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2.xml" ContentType="application/vnd.openxmlformats-officedocument.drawingml.chart+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311" r:id="rId2"/>
    <p:sldId id="256" r:id="rId3"/>
    <p:sldId id="307" r:id="rId4"/>
    <p:sldId id="297" r:id="rId5"/>
    <p:sldId id="284" r:id="rId6"/>
    <p:sldId id="305" r:id="rId7"/>
    <p:sldId id="291" r:id="rId8"/>
    <p:sldId id="308" r:id="rId9"/>
    <p:sldId id="298" r:id="rId10"/>
    <p:sldId id="276" r:id="rId11"/>
    <p:sldId id="278" r:id="rId12"/>
    <p:sldId id="280" r:id="rId13"/>
    <p:sldId id="279" r:id="rId14"/>
    <p:sldId id="281" r:id="rId15"/>
    <p:sldId id="282" r:id="rId16"/>
    <p:sldId id="283" r:id="rId17"/>
    <p:sldId id="290" r:id="rId18"/>
    <p:sldId id="294" r:id="rId19"/>
    <p:sldId id="310" r:id="rId20"/>
    <p:sldId id="300" r:id="rId21"/>
    <p:sldId id="299" r:id="rId22"/>
    <p:sldId id="301" r:id="rId23"/>
    <p:sldId id="312" r:id="rId24"/>
    <p:sldId id="302" r:id="rId25"/>
    <p:sldId id="265"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9C5E"/>
    <a:srgbClr val="03B56D"/>
    <a:srgbClr val="00DE64"/>
    <a:srgbClr val="365E8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5944" autoAdjust="0"/>
  </p:normalViewPr>
  <p:slideViewPr>
    <p:cSldViewPr>
      <p:cViewPr varScale="1">
        <p:scale>
          <a:sx n="68" d="100"/>
          <a:sy n="68" d="100"/>
        </p:scale>
        <p:origin x="-1362" y="-10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file:///\\Emcroyal\Namrata%20Ginoya\Ongoing%20Project\CCRT\PPT\indus\Book1.xls"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Emcroyal\Namrata%20Ginoya\Ongoing%20Project\CCRT\PPT\indus\Book1.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I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Scale of Industries</a:t>
            </a:r>
          </a:p>
        </c:rich>
      </c:tx>
      <c:layout/>
      <c:overlay val="0"/>
    </c:title>
    <c:autoTitleDeleted val="0"/>
    <c:view3D>
      <c:rotX val="15"/>
      <c:rotY val="20"/>
      <c:rAngAx val="1"/>
    </c:view3D>
    <c:floor>
      <c:thickness val="0"/>
    </c:floor>
    <c:sideWall>
      <c:thickness val="0"/>
    </c:sideWall>
    <c:backWall>
      <c:thickness val="0"/>
    </c:backWall>
    <c:plotArea>
      <c:layout/>
      <c:bar3DChart>
        <c:barDir val="col"/>
        <c:grouping val="percentStacked"/>
        <c:varyColors val="0"/>
        <c:ser>
          <c:idx val="3"/>
          <c:order val="3"/>
          <c:tx>
            <c:strRef>
              <c:f>Sheet2!$C$15</c:f>
              <c:strCache>
                <c:ptCount val="1"/>
                <c:pt idx="0">
                  <c:v>LSI </c:v>
                </c:pt>
              </c:strCache>
            </c:strRef>
          </c:tx>
          <c:invertIfNegative val="0"/>
          <c:cat>
            <c:strRef>
              <c:f>Sheet2!$B$16:$B$20</c:f>
              <c:strCache>
                <c:ptCount val="5"/>
                <c:pt idx="0">
                  <c:v>Mumbai </c:v>
                </c:pt>
                <c:pt idx="1">
                  <c:v>Navi Mumbai </c:v>
                </c:pt>
                <c:pt idx="2">
                  <c:v>Thane </c:v>
                </c:pt>
                <c:pt idx="3">
                  <c:v>Kalyan </c:v>
                </c:pt>
                <c:pt idx="4">
                  <c:v>Raigad </c:v>
                </c:pt>
              </c:strCache>
            </c:strRef>
          </c:cat>
          <c:val>
            <c:numRef>
              <c:f>Sheet2!$C$16:$C$20</c:f>
              <c:numCache>
                <c:formatCode>General</c:formatCode>
                <c:ptCount val="5"/>
                <c:pt idx="0">
                  <c:v>77</c:v>
                </c:pt>
                <c:pt idx="1">
                  <c:v>103</c:v>
                </c:pt>
                <c:pt idx="2">
                  <c:v>65</c:v>
                </c:pt>
                <c:pt idx="3">
                  <c:v>39</c:v>
                </c:pt>
                <c:pt idx="4">
                  <c:v>85</c:v>
                </c:pt>
              </c:numCache>
            </c:numRef>
          </c:val>
        </c:ser>
        <c:ser>
          <c:idx val="4"/>
          <c:order val="4"/>
          <c:tx>
            <c:strRef>
              <c:f>Sheet2!$D$15</c:f>
              <c:strCache>
                <c:ptCount val="1"/>
                <c:pt idx="0">
                  <c:v>MSI </c:v>
                </c:pt>
              </c:strCache>
            </c:strRef>
          </c:tx>
          <c:invertIfNegative val="0"/>
          <c:cat>
            <c:strRef>
              <c:f>Sheet2!$B$16:$B$20</c:f>
              <c:strCache>
                <c:ptCount val="5"/>
                <c:pt idx="0">
                  <c:v>Mumbai </c:v>
                </c:pt>
                <c:pt idx="1">
                  <c:v>Navi Mumbai </c:v>
                </c:pt>
                <c:pt idx="2">
                  <c:v>Thane </c:v>
                </c:pt>
                <c:pt idx="3">
                  <c:v>Kalyan </c:v>
                </c:pt>
                <c:pt idx="4">
                  <c:v>Raigad </c:v>
                </c:pt>
              </c:strCache>
            </c:strRef>
          </c:cat>
          <c:val>
            <c:numRef>
              <c:f>Sheet2!$D$16:$D$20</c:f>
              <c:numCache>
                <c:formatCode>General</c:formatCode>
                <c:ptCount val="5"/>
                <c:pt idx="0">
                  <c:v>93</c:v>
                </c:pt>
                <c:pt idx="1">
                  <c:v>83</c:v>
                </c:pt>
                <c:pt idx="2">
                  <c:v>104</c:v>
                </c:pt>
                <c:pt idx="3">
                  <c:v>61</c:v>
                </c:pt>
                <c:pt idx="4">
                  <c:v>79</c:v>
                </c:pt>
              </c:numCache>
            </c:numRef>
          </c:val>
        </c:ser>
        <c:ser>
          <c:idx val="5"/>
          <c:order val="5"/>
          <c:tx>
            <c:strRef>
              <c:f>Sheet2!$E$15</c:f>
              <c:strCache>
                <c:ptCount val="1"/>
                <c:pt idx="0">
                  <c:v>SSI </c:v>
                </c:pt>
              </c:strCache>
            </c:strRef>
          </c:tx>
          <c:invertIfNegative val="0"/>
          <c:cat>
            <c:strRef>
              <c:f>Sheet2!$B$16:$B$20</c:f>
              <c:strCache>
                <c:ptCount val="5"/>
                <c:pt idx="0">
                  <c:v>Mumbai </c:v>
                </c:pt>
                <c:pt idx="1">
                  <c:v>Navi Mumbai </c:v>
                </c:pt>
                <c:pt idx="2">
                  <c:v>Thane </c:v>
                </c:pt>
                <c:pt idx="3">
                  <c:v>Kalyan </c:v>
                </c:pt>
                <c:pt idx="4">
                  <c:v>Raigad </c:v>
                </c:pt>
              </c:strCache>
            </c:strRef>
          </c:cat>
          <c:val>
            <c:numRef>
              <c:f>Sheet2!$E$16:$E$20</c:f>
              <c:numCache>
                <c:formatCode>General</c:formatCode>
                <c:ptCount val="5"/>
                <c:pt idx="0">
                  <c:v>4399</c:v>
                </c:pt>
                <c:pt idx="1">
                  <c:v>2335</c:v>
                </c:pt>
                <c:pt idx="2">
                  <c:v>3897</c:v>
                </c:pt>
                <c:pt idx="3">
                  <c:v>2684</c:v>
                </c:pt>
                <c:pt idx="4">
                  <c:v>712</c:v>
                </c:pt>
              </c:numCache>
            </c:numRef>
          </c:val>
        </c:ser>
        <c:ser>
          <c:idx val="0"/>
          <c:order val="0"/>
          <c:tx>
            <c:strRef>
              <c:f>Sheet2!$C$15</c:f>
              <c:strCache>
                <c:ptCount val="1"/>
                <c:pt idx="0">
                  <c:v>LSI </c:v>
                </c:pt>
              </c:strCache>
            </c:strRef>
          </c:tx>
          <c:invertIfNegative val="0"/>
          <c:cat>
            <c:strRef>
              <c:f>Sheet2!$B$16:$B$20</c:f>
              <c:strCache>
                <c:ptCount val="5"/>
                <c:pt idx="0">
                  <c:v>Mumbai </c:v>
                </c:pt>
                <c:pt idx="1">
                  <c:v>Navi Mumbai </c:v>
                </c:pt>
                <c:pt idx="2">
                  <c:v>Thane </c:v>
                </c:pt>
                <c:pt idx="3">
                  <c:v>Kalyan </c:v>
                </c:pt>
                <c:pt idx="4">
                  <c:v>Raigad </c:v>
                </c:pt>
              </c:strCache>
            </c:strRef>
          </c:cat>
          <c:val>
            <c:numRef>
              <c:f>Sheet2!$C$16:$C$20</c:f>
              <c:numCache>
                <c:formatCode>General</c:formatCode>
                <c:ptCount val="5"/>
                <c:pt idx="0">
                  <c:v>77</c:v>
                </c:pt>
                <c:pt idx="1">
                  <c:v>103</c:v>
                </c:pt>
                <c:pt idx="2">
                  <c:v>65</c:v>
                </c:pt>
                <c:pt idx="3">
                  <c:v>39</c:v>
                </c:pt>
                <c:pt idx="4">
                  <c:v>85</c:v>
                </c:pt>
              </c:numCache>
            </c:numRef>
          </c:val>
        </c:ser>
        <c:ser>
          <c:idx val="1"/>
          <c:order val="1"/>
          <c:tx>
            <c:strRef>
              <c:f>Sheet2!$D$15</c:f>
              <c:strCache>
                <c:ptCount val="1"/>
                <c:pt idx="0">
                  <c:v>MSI </c:v>
                </c:pt>
              </c:strCache>
            </c:strRef>
          </c:tx>
          <c:invertIfNegative val="0"/>
          <c:cat>
            <c:strRef>
              <c:f>Sheet2!$B$16:$B$20</c:f>
              <c:strCache>
                <c:ptCount val="5"/>
                <c:pt idx="0">
                  <c:v>Mumbai </c:v>
                </c:pt>
                <c:pt idx="1">
                  <c:v>Navi Mumbai </c:v>
                </c:pt>
                <c:pt idx="2">
                  <c:v>Thane </c:v>
                </c:pt>
                <c:pt idx="3">
                  <c:v>Kalyan </c:v>
                </c:pt>
                <c:pt idx="4">
                  <c:v>Raigad </c:v>
                </c:pt>
              </c:strCache>
            </c:strRef>
          </c:cat>
          <c:val>
            <c:numRef>
              <c:f>Sheet2!$D$16:$D$20</c:f>
              <c:numCache>
                <c:formatCode>General</c:formatCode>
                <c:ptCount val="5"/>
                <c:pt idx="0">
                  <c:v>93</c:v>
                </c:pt>
                <c:pt idx="1">
                  <c:v>83</c:v>
                </c:pt>
                <c:pt idx="2">
                  <c:v>104</c:v>
                </c:pt>
                <c:pt idx="3">
                  <c:v>61</c:v>
                </c:pt>
                <c:pt idx="4">
                  <c:v>79</c:v>
                </c:pt>
              </c:numCache>
            </c:numRef>
          </c:val>
        </c:ser>
        <c:ser>
          <c:idx val="2"/>
          <c:order val="2"/>
          <c:tx>
            <c:strRef>
              <c:f>Sheet2!$E$15</c:f>
              <c:strCache>
                <c:ptCount val="1"/>
                <c:pt idx="0">
                  <c:v>SSI </c:v>
                </c:pt>
              </c:strCache>
            </c:strRef>
          </c:tx>
          <c:invertIfNegative val="0"/>
          <c:cat>
            <c:strRef>
              <c:f>Sheet2!$B$16:$B$20</c:f>
              <c:strCache>
                <c:ptCount val="5"/>
                <c:pt idx="0">
                  <c:v>Mumbai </c:v>
                </c:pt>
                <c:pt idx="1">
                  <c:v>Navi Mumbai </c:v>
                </c:pt>
                <c:pt idx="2">
                  <c:v>Thane </c:v>
                </c:pt>
                <c:pt idx="3">
                  <c:v>Kalyan </c:v>
                </c:pt>
                <c:pt idx="4">
                  <c:v>Raigad </c:v>
                </c:pt>
              </c:strCache>
            </c:strRef>
          </c:cat>
          <c:val>
            <c:numRef>
              <c:f>Sheet2!$E$16:$E$20</c:f>
              <c:numCache>
                <c:formatCode>General</c:formatCode>
                <c:ptCount val="5"/>
                <c:pt idx="0">
                  <c:v>4399</c:v>
                </c:pt>
                <c:pt idx="1">
                  <c:v>2335</c:v>
                </c:pt>
                <c:pt idx="2">
                  <c:v>3897</c:v>
                </c:pt>
                <c:pt idx="3">
                  <c:v>2684</c:v>
                </c:pt>
                <c:pt idx="4">
                  <c:v>712</c:v>
                </c:pt>
              </c:numCache>
            </c:numRef>
          </c:val>
        </c:ser>
        <c:dLbls>
          <c:showLegendKey val="0"/>
          <c:showVal val="0"/>
          <c:showCatName val="0"/>
          <c:showSerName val="0"/>
          <c:showPercent val="0"/>
          <c:showBubbleSize val="0"/>
        </c:dLbls>
        <c:gapWidth val="150"/>
        <c:shape val="box"/>
        <c:axId val="94120960"/>
        <c:axId val="98650368"/>
        <c:axId val="0"/>
      </c:bar3DChart>
      <c:catAx>
        <c:axId val="94120960"/>
        <c:scaling>
          <c:orientation val="minMax"/>
        </c:scaling>
        <c:delete val="0"/>
        <c:axPos val="b"/>
        <c:numFmt formatCode="General" sourceLinked="0"/>
        <c:majorTickMark val="out"/>
        <c:minorTickMark val="none"/>
        <c:tickLblPos val="nextTo"/>
        <c:crossAx val="98650368"/>
        <c:crosses val="autoZero"/>
        <c:auto val="1"/>
        <c:lblAlgn val="ctr"/>
        <c:lblOffset val="100"/>
        <c:noMultiLvlLbl val="0"/>
      </c:catAx>
      <c:valAx>
        <c:axId val="98650368"/>
        <c:scaling>
          <c:orientation val="minMax"/>
        </c:scaling>
        <c:delete val="0"/>
        <c:axPos val="l"/>
        <c:majorGridlines/>
        <c:numFmt formatCode="0%" sourceLinked="1"/>
        <c:majorTickMark val="out"/>
        <c:minorTickMark val="none"/>
        <c:tickLblPos val="nextTo"/>
        <c:crossAx val="94120960"/>
        <c:crosses val="autoZero"/>
        <c:crossBetween val="between"/>
      </c:valAx>
    </c:plotArea>
    <c:legend>
      <c:legendPos val="r"/>
      <c:layout/>
      <c:overlay val="0"/>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I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Expected average annual CERs from registered projects</a:t>
            </a:r>
          </a:p>
        </c:rich>
      </c:tx>
      <c:overlay val="0"/>
    </c:title>
    <c:autoTitleDeleted val="0"/>
    <c:view3D>
      <c:rotX val="30"/>
      <c:rotY val="0"/>
      <c:rAngAx val="0"/>
      <c:perspective val="30"/>
    </c:view3D>
    <c:floor>
      <c:thickness val="0"/>
    </c:floor>
    <c:sideWall>
      <c:thickness val="0"/>
    </c:sideWall>
    <c:backWall>
      <c:thickness val="0"/>
    </c:backWall>
    <c:plotArea>
      <c:layout>
        <c:manualLayout>
          <c:layoutTarget val="inner"/>
          <c:xMode val="edge"/>
          <c:yMode val="edge"/>
          <c:x val="0.11585323709536287"/>
          <c:y val="8.6325700205609507E-2"/>
          <c:w val="0.78063040881499723"/>
          <c:h val="0.86894349869333642"/>
        </c:manualLayout>
      </c:layout>
      <c:pie3DChart>
        <c:varyColors val="1"/>
        <c:ser>
          <c:idx val="0"/>
          <c:order val="0"/>
          <c:explosion val="25"/>
          <c:dLbls>
            <c:spPr>
              <a:noFill/>
              <a:ln>
                <a:noFill/>
              </a:ln>
              <a:effectLst/>
            </c:spPr>
            <c:showLegendKey val="0"/>
            <c:showVal val="0"/>
            <c:showCatName val="0"/>
            <c:showSerName val="0"/>
            <c:showPercent val="1"/>
            <c:showBubbleSize val="0"/>
            <c:showLeaderLines val="0"/>
            <c:extLst>
              <c:ext xmlns:c15="http://schemas.microsoft.com/office/drawing/2012/chart" uri="{CE6537A1-D6FC-4f65-9D91-7224C49458BB}"/>
            </c:extLst>
          </c:dLbls>
          <c:cat>
            <c:strRef>
              <c:f>Sheet1!$A$20:$A$28</c:f>
              <c:strCache>
                <c:ptCount val="9"/>
                <c:pt idx="0">
                  <c:v>China</c:v>
                </c:pt>
                <c:pt idx="1">
                  <c:v>India</c:v>
                </c:pt>
                <c:pt idx="2">
                  <c:v>Brazil</c:v>
                </c:pt>
                <c:pt idx="3">
                  <c:v>Republic of Korea</c:v>
                </c:pt>
                <c:pt idx="4">
                  <c:v>Mexico</c:v>
                </c:pt>
                <c:pt idx="5">
                  <c:v>Indonesia</c:v>
                </c:pt>
                <c:pt idx="6">
                  <c:v>Vietnam</c:v>
                </c:pt>
                <c:pt idx="7">
                  <c:v>Uzbekistan</c:v>
                </c:pt>
                <c:pt idx="8">
                  <c:v>Others</c:v>
                </c:pt>
              </c:strCache>
            </c:strRef>
          </c:cat>
          <c:val>
            <c:numRef>
              <c:f>Sheet1!$B$20:$B$28</c:f>
              <c:numCache>
                <c:formatCode>General</c:formatCode>
                <c:ptCount val="9"/>
                <c:pt idx="0">
                  <c:v>63.97</c:v>
                </c:pt>
                <c:pt idx="1">
                  <c:v>11.11</c:v>
                </c:pt>
                <c:pt idx="2">
                  <c:v>3.94</c:v>
                </c:pt>
                <c:pt idx="3">
                  <c:v>3.12</c:v>
                </c:pt>
                <c:pt idx="4">
                  <c:v>1.9800000000000033</c:v>
                </c:pt>
                <c:pt idx="5">
                  <c:v>1.33</c:v>
                </c:pt>
                <c:pt idx="6">
                  <c:v>1.26</c:v>
                </c:pt>
                <c:pt idx="7">
                  <c:v>1.04</c:v>
                </c:pt>
                <c:pt idx="8">
                  <c:v>12.25</c:v>
                </c:pt>
              </c:numCache>
            </c:numRef>
          </c:val>
        </c:ser>
        <c:dLbls>
          <c:showLegendKey val="0"/>
          <c:showVal val="0"/>
          <c:showCatName val="0"/>
          <c:showSerName val="0"/>
          <c:showPercent val="1"/>
          <c:showBubbleSize val="0"/>
          <c:showLeaderLines val="0"/>
        </c:dLbls>
      </c:pie3DChart>
    </c:plotArea>
    <c:legend>
      <c:legendPos val="b"/>
      <c:overlay val="0"/>
    </c:legend>
    <c:plotVisOnly val="1"/>
    <c:dispBlanksAs val="zero"/>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583E7E8-730E-4E89-8371-1F32B8A97957}" type="datetimeFigureOut">
              <a:rPr lang="en-US" smtClean="0"/>
              <a:pPr/>
              <a:t>5/27/2014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9E37D16-9544-45A8-AB86-4192E85B9912}" type="slidenum">
              <a:rPr lang="en-US" smtClean="0"/>
              <a:pPr/>
              <a:t>‹#›</a:t>
            </a:fld>
            <a:endParaRPr lang="en-US" dirty="0"/>
          </a:p>
        </p:txBody>
      </p:sp>
    </p:spTree>
    <p:extLst>
      <p:ext uri="{BB962C8B-B14F-4D97-AF65-F5344CB8AC3E}">
        <p14:creationId xmlns:p14="http://schemas.microsoft.com/office/powerpoint/2010/main" val="17250766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cdm.unfccc.int/stakeholder/workshops/poa/cdm_project_cycle.pdf"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unfccc.int/kyoto_protocol/mechanisms/joint_implementation/items/1674.php"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608F5B62-F948-4212-A6E3-01551EBB8617}" type="slidenum">
              <a:rPr lang="en-IN" smtClean="0"/>
              <a:t>1</a:t>
            </a:fld>
            <a:endParaRPr lang="en-IN"/>
          </a:p>
        </p:txBody>
      </p:sp>
    </p:spTree>
    <p:extLst>
      <p:ext uri="{BB962C8B-B14F-4D97-AF65-F5344CB8AC3E}">
        <p14:creationId xmlns:p14="http://schemas.microsoft.com/office/powerpoint/2010/main" val="30395648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dirty="0" smtClean="0"/>
              <a:t>This is and example of reduced ghg emissions by using a new technology.</a:t>
            </a:r>
          </a:p>
          <a:p>
            <a:endParaRPr lang="en-US" dirty="0" smtClean="0"/>
          </a:p>
          <a:p>
            <a:r>
              <a:rPr lang="en-US" sz="1200" kern="1200" baseline="0" dirty="0" smtClean="0">
                <a:solidFill>
                  <a:schemeClr val="tx1"/>
                </a:solidFill>
                <a:latin typeface="+mn-lt"/>
                <a:ea typeface="+mn-ea"/>
                <a:cs typeface="+mn-cs"/>
              </a:rPr>
              <a:t>The power requirement of the IGF fertilizer complex is currently met by two Gas Turbine </a:t>
            </a:r>
          </a:p>
          <a:p>
            <a:r>
              <a:rPr lang="en-US" sz="1200" kern="1200" baseline="0" dirty="0" smtClean="0">
                <a:solidFill>
                  <a:schemeClr val="tx1"/>
                </a:solidFill>
                <a:latin typeface="+mn-lt"/>
                <a:ea typeface="+mn-ea"/>
                <a:cs typeface="+mn-cs"/>
              </a:rPr>
              <a:t>Generators (GTG) of 18MW capacity each, and additional requirement is catered by Uttar Pradesh </a:t>
            </a:r>
          </a:p>
          <a:p>
            <a:r>
              <a:rPr lang="en-US" sz="1200" kern="1200" baseline="0" dirty="0" smtClean="0">
                <a:solidFill>
                  <a:schemeClr val="tx1"/>
                </a:solidFill>
                <a:latin typeface="+mn-lt"/>
                <a:ea typeface="+mn-ea"/>
                <a:cs typeface="+mn-cs"/>
              </a:rPr>
              <a:t>State Electricity Board (UPSEB) grid.  </a:t>
            </a:r>
          </a:p>
          <a:p>
            <a:r>
              <a:rPr lang="en-US" sz="1200" kern="1200" baseline="0" dirty="0" smtClean="0">
                <a:solidFill>
                  <a:schemeClr val="tx1"/>
                </a:solidFill>
                <a:latin typeface="+mn-lt"/>
                <a:ea typeface="+mn-ea"/>
                <a:cs typeface="+mn-cs"/>
              </a:rPr>
              <a:t>The proposed project activity aims to reduce the heat rate by carrying out retrofit measure in one of </a:t>
            </a:r>
          </a:p>
          <a:p>
            <a:r>
              <a:rPr lang="en-US" sz="1200" kern="1200" baseline="0" dirty="0" smtClean="0">
                <a:solidFill>
                  <a:schemeClr val="tx1"/>
                </a:solidFill>
                <a:latin typeface="+mn-lt"/>
                <a:ea typeface="+mn-ea"/>
                <a:cs typeface="+mn-cs"/>
              </a:rPr>
              <a:t>the existing GTG, which would lead to reduce the heat rate of the GTG and subsequently reduce </a:t>
            </a:r>
          </a:p>
          <a:p>
            <a:r>
              <a:rPr lang="en-US" sz="1200" kern="1200" baseline="0" dirty="0" smtClean="0">
                <a:solidFill>
                  <a:schemeClr val="tx1"/>
                </a:solidFill>
                <a:latin typeface="+mn-lt"/>
                <a:ea typeface="+mn-ea"/>
                <a:cs typeface="+mn-cs"/>
              </a:rPr>
              <a:t>the NG consumption in GTG. The project activity would lead to reduce the over all energy </a:t>
            </a:r>
          </a:p>
          <a:p>
            <a:r>
              <a:rPr lang="en-US" sz="1200" kern="1200" baseline="0" dirty="0" smtClean="0">
                <a:solidFill>
                  <a:schemeClr val="tx1"/>
                </a:solidFill>
                <a:latin typeface="+mn-lt"/>
                <a:ea typeface="+mn-ea"/>
                <a:cs typeface="+mn-cs"/>
              </a:rPr>
              <a:t>requirement of IGF Urea complex and reduces the overall GHG emission.  </a:t>
            </a:r>
          </a:p>
          <a:p>
            <a:r>
              <a:rPr lang="en-US" sz="1200" kern="1200" baseline="0" dirty="0" smtClean="0">
                <a:solidFill>
                  <a:schemeClr val="tx1"/>
                </a:solidFill>
                <a:latin typeface="+mn-lt"/>
                <a:ea typeface="+mn-ea"/>
                <a:cs typeface="+mn-cs"/>
              </a:rPr>
              <a:t>The reduction in heat rate of GTG is achieved by increasing the work done by the compressor of </a:t>
            </a:r>
          </a:p>
          <a:p>
            <a:r>
              <a:rPr lang="en-US" sz="1200" kern="1200" baseline="0" dirty="0" smtClean="0">
                <a:solidFill>
                  <a:schemeClr val="tx1"/>
                </a:solidFill>
                <a:latin typeface="+mn-lt"/>
                <a:ea typeface="+mn-ea"/>
                <a:cs typeface="+mn-cs"/>
              </a:rPr>
              <a:t>GTG and implementation of other energy efficiency measure in phase manner. In first phase heat </a:t>
            </a:r>
          </a:p>
          <a:p>
            <a:r>
              <a:rPr lang="en-US" sz="1200" kern="1200" baseline="0" dirty="0" smtClean="0">
                <a:solidFill>
                  <a:schemeClr val="tx1"/>
                </a:solidFill>
                <a:latin typeface="+mn-lt"/>
                <a:ea typeface="+mn-ea"/>
                <a:cs typeface="+mn-cs"/>
              </a:rPr>
              <a:t>rate reducing is achieved by cooling the inlet air/ suction air of inbuilt air compressor of the GTG </a:t>
            </a:r>
          </a:p>
          <a:p>
            <a:r>
              <a:rPr lang="en-US" sz="1200" kern="1200" baseline="0" dirty="0" smtClean="0">
                <a:solidFill>
                  <a:schemeClr val="tx1"/>
                </a:solidFill>
                <a:latin typeface="+mn-lt"/>
                <a:ea typeface="+mn-ea"/>
                <a:cs typeface="+mn-cs"/>
              </a:rPr>
              <a:t>by mee fogging system. Second phase of the project activity includes the up rating of GTG by </a:t>
            </a:r>
          </a:p>
          <a:p>
            <a:r>
              <a:rPr lang="en-US" sz="1200" kern="1200" baseline="0" dirty="0" smtClean="0">
                <a:solidFill>
                  <a:schemeClr val="tx1"/>
                </a:solidFill>
                <a:latin typeface="+mn-lt"/>
                <a:ea typeface="+mn-ea"/>
                <a:cs typeface="+mn-cs"/>
              </a:rPr>
              <a:t>carrying out various other energy efficiency measures like replacement of new fuel firing and </a:t>
            </a:r>
          </a:p>
          <a:p>
            <a:r>
              <a:rPr lang="en-US" sz="1200" kern="1200" baseline="0" dirty="0" smtClean="0">
                <a:solidFill>
                  <a:schemeClr val="tx1"/>
                </a:solidFill>
                <a:latin typeface="+mn-lt"/>
                <a:ea typeface="+mn-ea"/>
                <a:cs typeface="+mn-cs"/>
              </a:rPr>
              <a:t>combustion system, new heat path design, replacement of inlet guide vane etc.   </a:t>
            </a:r>
          </a:p>
          <a:p>
            <a:endParaRPr lang="en-US" sz="1200" kern="1200" baseline="0" dirty="0" smtClean="0">
              <a:solidFill>
                <a:schemeClr val="tx1"/>
              </a:solidFill>
              <a:latin typeface="+mn-lt"/>
              <a:ea typeface="+mn-ea"/>
              <a:cs typeface="+mn-cs"/>
            </a:endParaRP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CDM credit period: 10 years</a:t>
            </a:r>
          </a:p>
        </p:txBody>
      </p:sp>
      <p:sp>
        <p:nvSpPr>
          <p:cNvPr id="4" name="Slide Number Placeholder 3"/>
          <p:cNvSpPr>
            <a:spLocks noGrp="1"/>
          </p:cNvSpPr>
          <p:nvPr>
            <p:ph type="sldNum" sz="quarter" idx="10"/>
          </p:nvPr>
        </p:nvSpPr>
        <p:spPr/>
        <p:txBody>
          <a:bodyPr/>
          <a:lstStyle/>
          <a:p>
            <a:fld id="{29E37D16-9544-45A8-AB86-4192E85B9912}" type="slidenum">
              <a:rPr lang="en-US" smtClean="0"/>
              <a:pPr/>
              <a:t>12</a:t>
            </a:fld>
            <a:endParaRPr lang="en-US" dirty="0"/>
          </a:p>
        </p:txBody>
      </p:sp>
    </p:spTree>
    <p:extLst>
      <p:ext uri="{BB962C8B-B14F-4D97-AF65-F5344CB8AC3E}">
        <p14:creationId xmlns:p14="http://schemas.microsoft.com/office/powerpoint/2010/main" val="27351949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r>
              <a:rPr lang="en-US" sz="1200" kern="1200" baseline="0" dirty="0" smtClean="0">
                <a:solidFill>
                  <a:schemeClr val="tx1"/>
                </a:solidFill>
                <a:latin typeface="+mn-lt"/>
                <a:ea typeface="+mn-ea"/>
                <a:cs typeface="+mn-cs"/>
              </a:rPr>
              <a:t>The purpose of project activity is to utilize available surplus renewable biomass in the region to generate </a:t>
            </a:r>
          </a:p>
          <a:p>
            <a:r>
              <a:rPr lang="en-US" sz="1200" kern="1200" baseline="0" dirty="0" smtClean="0">
                <a:solidFill>
                  <a:schemeClr val="tx1"/>
                </a:solidFill>
                <a:latin typeface="+mn-lt"/>
                <a:ea typeface="+mn-ea"/>
                <a:cs typeface="+mn-cs"/>
              </a:rPr>
              <a:t>steam and electricity at an upcoming plant for making news print paper. Malu Paper Mills Limited </a:t>
            </a:r>
          </a:p>
          <a:p>
            <a:r>
              <a:rPr lang="en-US" sz="1200" kern="1200" baseline="0" dirty="0" smtClean="0">
                <a:solidFill>
                  <a:schemeClr val="tx1"/>
                </a:solidFill>
                <a:latin typeface="+mn-lt"/>
                <a:ea typeface="+mn-ea"/>
                <a:cs typeface="+mn-cs"/>
              </a:rPr>
              <a:t>(MPML) is a public limited company. The power shortage situation in the region has been the driving </a:t>
            </a:r>
          </a:p>
          <a:p>
            <a:r>
              <a:rPr lang="en-US" sz="1200" kern="1200" baseline="0" dirty="0" smtClean="0">
                <a:solidFill>
                  <a:schemeClr val="tx1"/>
                </a:solidFill>
                <a:latin typeface="+mn-lt"/>
                <a:ea typeface="+mn-ea"/>
                <a:cs typeface="+mn-cs"/>
              </a:rPr>
              <a:t>force for management to consider captive power unit and achieve self reliance for energy needs.  </a:t>
            </a:r>
          </a:p>
          <a:p>
            <a:r>
              <a:rPr lang="en-US" sz="1200" kern="1200" baseline="0" dirty="0" smtClean="0">
                <a:solidFill>
                  <a:schemeClr val="tx1"/>
                </a:solidFill>
                <a:latin typeface="+mn-lt"/>
                <a:ea typeface="+mn-ea"/>
                <a:cs typeface="+mn-cs"/>
              </a:rPr>
              <a:t>The MPML is setting up a new paper plant with capacity of 150 TPD, which shall enhance the total </a:t>
            </a:r>
          </a:p>
          <a:p>
            <a:r>
              <a:rPr lang="en-US" sz="1200" kern="1200" baseline="0" dirty="0" smtClean="0">
                <a:solidFill>
                  <a:schemeClr val="tx1"/>
                </a:solidFill>
                <a:latin typeface="+mn-lt"/>
                <a:ea typeface="+mn-ea"/>
                <a:cs typeface="+mn-cs"/>
              </a:rPr>
              <a:t>capacity of newsprint &amp; Kraft paper making to about 235 TPD.  </a:t>
            </a:r>
          </a:p>
          <a:p>
            <a:r>
              <a:rPr lang="en-US" sz="1200" kern="1200" baseline="0" dirty="0" smtClean="0">
                <a:solidFill>
                  <a:schemeClr val="tx1"/>
                </a:solidFill>
                <a:latin typeface="+mn-lt"/>
                <a:ea typeface="+mn-ea"/>
                <a:cs typeface="+mn-cs"/>
              </a:rPr>
              <a:t>MPML decided to set up a captive cogeneration unit to meet in-house power and steam demands. The </a:t>
            </a:r>
          </a:p>
          <a:p>
            <a:r>
              <a:rPr lang="en-US" sz="1200" kern="1200" baseline="0" dirty="0" smtClean="0">
                <a:solidFill>
                  <a:schemeClr val="tx1"/>
                </a:solidFill>
                <a:latin typeface="+mn-lt"/>
                <a:ea typeface="+mn-ea"/>
                <a:cs typeface="+mn-cs"/>
              </a:rPr>
              <a:t>proponent is actively involved in coal and lignite trading, so procurement of coal is a business as usual </a:t>
            </a:r>
          </a:p>
          <a:p>
            <a:r>
              <a:rPr lang="en-US" sz="1200" kern="1200" baseline="0" dirty="0" smtClean="0">
                <a:solidFill>
                  <a:schemeClr val="tx1"/>
                </a:solidFill>
                <a:latin typeface="+mn-lt"/>
                <a:ea typeface="+mn-ea"/>
                <a:cs typeface="+mn-cs"/>
              </a:rPr>
              <a:t>scenario. But taking a lead in the region, MPML decided to set up co generation unit with a multi fuel </a:t>
            </a:r>
          </a:p>
          <a:p>
            <a:r>
              <a:rPr lang="en-US" sz="1200" kern="1200" baseline="0" dirty="0" smtClean="0">
                <a:solidFill>
                  <a:schemeClr val="tx1"/>
                </a:solidFill>
                <a:latin typeface="+mn-lt"/>
                <a:ea typeface="+mn-ea"/>
                <a:cs typeface="+mn-cs"/>
              </a:rPr>
              <a:t>boiler to facilitate usage of rice husk and other agricultural waste available as a primary fuel. Due to </a:t>
            </a:r>
          </a:p>
          <a:p>
            <a:r>
              <a:rPr lang="en-US" sz="1200" kern="1200" baseline="0" dirty="0" smtClean="0">
                <a:solidFill>
                  <a:schemeClr val="tx1"/>
                </a:solidFill>
                <a:latin typeface="+mn-lt"/>
                <a:ea typeface="+mn-ea"/>
                <a:cs typeface="+mn-cs"/>
              </a:rPr>
              <a:t>various constraints involved in biomass based power generation facility, MPML decided to take up </a:t>
            </a:r>
          </a:p>
          <a:p>
            <a:r>
              <a:rPr lang="en-US" sz="1200" kern="1200" baseline="0" dirty="0" smtClean="0">
                <a:solidFill>
                  <a:schemeClr val="tx1"/>
                </a:solidFill>
                <a:latin typeface="+mn-lt"/>
                <a:ea typeface="+mn-ea"/>
                <a:cs typeface="+mn-cs"/>
              </a:rPr>
              <a:t>project activity after considering carbon credit benefits extended for green energy projects through CDM </a:t>
            </a:r>
          </a:p>
          <a:p>
            <a:r>
              <a:rPr lang="en-US" sz="1200" kern="1200" baseline="0" dirty="0" smtClean="0">
                <a:solidFill>
                  <a:schemeClr val="tx1"/>
                </a:solidFill>
                <a:latin typeface="+mn-lt"/>
                <a:ea typeface="+mn-ea"/>
                <a:cs typeface="+mn-cs"/>
              </a:rPr>
              <a:t>by UNFCCC. The co-generation unit is expected to be commissioned by Jan 2008 (planned for May 2007 </a:t>
            </a:r>
          </a:p>
          <a:p>
            <a:r>
              <a:rPr lang="en-US" sz="1200" kern="1200" baseline="0" dirty="0" smtClean="0">
                <a:solidFill>
                  <a:schemeClr val="tx1"/>
                </a:solidFill>
                <a:latin typeface="+mn-lt"/>
                <a:ea typeface="+mn-ea"/>
                <a:cs typeface="+mn-cs"/>
              </a:rPr>
              <a:t>earlier) and subsequently the paper mill shall be commissioned by Feb 2008 (earlier planned for </a:t>
            </a:r>
          </a:p>
          <a:p>
            <a:r>
              <a:rPr lang="en-US" sz="1200" kern="1200" baseline="0" dirty="0" smtClean="0">
                <a:solidFill>
                  <a:schemeClr val="tx1"/>
                </a:solidFill>
                <a:latin typeface="+mn-lt"/>
                <a:ea typeface="+mn-ea"/>
                <a:cs typeface="+mn-cs"/>
              </a:rPr>
              <a:t>July2007). </a:t>
            </a:r>
          </a:p>
          <a:p>
            <a:r>
              <a:rPr lang="en-US" sz="1200" kern="1200" baseline="0" dirty="0" smtClean="0">
                <a:solidFill>
                  <a:schemeClr val="tx1"/>
                </a:solidFill>
                <a:latin typeface="+mn-lt"/>
                <a:ea typeface="+mn-ea"/>
                <a:cs typeface="+mn-cs"/>
              </a:rPr>
              <a:t>The project comprises of high pressure boiler and a turbine, generator arrangement with maximum output </a:t>
            </a:r>
          </a:p>
          <a:p>
            <a:r>
              <a:rPr lang="en-US" sz="1200" kern="1200" baseline="0" dirty="0" smtClean="0">
                <a:solidFill>
                  <a:schemeClr val="tx1"/>
                </a:solidFill>
                <a:latin typeface="+mn-lt"/>
                <a:ea typeface="+mn-ea"/>
                <a:cs typeface="+mn-cs"/>
              </a:rPr>
              <a:t>capacity of 6.0MW. The project activity shall consist of rice husk and other agricultural waste usage as a </a:t>
            </a:r>
          </a:p>
          <a:p>
            <a:r>
              <a:rPr lang="en-US" sz="1200" kern="1200" baseline="0" dirty="0" smtClean="0">
                <a:solidFill>
                  <a:schemeClr val="tx1"/>
                </a:solidFill>
                <a:latin typeface="+mn-lt"/>
                <a:ea typeface="+mn-ea"/>
                <a:cs typeface="+mn-cs"/>
              </a:rPr>
              <a:t>primary fuel, and some amounts of coal during start ups. The coal usage shall be to the least possible </a:t>
            </a:r>
          </a:p>
          <a:p>
            <a:r>
              <a:rPr lang="en-US" sz="1200" kern="1200" baseline="0" dirty="0" smtClean="0">
                <a:solidFill>
                  <a:schemeClr val="tx1"/>
                </a:solidFill>
                <a:latin typeface="+mn-lt"/>
                <a:ea typeface="+mn-ea"/>
                <a:cs typeface="+mn-cs"/>
              </a:rPr>
              <a:t>quantities and well accounted for. The coal usage shall be continuously monitored and considered as </a:t>
            </a:r>
          </a:p>
          <a:p>
            <a:r>
              <a:rPr lang="en-US" sz="1200" kern="1200" baseline="0" dirty="0" smtClean="0">
                <a:solidFill>
                  <a:schemeClr val="tx1"/>
                </a:solidFill>
                <a:latin typeface="+mn-lt"/>
                <a:ea typeface="+mn-ea"/>
                <a:cs typeface="+mn-cs"/>
              </a:rPr>
              <a:t>project emissions.</a:t>
            </a:r>
            <a:endParaRPr lang="en-US" dirty="0"/>
          </a:p>
        </p:txBody>
      </p:sp>
      <p:sp>
        <p:nvSpPr>
          <p:cNvPr id="4" name="Slide Number Placeholder 3"/>
          <p:cNvSpPr>
            <a:spLocks noGrp="1"/>
          </p:cNvSpPr>
          <p:nvPr>
            <p:ph type="sldNum" sz="quarter" idx="10"/>
          </p:nvPr>
        </p:nvSpPr>
        <p:spPr/>
        <p:txBody>
          <a:bodyPr/>
          <a:lstStyle/>
          <a:p>
            <a:fld id="{29E37D16-9544-45A8-AB86-4192E85B9912}" type="slidenum">
              <a:rPr lang="en-US" smtClean="0"/>
              <a:pPr/>
              <a:t>13</a:t>
            </a:fld>
            <a:endParaRPr lang="en-US" dirty="0"/>
          </a:p>
        </p:txBody>
      </p:sp>
    </p:spTree>
    <p:extLst>
      <p:ext uri="{BB962C8B-B14F-4D97-AF65-F5344CB8AC3E}">
        <p14:creationId xmlns:p14="http://schemas.microsoft.com/office/powerpoint/2010/main" val="9139991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sz="1200" kern="1200" baseline="0" dirty="0" smtClean="0">
                <a:solidFill>
                  <a:schemeClr val="tx1"/>
                </a:solidFill>
                <a:latin typeface="+mn-lt"/>
                <a:ea typeface="+mn-ea"/>
                <a:cs typeface="+mn-cs"/>
              </a:rPr>
              <a:t>Active Carbon India Pvt. Ltd., with a plant capacity of 1500 tons/year, is a leading manufacturer</a:t>
            </a:r>
          </a:p>
          <a:p>
            <a:r>
              <a:rPr lang="en-US" sz="1200" kern="1200" baseline="0" dirty="0" smtClean="0">
                <a:solidFill>
                  <a:schemeClr val="tx1"/>
                </a:solidFill>
                <a:latin typeface="+mn-lt"/>
                <a:ea typeface="+mn-ea"/>
                <a:cs typeface="+mn-cs"/>
              </a:rPr>
              <a:t>of granular activated carbon prepared from coconut shell charcoal. The plant operates two rotary</a:t>
            </a:r>
          </a:p>
          <a:p>
            <a:r>
              <a:rPr lang="en-US" sz="1200" kern="1200" baseline="0" dirty="0" smtClean="0">
                <a:solidFill>
                  <a:schemeClr val="tx1"/>
                </a:solidFill>
                <a:latin typeface="+mn-lt"/>
                <a:ea typeface="+mn-ea"/>
                <a:cs typeface="+mn-cs"/>
              </a:rPr>
              <a:t>oil fired kilns in parallel. The kiln represents the heart of the process wherein raw carbon (roasted</a:t>
            </a:r>
          </a:p>
          <a:p>
            <a:r>
              <a:rPr lang="en-US" sz="1200" kern="1200" baseline="0" dirty="0" smtClean="0">
                <a:solidFill>
                  <a:schemeClr val="tx1"/>
                </a:solidFill>
                <a:latin typeface="+mn-lt"/>
                <a:ea typeface="+mn-ea"/>
                <a:cs typeface="+mn-cs"/>
              </a:rPr>
              <a:t>coconut shells) is activated by steam to form granular activated carbon. Based on the discussions</a:t>
            </a:r>
          </a:p>
          <a:p>
            <a:r>
              <a:rPr lang="en-US" sz="1200" kern="1200" baseline="0" dirty="0" smtClean="0">
                <a:solidFill>
                  <a:schemeClr val="tx1"/>
                </a:solidFill>
                <a:latin typeface="+mn-lt"/>
                <a:ea typeface="+mn-ea"/>
                <a:cs typeface="+mn-cs"/>
              </a:rPr>
              <a:t>and feedback, the Team identified ‘combustion of furnace oil in the kiln’ as one of the key focus</a:t>
            </a:r>
          </a:p>
          <a:p>
            <a:r>
              <a:rPr lang="en-US" sz="1200" kern="1200" baseline="0" dirty="0" smtClean="0">
                <a:solidFill>
                  <a:schemeClr val="tx1"/>
                </a:solidFill>
                <a:latin typeface="+mn-lt"/>
                <a:ea typeface="+mn-ea"/>
                <a:cs typeface="+mn-cs"/>
              </a:rPr>
              <a:t>areas, wherein it was perceived that there existed a significant margin for improvement (in</a:t>
            </a:r>
          </a:p>
          <a:p>
            <a:r>
              <a:rPr lang="en-US" sz="1200" kern="1200" baseline="0" dirty="0" smtClean="0">
                <a:solidFill>
                  <a:schemeClr val="tx1"/>
                </a:solidFill>
                <a:latin typeface="+mn-lt"/>
                <a:ea typeface="+mn-ea"/>
                <a:cs typeface="+mn-cs"/>
              </a:rPr>
              <a:t>combustion efficiency) and thereby reduction in furnace oil consumption and consequent GHG</a:t>
            </a:r>
          </a:p>
          <a:p>
            <a:r>
              <a:rPr lang="en-US" sz="1200" kern="1200" baseline="0" dirty="0" smtClean="0">
                <a:solidFill>
                  <a:schemeClr val="tx1"/>
                </a:solidFill>
                <a:latin typeface="+mn-lt"/>
                <a:ea typeface="+mn-ea"/>
                <a:cs typeface="+mn-cs"/>
              </a:rPr>
              <a:t>reduction.</a:t>
            </a:r>
          </a:p>
          <a:p>
            <a:r>
              <a:rPr lang="en-US" sz="1200" kern="1200" baseline="0" dirty="0" smtClean="0">
                <a:solidFill>
                  <a:schemeClr val="tx1"/>
                </a:solidFill>
                <a:latin typeface="+mn-lt"/>
                <a:ea typeface="+mn-ea"/>
                <a:cs typeface="+mn-cs"/>
              </a:rPr>
              <a:t>Furnace oil is burnt to produce heat in the kiln and in an ambience of low oxygen the granular</a:t>
            </a:r>
          </a:p>
          <a:p>
            <a:r>
              <a:rPr lang="en-US" sz="1200" kern="1200" baseline="0" dirty="0" smtClean="0">
                <a:solidFill>
                  <a:schemeClr val="tx1"/>
                </a:solidFill>
                <a:latin typeface="+mn-lt"/>
                <a:ea typeface="+mn-ea"/>
                <a:cs typeface="+mn-cs"/>
              </a:rPr>
              <a:t>coconut shells undergo devolatilisation and with simultaneous injection of steam, the coke gets</a:t>
            </a:r>
          </a:p>
          <a:p>
            <a:r>
              <a:rPr lang="en-US" sz="1200" kern="1200" baseline="0" dirty="0" smtClean="0">
                <a:solidFill>
                  <a:schemeClr val="tx1"/>
                </a:solidFill>
                <a:latin typeface="+mn-lt"/>
                <a:ea typeface="+mn-ea"/>
                <a:cs typeface="+mn-cs"/>
              </a:rPr>
              <a:t>activated. The option, of ‘Preheating the combustion air to the kiln’, was evolved based on the</a:t>
            </a:r>
          </a:p>
          <a:p>
            <a:r>
              <a:rPr lang="en-US" sz="1200" kern="1200" baseline="0" dirty="0" smtClean="0">
                <a:solidFill>
                  <a:schemeClr val="tx1"/>
                </a:solidFill>
                <a:latin typeface="+mn-lt"/>
                <a:ea typeface="+mn-ea"/>
                <a:cs typeface="+mn-cs"/>
              </a:rPr>
              <a:t>following observations.</a:t>
            </a:r>
          </a:p>
          <a:p>
            <a:r>
              <a:rPr lang="en-US" sz="1200" kern="1200" baseline="0" dirty="0" smtClean="0">
                <a:solidFill>
                  <a:schemeClr val="tx1"/>
                </a:solidFill>
                <a:latin typeface="+mn-lt"/>
                <a:ea typeface="+mn-ea"/>
                <a:cs typeface="+mn-cs"/>
              </a:rPr>
              <a:t>The air required for the combustion of furnace oil was supplied at ambient condition of 30 0C.</a:t>
            </a:r>
          </a:p>
          <a:p>
            <a:r>
              <a:rPr lang="en-US" sz="1200" kern="1200" baseline="0" dirty="0" smtClean="0">
                <a:solidFill>
                  <a:schemeClr val="tx1"/>
                </a:solidFill>
                <a:latin typeface="+mn-lt"/>
                <a:ea typeface="+mn-ea"/>
                <a:cs typeface="+mn-cs"/>
              </a:rPr>
              <a:t>An excess of 250 kg/hr of steam (generated from waste exhaust hot gas of kiln) was available</a:t>
            </a:r>
          </a:p>
          <a:p>
            <a:r>
              <a:rPr lang="en-US" sz="1200" kern="1200" baseline="0" dirty="0" smtClean="0">
                <a:solidFill>
                  <a:schemeClr val="tx1"/>
                </a:solidFill>
                <a:latin typeface="+mn-lt"/>
                <a:ea typeface="+mn-ea"/>
                <a:cs typeface="+mn-cs"/>
              </a:rPr>
              <a:t>after a modification involving interconnection of flue gas paths of both of kiln # 1 and 2, to</a:t>
            </a:r>
          </a:p>
          <a:p>
            <a:r>
              <a:rPr lang="en-US" sz="1200" kern="1200" baseline="0" dirty="0" smtClean="0">
                <a:solidFill>
                  <a:schemeClr val="tx1"/>
                </a:solidFill>
                <a:latin typeface="+mn-lt"/>
                <a:ea typeface="+mn-ea"/>
                <a:cs typeface="+mn-cs"/>
              </a:rPr>
              <a:t>maximize waste heat recovery potential</a:t>
            </a:r>
            <a:endParaRPr lang="en-US" dirty="0"/>
          </a:p>
        </p:txBody>
      </p:sp>
      <p:sp>
        <p:nvSpPr>
          <p:cNvPr id="4" name="Slide Number Placeholder 3"/>
          <p:cNvSpPr>
            <a:spLocks noGrp="1"/>
          </p:cNvSpPr>
          <p:nvPr>
            <p:ph type="sldNum" sz="quarter" idx="10"/>
          </p:nvPr>
        </p:nvSpPr>
        <p:spPr/>
        <p:txBody>
          <a:bodyPr/>
          <a:lstStyle/>
          <a:p>
            <a:fld id="{29E37D16-9544-45A8-AB86-4192E85B9912}" type="slidenum">
              <a:rPr lang="en-US" smtClean="0"/>
              <a:pPr/>
              <a:t>14</a:t>
            </a:fld>
            <a:endParaRPr lang="en-US" dirty="0"/>
          </a:p>
        </p:txBody>
      </p:sp>
    </p:spTree>
    <p:extLst>
      <p:ext uri="{BB962C8B-B14F-4D97-AF65-F5344CB8AC3E}">
        <p14:creationId xmlns:p14="http://schemas.microsoft.com/office/powerpoint/2010/main" val="4874732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dirty="0" smtClean="0"/>
              <a:t>The project proponent, OCL India Limited (formerly Orissa Cement Limited) established its operations in </a:t>
            </a:r>
          </a:p>
          <a:p>
            <a:r>
              <a:rPr lang="en-US" dirty="0" smtClean="0"/>
              <a:t>the year 1951 and currently manufactures cement, refractory and sponge iron. OCL India Limited </a:t>
            </a:r>
          </a:p>
          <a:p>
            <a:r>
              <a:rPr lang="en-US" dirty="0" smtClean="0"/>
              <a:t>(referred to as OCL in the rest of the document) owns a fully integrated modern dry process based cement </a:t>
            </a:r>
          </a:p>
          <a:p>
            <a:r>
              <a:rPr lang="en-US" dirty="0" smtClean="0"/>
              <a:t>plant with installed capacity of 1.01 million tones located at Rajgangpur in state of Orissa in eastern </a:t>
            </a:r>
          </a:p>
          <a:p>
            <a:r>
              <a:rPr lang="en-US" dirty="0" smtClean="0"/>
              <a:t>India.  The company also owns limestone, fireclay and Kaolin mines in the areas adjoining the plant. </a:t>
            </a:r>
          </a:p>
          <a:p>
            <a:endParaRPr lang="en-US" dirty="0" smtClean="0"/>
          </a:p>
          <a:p>
            <a:r>
              <a:rPr lang="en-US" dirty="0" smtClean="0"/>
              <a:t>In the manufacturing of various types of cement, clinker is an intermediate product which is produced by </a:t>
            </a:r>
          </a:p>
          <a:p>
            <a:r>
              <a:rPr lang="en-US" dirty="0" smtClean="0"/>
              <a:t>a GHG-emission-intensive process called clinkerisation. The project activity aims at reducing clinker </a:t>
            </a:r>
          </a:p>
          <a:p>
            <a:r>
              <a:rPr lang="en-US" dirty="0" smtClean="0"/>
              <a:t>content in the production of Portland Slag Cement (PSC) by increasing slag  additive percentage (%) thus </a:t>
            </a:r>
          </a:p>
          <a:p>
            <a:r>
              <a:rPr lang="en-US" dirty="0" smtClean="0"/>
              <a:t>leading to GHG emissions reductions per tonne of the cement manufactured</a:t>
            </a:r>
          </a:p>
          <a:p>
            <a:endParaRPr lang="en-US" dirty="0" smtClean="0"/>
          </a:p>
          <a:p>
            <a:r>
              <a:rPr lang="en-US" dirty="0" smtClean="0"/>
              <a:t>Separately ground clinker - gypsum mixture and granulated slag are mixed to obtain PSC at OCL. Clinker </a:t>
            </a:r>
          </a:p>
          <a:p>
            <a:r>
              <a:rPr lang="en-US" dirty="0" smtClean="0"/>
              <a:t>is produced by dry process in the plant premises itself. The clinker production involves highly energy </a:t>
            </a:r>
          </a:p>
          <a:p>
            <a:r>
              <a:rPr lang="en-US" dirty="0" smtClean="0"/>
              <a:t>intensive processes such as mining of limestone and its transportation, pre-processing (grinding) and </a:t>
            </a:r>
          </a:p>
          <a:p>
            <a:r>
              <a:rPr lang="en-US" dirty="0" smtClean="0"/>
              <a:t>pyro-processing (calcination) of raw meal that consists of limestone, clay, minerals and sandstone. The</a:t>
            </a:r>
          </a:p>
          <a:p>
            <a:r>
              <a:rPr lang="en-US" dirty="0" smtClean="0"/>
              <a:t>major source of CO2 emissions in clinker production is the pyro-processing stage where lime is calcined </a:t>
            </a:r>
          </a:p>
          <a:p>
            <a:r>
              <a:rPr lang="en-US" dirty="0" smtClean="0"/>
              <a:t>by burning coal in the kiln and the precalciner. The other source of CO2 emissions is the fossil fuel </a:t>
            </a:r>
          </a:p>
          <a:p>
            <a:r>
              <a:rPr lang="en-US" dirty="0" smtClean="0"/>
              <a:t>combustion for the electrical energy generation, required in the clinkerisation process [pre-processing and </a:t>
            </a:r>
          </a:p>
          <a:p>
            <a:r>
              <a:rPr lang="en-US" dirty="0" smtClean="0"/>
              <a:t>pyro-processing].  </a:t>
            </a:r>
          </a:p>
          <a:p>
            <a:r>
              <a:rPr lang="en-US" dirty="0" smtClean="0"/>
              <a:t>Therefore, by increasing slag and proportionately reducing clinker percentage in the manufacturing of </a:t>
            </a:r>
          </a:p>
          <a:p>
            <a:r>
              <a:rPr lang="en-US" dirty="0" smtClean="0"/>
              <a:t>PSC, there will be a direct reduction of fossil fuel (coal), raw material (limestone) and electrical energy </a:t>
            </a:r>
          </a:p>
          <a:p>
            <a:r>
              <a:rPr lang="en-US" dirty="0" smtClean="0"/>
              <a:t>consumption in the clinkerisation process.  </a:t>
            </a:r>
          </a:p>
          <a:p>
            <a:r>
              <a:rPr lang="en-US" dirty="0" smtClean="0"/>
              <a:t>In the pre-project scenario OCL’s slag additive percentage in PSC was in the range of 42 - 45%. The </a:t>
            </a:r>
          </a:p>
          <a:p>
            <a:r>
              <a:rPr lang="en-US" dirty="0" smtClean="0"/>
              <a:t>company proposes to achieve 57 % slag additive in PSC from 2006-07 onwards. </a:t>
            </a:r>
            <a:endParaRPr lang="en-US" dirty="0"/>
          </a:p>
        </p:txBody>
      </p:sp>
      <p:sp>
        <p:nvSpPr>
          <p:cNvPr id="4" name="Slide Number Placeholder 3"/>
          <p:cNvSpPr>
            <a:spLocks noGrp="1"/>
          </p:cNvSpPr>
          <p:nvPr>
            <p:ph type="sldNum" sz="quarter" idx="10"/>
          </p:nvPr>
        </p:nvSpPr>
        <p:spPr/>
        <p:txBody>
          <a:bodyPr/>
          <a:lstStyle/>
          <a:p>
            <a:fld id="{29E37D16-9544-45A8-AB86-4192E85B9912}" type="slidenum">
              <a:rPr lang="en-US" smtClean="0"/>
              <a:pPr/>
              <a:t>15</a:t>
            </a:fld>
            <a:endParaRPr lang="en-US" dirty="0"/>
          </a:p>
        </p:txBody>
      </p:sp>
    </p:spTree>
    <p:extLst>
      <p:ext uri="{BB962C8B-B14F-4D97-AF65-F5344CB8AC3E}">
        <p14:creationId xmlns:p14="http://schemas.microsoft.com/office/powerpoint/2010/main" val="5224494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dirty="0" smtClean="0"/>
              <a:t>Riddhi Siddhi Gluco Biols Ltd. (RSGBL) is a manufacturer of high quality starch, glucose and their </a:t>
            </a:r>
          </a:p>
          <a:p>
            <a:r>
              <a:rPr lang="en-US" dirty="0" smtClean="0"/>
              <a:t>derivatives. RSGBL produces Maize starch powder and its derivatives such as Liquid glucose, Dextrose </a:t>
            </a:r>
          </a:p>
          <a:p>
            <a:r>
              <a:rPr lang="en-US" dirty="0" smtClean="0"/>
              <a:t>Monohydrate, Maltodextrine, Dextrose syrup, High maltose corn syrup and the by products like Maize </a:t>
            </a:r>
          </a:p>
          <a:p>
            <a:r>
              <a:rPr lang="en-US" dirty="0" smtClean="0"/>
              <a:t>Germ, Corn Gluten meal, Corn Steep Liquor, Enriched Fibre, Cattle feed and Hydrol which are used in </a:t>
            </a:r>
          </a:p>
          <a:p>
            <a:r>
              <a:rPr lang="en-US" dirty="0" smtClean="0"/>
              <a:t>various applications catering to food, textile, paper, pharmaceutical and confectionary industries. The </a:t>
            </a:r>
          </a:p>
          <a:p>
            <a:r>
              <a:rPr lang="en-US" dirty="0" smtClean="0"/>
              <a:t>industry crushes about 750 tones of corn per day.</a:t>
            </a:r>
          </a:p>
          <a:p>
            <a:endParaRPr lang="en-US" dirty="0" smtClean="0"/>
          </a:p>
          <a:p>
            <a:r>
              <a:rPr lang="en-US" dirty="0" smtClean="0"/>
              <a:t>The maize/ corn is the basic raw material of the industry. The cleaned corn is steeped in sulphurous acid </a:t>
            </a:r>
          </a:p>
          <a:p>
            <a:r>
              <a:rPr lang="en-US" dirty="0" smtClean="0"/>
              <a:t>water for about 50 hours. Light steep water is generated while steeping which is concentrated up to 50 % </a:t>
            </a:r>
          </a:p>
          <a:p>
            <a:r>
              <a:rPr lang="en-US" dirty="0" smtClean="0"/>
              <a:t>to get corn steep concentrate also known as Corn Steep Liquor (CSL). The steeped corn is passed </a:t>
            </a:r>
          </a:p>
          <a:p>
            <a:r>
              <a:rPr lang="en-US" dirty="0" smtClean="0"/>
              <a:t>through degerminating mills to separate out Germs.  The remaining material is again passed through </a:t>
            </a:r>
          </a:p>
          <a:p>
            <a:r>
              <a:rPr lang="en-US" dirty="0" smtClean="0"/>
              <a:t>various grinding and separation stages to separate out gluten from starch. Gluten slurry is thickened by </a:t>
            </a:r>
          </a:p>
          <a:p>
            <a:r>
              <a:rPr lang="en-US" dirty="0" smtClean="0"/>
              <a:t>centrifugation and vacuum filtration before drying. The starch slurry further processed in hydrocyclones </a:t>
            </a:r>
          </a:p>
          <a:p>
            <a:r>
              <a:rPr lang="en-US" dirty="0" smtClean="0"/>
              <a:t>to remove trace amount of impurities. This slurry is called wet starch from which, the final products of </a:t>
            </a:r>
          </a:p>
          <a:p>
            <a:r>
              <a:rPr lang="en-US" dirty="0" smtClean="0"/>
              <a:t>Starches, Liquid glucose, Dextrose monohydrate and Maltodextrines are produced. </a:t>
            </a:r>
          </a:p>
          <a:p>
            <a:endParaRPr lang="en-US" dirty="0" smtClean="0"/>
          </a:p>
          <a:p>
            <a:r>
              <a:rPr lang="en-US" dirty="0" smtClean="0"/>
              <a:t>Considerable quantity of wastewater is generated from steeping, dewatering and refining processes and </a:t>
            </a:r>
          </a:p>
          <a:p>
            <a:r>
              <a:rPr lang="en-US" dirty="0" smtClean="0"/>
              <a:t>this wastewater is rich in organics. This organic rich wastewater was treated through open anaerobic </a:t>
            </a:r>
          </a:p>
          <a:p>
            <a:r>
              <a:rPr lang="en-US" dirty="0" smtClean="0"/>
              <a:t>lagoons to reduce its organic concentrations before discharge to meet the environmental norms. Methane, </a:t>
            </a:r>
          </a:p>
          <a:p>
            <a:r>
              <a:rPr lang="en-US" dirty="0" smtClean="0"/>
              <a:t>a potent Green House Gas (GHG), rich biogas was formed and emitted to the atmosphere.  Realizing the </a:t>
            </a:r>
          </a:p>
          <a:p>
            <a:r>
              <a:rPr lang="en-US" dirty="0" smtClean="0"/>
              <a:t>global warming effects of the biogas on the environment, the project proponents proposed to substitute</a:t>
            </a:r>
          </a:p>
          <a:p>
            <a:r>
              <a:rPr lang="en-US" dirty="0" smtClean="0"/>
              <a:t>these anaerobic lagoons with closed anaerobic reactors to recover methane rich biogas and to utilize this </a:t>
            </a:r>
          </a:p>
          <a:p>
            <a:r>
              <a:rPr lang="en-US" dirty="0" smtClean="0"/>
              <a:t>biogas to generate electricity. Installation of closed anaerobic digesters to recover methane rich biogas </a:t>
            </a:r>
          </a:p>
          <a:p>
            <a:r>
              <a:rPr lang="en-US" dirty="0" smtClean="0"/>
              <a:t>and utilize the biogas to generate electricity is the small scale project activity. </a:t>
            </a:r>
            <a:endParaRPr lang="en-US" dirty="0"/>
          </a:p>
        </p:txBody>
      </p:sp>
      <p:sp>
        <p:nvSpPr>
          <p:cNvPr id="4" name="Slide Number Placeholder 3"/>
          <p:cNvSpPr>
            <a:spLocks noGrp="1"/>
          </p:cNvSpPr>
          <p:nvPr>
            <p:ph type="sldNum" sz="quarter" idx="10"/>
          </p:nvPr>
        </p:nvSpPr>
        <p:spPr/>
        <p:txBody>
          <a:bodyPr/>
          <a:lstStyle/>
          <a:p>
            <a:fld id="{29E37D16-9544-45A8-AB86-4192E85B9912}" type="slidenum">
              <a:rPr lang="en-US" smtClean="0"/>
              <a:pPr/>
              <a:t>16</a:t>
            </a:fld>
            <a:endParaRPr lang="en-US" dirty="0"/>
          </a:p>
        </p:txBody>
      </p:sp>
    </p:spTree>
    <p:extLst>
      <p:ext uri="{BB962C8B-B14F-4D97-AF65-F5344CB8AC3E}">
        <p14:creationId xmlns:p14="http://schemas.microsoft.com/office/powerpoint/2010/main" val="5469960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smtClean="0">
                <a:solidFill>
                  <a:schemeClr val="tx1"/>
                </a:solidFill>
                <a:latin typeface="+mn-lt"/>
                <a:ea typeface="+mn-ea"/>
                <a:cs typeface="+mn-cs"/>
              </a:rPr>
              <a:t>The Clean Development Mechanism (CDM), defined in Article 12 of the Protocol, allows a country with an emission-reduction or emission-limitation commitment under the Kyoto Protocol (Annex B Party) to implement an emission-reduction project in developing countries. Such projects can earn saleable certified emission reduction (CER) credits, each equivalent to one tonne of CO2, which can be counted towards meeting Kyoto targets.</a:t>
            </a:r>
          </a:p>
          <a:p>
            <a:endParaRPr lang="en-US" sz="1200" b="0" i="0" kern="1200" dirty="0" smtClean="0">
              <a:solidFill>
                <a:schemeClr val="tx1"/>
              </a:solidFill>
              <a:latin typeface="+mn-lt"/>
              <a:ea typeface="+mn-ea"/>
              <a:cs typeface="+mn-cs"/>
            </a:endParaRPr>
          </a:p>
          <a:p>
            <a:r>
              <a:rPr lang="en-US" sz="1200" b="0" i="0" kern="1200" dirty="0" smtClean="0">
                <a:solidFill>
                  <a:schemeClr val="tx1"/>
                </a:solidFill>
                <a:latin typeface="+mn-lt"/>
                <a:ea typeface="+mn-ea"/>
                <a:cs typeface="+mn-cs"/>
              </a:rPr>
              <a:t>A CDM project activity might involve, for example, a rural electrification project using solar panels or the installation of more energy-efficient boilers.</a:t>
            </a:r>
          </a:p>
          <a:p>
            <a:endParaRPr lang="en-US" sz="1200" b="0" i="0" kern="1200" dirty="0" smtClean="0">
              <a:solidFill>
                <a:schemeClr val="tx1"/>
              </a:solidFill>
              <a:latin typeface="+mn-lt"/>
              <a:ea typeface="+mn-ea"/>
              <a:cs typeface="+mn-cs"/>
            </a:endParaRPr>
          </a:p>
          <a:p>
            <a:r>
              <a:rPr lang="en-US" sz="1200" b="0" i="0" kern="1200" dirty="0" smtClean="0">
                <a:solidFill>
                  <a:schemeClr val="tx1"/>
                </a:solidFill>
                <a:latin typeface="+mn-lt"/>
                <a:ea typeface="+mn-ea"/>
                <a:cs typeface="+mn-cs"/>
              </a:rPr>
              <a:t>For further</a:t>
            </a:r>
            <a:r>
              <a:rPr lang="en-US" sz="1200" b="0" i="0" kern="1200" baseline="0" dirty="0" smtClean="0">
                <a:solidFill>
                  <a:schemeClr val="tx1"/>
                </a:solidFill>
                <a:latin typeface="+mn-lt"/>
                <a:ea typeface="+mn-ea"/>
                <a:cs typeface="+mn-cs"/>
              </a:rPr>
              <a:t> information : </a:t>
            </a:r>
            <a:r>
              <a:rPr lang="en-US" dirty="0" smtClean="0">
                <a:hlinkClick r:id="rId3"/>
              </a:rPr>
              <a:t>http://cdm.unfccc.int/stakeholder/workshops/poa/cdm_project_cycle.pdf</a:t>
            </a:r>
            <a:endParaRPr lang="en-US" dirty="0"/>
          </a:p>
        </p:txBody>
      </p:sp>
      <p:sp>
        <p:nvSpPr>
          <p:cNvPr id="4" name="Slide Number Placeholder 3"/>
          <p:cNvSpPr>
            <a:spLocks noGrp="1"/>
          </p:cNvSpPr>
          <p:nvPr>
            <p:ph type="sldNum" sz="quarter" idx="10"/>
          </p:nvPr>
        </p:nvSpPr>
        <p:spPr/>
        <p:txBody>
          <a:bodyPr/>
          <a:lstStyle/>
          <a:p>
            <a:fld id="{29E37D16-9544-45A8-AB86-4192E85B9912}" type="slidenum">
              <a:rPr lang="en-US" smtClean="0"/>
              <a:pPr/>
              <a:t>17</a:t>
            </a:fld>
            <a:endParaRPr lang="en-US" dirty="0"/>
          </a:p>
        </p:txBody>
      </p:sp>
    </p:spTree>
    <p:extLst>
      <p:ext uri="{BB962C8B-B14F-4D97-AF65-F5344CB8AC3E}">
        <p14:creationId xmlns:p14="http://schemas.microsoft.com/office/powerpoint/2010/main" val="41065147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200" b="0" i="0" kern="1200" dirty="0" smtClean="0">
                <a:solidFill>
                  <a:schemeClr val="tx1"/>
                </a:solidFill>
                <a:latin typeface="+mn-lt"/>
                <a:ea typeface="+mn-ea"/>
                <a:cs typeface="+mn-cs"/>
              </a:rPr>
              <a:t>he mechanism known as “joint implementation,” defined in Article 6 of the Kyoto Protocol, allows a country with an emission reduction or limitation commitment under the Kyoto Protocol (Annex B Party) to earn emission reduction units (ERUs) from an emission-reduction or emission removal project in another Annex B Party, each equivalent to one tonne of CO2, which can be counted towards meeting its Kyoto target.</a:t>
            </a:r>
          </a:p>
          <a:p>
            <a:endParaRPr lang="en-US" sz="1200" b="0" i="0" kern="1200" dirty="0" smtClean="0">
              <a:solidFill>
                <a:schemeClr val="tx1"/>
              </a:solidFill>
              <a:latin typeface="+mn-lt"/>
              <a:ea typeface="+mn-ea"/>
              <a:cs typeface="+mn-cs"/>
            </a:endParaRPr>
          </a:p>
          <a:p>
            <a:r>
              <a:rPr lang="en-US" sz="1200" b="0" i="0" kern="1200" dirty="0" smtClean="0">
                <a:solidFill>
                  <a:schemeClr val="tx1"/>
                </a:solidFill>
                <a:latin typeface="+mn-lt"/>
                <a:ea typeface="+mn-ea"/>
                <a:cs typeface="+mn-cs"/>
              </a:rPr>
              <a:t>Joint implementation offers Parties a flexible and cost-efficient means of fulfilling a part of their Kyoto commitments, while the host Party benefits from foreign investment and technology transfer.</a:t>
            </a:r>
          </a:p>
          <a:p>
            <a:endParaRPr lang="en-US" dirty="0" smtClean="0"/>
          </a:p>
          <a:p>
            <a:r>
              <a:rPr lang="en-US" sz="1200" b="0" i="0" kern="1200" dirty="0" smtClean="0">
                <a:solidFill>
                  <a:schemeClr val="tx1"/>
                </a:solidFill>
                <a:latin typeface="+mn-lt"/>
                <a:ea typeface="+mn-ea"/>
                <a:cs typeface="+mn-cs"/>
              </a:rPr>
              <a:t>A JI project must provide a reduction in emissions by sources, or an enhancement of removals by sinks, that is additional to what would otherwise have occurred.  Projects must have approval of the host Party and participants have to be authorized to participate by a Party involved in the project.</a:t>
            </a:r>
          </a:p>
          <a:p>
            <a:endParaRPr lang="en-US" sz="1200" b="0" i="0" kern="1200" dirty="0" smtClean="0">
              <a:solidFill>
                <a:schemeClr val="tx1"/>
              </a:solidFill>
              <a:latin typeface="+mn-lt"/>
              <a:ea typeface="+mn-ea"/>
              <a:cs typeface="+mn-cs"/>
            </a:endParaRPr>
          </a:p>
          <a:p>
            <a:r>
              <a:rPr lang="en-US" sz="1200" b="0" i="0" kern="1200" dirty="0" smtClean="0">
                <a:solidFill>
                  <a:schemeClr val="tx1"/>
                </a:solidFill>
                <a:latin typeface="+mn-lt"/>
                <a:ea typeface="+mn-ea"/>
                <a:cs typeface="+mn-cs"/>
              </a:rPr>
              <a:t>Projects starting as from the year 2000 may be eligible as JI projects if they meet the relevant requirements, but ERUs may only be issued for a crediting period starting after the beginning of 2008.</a:t>
            </a:r>
          </a:p>
          <a:p>
            <a:endParaRPr lang="en-US" sz="1200" b="0" i="0" kern="1200" dirty="0" smtClean="0">
              <a:solidFill>
                <a:schemeClr val="tx1"/>
              </a:solidFill>
              <a:latin typeface="+mn-lt"/>
              <a:ea typeface="+mn-ea"/>
              <a:cs typeface="+mn-cs"/>
            </a:endParaRPr>
          </a:p>
          <a:p>
            <a:r>
              <a:rPr lang="en-US" sz="1200" b="0" i="0" kern="1200" dirty="0" smtClean="0">
                <a:solidFill>
                  <a:schemeClr val="tx1"/>
                </a:solidFill>
                <a:latin typeface="+mn-lt"/>
                <a:ea typeface="+mn-ea"/>
                <a:cs typeface="+mn-cs"/>
              </a:rPr>
              <a:t>For further information: </a:t>
            </a:r>
            <a:r>
              <a:rPr lang="en-US" dirty="0" smtClean="0">
                <a:hlinkClick r:id="rId3"/>
              </a:rPr>
              <a:t>http://unfccc.int/kyoto_protocol/mechanisms/joint_implementation/items/1674.php</a:t>
            </a:r>
            <a:endParaRPr lang="en-US" sz="1200" b="0" i="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29E37D16-9544-45A8-AB86-4192E85B9912}" type="slidenum">
              <a:rPr lang="en-US" smtClean="0"/>
              <a:pPr/>
              <a:t>18</a:t>
            </a:fld>
            <a:endParaRPr lang="en-US" dirty="0"/>
          </a:p>
        </p:txBody>
      </p:sp>
    </p:spTree>
    <p:extLst>
      <p:ext uri="{BB962C8B-B14F-4D97-AF65-F5344CB8AC3E}">
        <p14:creationId xmlns:p14="http://schemas.microsoft.com/office/powerpoint/2010/main" val="39300778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dirty="0" smtClean="0"/>
              <a:t>Riddhi Siddhi Gluco Biols Ltd. (RSGBL) is a manufacturer of high quality starch, glucose and their </a:t>
            </a:r>
          </a:p>
          <a:p>
            <a:r>
              <a:rPr lang="en-US" dirty="0" smtClean="0"/>
              <a:t>derivatives. RSGBL produces Maize starch powder and its derivatives such as Liquid glucose, Dextrose </a:t>
            </a:r>
          </a:p>
          <a:p>
            <a:r>
              <a:rPr lang="en-US" dirty="0" smtClean="0"/>
              <a:t>Monohydrate, Maltodextrine, Dextrose syrup, High maltose corn syrup and the by products like Maize </a:t>
            </a:r>
          </a:p>
          <a:p>
            <a:r>
              <a:rPr lang="en-US" dirty="0" smtClean="0"/>
              <a:t>Germ, Corn Gluten meal, Corn Steep Liquor, Enriched Fibre, Cattle feed and Hydrol which are used in </a:t>
            </a:r>
          </a:p>
          <a:p>
            <a:r>
              <a:rPr lang="en-US" dirty="0" smtClean="0"/>
              <a:t>various applications catering to food, textile, paper, pharmaceutical and confectionary industries. The </a:t>
            </a:r>
          </a:p>
          <a:p>
            <a:r>
              <a:rPr lang="en-US" dirty="0" smtClean="0"/>
              <a:t>industry crushes about 750 tones of corn per day.</a:t>
            </a:r>
          </a:p>
          <a:p>
            <a:endParaRPr lang="en-US" dirty="0" smtClean="0"/>
          </a:p>
          <a:p>
            <a:r>
              <a:rPr lang="en-US" dirty="0" smtClean="0"/>
              <a:t>The maize/ corn is the basic raw material of the industry. The cleaned corn is steeped in sulphurous acid </a:t>
            </a:r>
          </a:p>
          <a:p>
            <a:r>
              <a:rPr lang="en-US" dirty="0" smtClean="0"/>
              <a:t>water for about 50 hours. Light steep water is generated while steeping which is concentrated up to 50 % </a:t>
            </a:r>
          </a:p>
          <a:p>
            <a:r>
              <a:rPr lang="en-US" dirty="0" smtClean="0"/>
              <a:t>to get corn steep concentrate also known as Corn Steep Liquor (CSL). The steeped corn is passed </a:t>
            </a:r>
          </a:p>
          <a:p>
            <a:r>
              <a:rPr lang="en-US" dirty="0" smtClean="0"/>
              <a:t>through degerminating mills to separate out Germs.  The remaining material is again passed through </a:t>
            </a:r>
          </a:p>
          <a:p>
            <a:r>
              <a:rPr lang="en-US" dirty="0" smtClean="0"/>
              <a:t>various grinding and separation stages to separate out gluten from starch. Gluten slurry is thickened by </a:t>
            </a:r>
          </a:p>
          <a:p>
            <a:r>
              <a:rPr lang="en-US" dirty="0" smtClean="0"/>
              <a:t>centrifugation and vacuum filtration before drying. The starch slurry further processed in hydrocyclones </a:t>
            </a:r>
          </a:p>
          <a:p>
            <a:r>
              <a:rPr lang="en-US" dirty="0" smtClean="0"/>
              <a:t>to remove trace amount of impurities. This slurry is called wet starch from which, the final products of </a:t>
            </a:r>
          </a:p>
          <a:p>
            <a:r>
              <a:rPr lang="en-US" dirty="0" smtClean="0"/>
              <a:t>Starches, Liquid glucose, Dextrose monohydrate and Maltodextrines are produced. </a:t>
            </a:r>
          </a:p>
          <a:p>
            <a:endParaRPr lang="en-US" dirty="0" smtClean="0"/>
          </a:p>
          <a:p>
            <a:r>
              <a:rPr lang="en-US" dirty="0" smtClean="0"/>
              <a:t>Considerable quantity of wastewater is generated from steeping, dewatering and refining processes and </a:t>
            </a:r>
          </a:p>
          <a:p>
            <a:r>
              <a:rPr lang="en-US" dirty="0" smtClean="0"/>
              <a:t>this wastewater is rich in organics. This organic rich wastewater was treated through open anaerobic </a:t>
            </a:r>
          </a:p>
          <a:p>
            <a:r>
              <a:rPr lang="en-US" dirty="0" smtClean="0"/>
              <a:t>lagoons to reduce its organic concentrations before discharge to meet the environmental norms. Methane, </a:t>
            </a:r>
          </a:p>
          <a:p>
            <a:r>
              <a:rPr lang="en-US" dirty="0" smtClean="0"/>
              <a:t>a potent Green House Gas (GHG), rich biogas was formed and emitted to the atmosphere.  Realizing the </a:t>
            </a:r>
          </a:p>
          <a:p>
            <a:r>
              <a:rPr lang="en-US" dirty="0" smtClean="0"/>
              <a:t>global warming effects of the biogas on the environment, the project proponents proposed to substitute</a:t>
            </a:r>
          </a:p>
          <a:p>
            <a:r>
              <a:rPr lang="en-US" dirty="0" smtClean="0"/>
              <a:t>these anaerobic lagoons with closed anaerobic reactors to recover methane rich biogas and to utilize this </a:t>
            </a:r>
          </a:p>
          <a:p>
            <a:r>
              <a:rPr lang="en-US" dirty="0" smtClean="0"/>
              <a:t>biogas to generate electricity. Installation of closed anaerobic digesters to recover methane rich biogas </a:t>
            </a:r>
          </a:p>
          <a:p>
            <a:r>
              <a:rPr lang="en-US" dirty="0" smtClean="0"/>
              <a:t>and utilize the biogas to generate electricity is the small scale project activity. </a:t>
            </a:r>
            <a:endParaRPr lang="en-US" dirty="0"/>
          </a:p>
        </p:txBody>
      </p:sp>
      <p:sp>
        <p:nvSpPr>
          <p:cNvPr id="4" name="Slide Number Placeholder 3"/>
          <p:cNvSpPr>
            <a:spLocks noGrp="1"/>
          </p:cNvSpPr>
          <p:nvPr>
            <p:ph type="sldNum" sz="quarter" idx="10"/>
          </p:nvPr>
        </p:nvSpPr>
        <p:spPr/>
        <p:txBody>
          <a:bodyPr/>
          <a:lstStyle/>
          <a:p>
            <a:fld id="{29E37D16-9544-45A8-AB86-4192E85B9912}" type="slidenum">
              <a:rPr lang="en-US" smtClean="0"/>
              <a:pPr/>
              <a:t>19</a:t>
            </a:fld>
            <a:endParaRPr lang="en-US" dirty="0"/>
          </a:p>
        </p:txBody>
      </p:sp>
    </p:spTree>
    <p:extLst>
      <p:ext uri="{BB962C8B-B14F-4D97-AF65-F5344CB8AC3E}">
        <p14:creationId xmlns:p14="http://schemas.microsoft.com/office/powerpoint/2010/main" val="14486950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Not many studies have been done on adaptation by industries in low elevation coastal</a:t>
            </a:r>
            <a:r>
              <a:rPr lang="en-US" baseline="0" dirty="0" smtClean="0"/>
              <a:t> zones, but a study for Hazira has been shown above.</a:t>
            </a:r>
          </a:p>
          <a:p>
            <a:endParaRPr lang="en-US" baseline="0" dirty="0" smtClean="0"/>
          </a:p>
          <a:p>
            <a:r>
              <a:rPr lang="en-US" baseline="0" dirty="0" smtClean="0"/>
              <a:t>As we can see almost all major industrial zones are vulnerable.</a:t>
            </a:r>
          </a:p>
          <a:p>
            <a:r>
              <a:rPr lang="en-US" baseline="0" dirty="0" smtClean="0"/>
              <a:t>The measures shown are to be taken by authorities but can be collectively done by the industries also.</a:t>
            </a:r>
            <a:endParaRPr lang="en-US" dirty="0"/>
          </a:p>
        </p:txBody>
      </p:sp>
      <p:sp>
        <p:nvSpPr>
          <p:cNvPr id="4" name="Slide Number Placeholder 3"/>
          <p:cNvSpPr>
            <a:spLocks noGrp="1"/>
          </p:cNvSpPr>
          <p:nvPr>
            <p:ph type="sldNum" sz="quarter" idx="10"/>
          </p:nvPr>
        </p:nvSpPr>
        <p:spPr/>
        <p:txBody>
          <a:bodyPr/>
          <a:lstStyle/>
          <a:p>
            <a:fld id="{29E37D16-9544-45A8-AB86-4192E85B9912}" type="slidenum">
              <a:rPr lang="en-US" smtClean="0"/>
              <a:pPr/>
              <a:t>21</a:t>
            </a:fld>
            <a:endParaRPr lang="en-US" dirty="0"/>
          </a:p>
        </p:txBody>
      </p:sp>
    </p:spTree>
    <p:extLst>
      <p:ext uri="{BB962C8B-B14F-4D97-AF65-F5344CB8AC3E}">
        <p14:creationId xmlns:p14="http://schemas.microsoft.com/office/powerpoint/2010/main" val="34942588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fontAlgn="base"/>
            <a:r>
              <a:rPr lang="en-US" sz="1200" b="0" i="0" kern="1200" dirty="0" smtClean="0">
                <a:solidFill>
                  <a:schemeClr val="tx1"/>
                </a:solidFill>
                <a:latin typeface="+mn-lt"/>
                <a:ea typeface="+mn-ea"/>
                <a:cs typeface="+mn-cs"/>
              </a:rPr>
              <a:t>The atmosphere has a natural supply of "greenhouse gases." They capture heat and keep the surface of the Earth warm enough for us to live on. Without the greenhouse effect, the planet would be an uninhabitable, frozen wasteland.</a:t>
            </a:r>
          </a:p>
          <a:p>
            <a:pPr fontAlgn="base"/>
            <a:r>
              <a:rPr lang="en-US" sz="1200" b="0" i="0" kern="1200" dirty="0" smtClean="0">
                <a:solidFill>
                  <a:schemeClr val="tx1"/>
                </a:solidFill>
                <a:latin typeface="+mn-lt"/>
                <a:ea typeface="+mn-ea"/>
                <a:cs typeface="+mn-cs"/>
              </a:rPr>
              <a:t>Before the Industrial Revolution, the amount of carbon dioxide (CO</a:t>
            </a:r>
            <a:r>
              <a:rPr lang="en-US" sz="1200" b="0" i="0" kern="1200" baseline="-25000" dirty="0" smtClean="0">
                <a:solidFill>
                  <a:schemeClr val="tx1"/>
                </a:solidFill>
                <a:latin typeface="+mn-lt"/>
                <a:ea typeface="+mn-ea"/>
                <a:cs typeface="+mn-cs"/>
              </a:rPr>
              <a:t>2</a:t>
            </a:r>
            <a:r>
              <a:rPr lang="en-US" sz="1200" b="0" i="0" kern="1200" dirty="0" smtClean="0">
                <a:solidFill>
                  <a:schemeClr val="tx1"/>
                </a:solidFill>
                <a:latin typeface="+mn-lt"/>
                <a:ea typeface="+mn-ea"/>
                <a:cs typeface="+mn-cs"/>
              </a:rPr>
              <a:t>) and other greenhouse gases released into the atmosphere was in a rough balance with what was absorbed in natural sinks. For example, plants take in CO</a:t>
            </a:r>
            <a:r>
              <a:rPr lang="en-US" sz="1200" b="0" i="0" kern="1200" baseline="-25000" dirty="0" smtClean="0">
                <a:solidFill>
                  <a:schemeClr val="tx1"/>
                </a:solidFill>
                <a:latin typeface="+mn-lt"/>
                <a:ea typeface="+mn-ea"/>
                <a:cs typeface="+mn-cs"/>
              </a:rPr>
              <a:t>2</a:t>
            </a:r>
            <a:r>
              <a:rPr lang="en-US" sz="1200" b="0" i="0" kern="1200" dirty="0" smtClean="0">
                <a:solidFill>
                  <a:schemeClr val="tx1"/>
                </a:solidFill>
                <a:latin typeface="+mn-lt"/>
                <a:ea typeface="+mn-ea"/>
                <a:cs typeface="+mn-cs"/>
              </a:rPr>
              <a:t> when they grow in spring and summer, and release it back to the atmosphere when they decay and die in fall and winter.</a:t>
            </a:r>
          </a:p>
          <a:p>
            <a:endParaRPr lang="en-US" dirty="0" smtClean="0"/>
          </a:p>
          <a:p>
            <a:pPr fontAlgn="base"/>
            <a:r>
              <a:rPr lang="en-US" sz="1200" b="0" i="0" kern="1200" dirty="0" smtClean="0">
                <a:solidFill>
                  <a:schemeClr val="tx1"/>
                </a:solidFill>
                <a:latin typeface="+mn-lt"/>
                <a:ea typeface="+mn-ea"/>
                <a:cs typeface="+mn-cs"/>
              </a:rPr>
              <a:t>Industry took off in the mid-1700s, and people started emitting large amounts of greenhouse gases. Fossil fuels were burned more and more to run our cars, trucks, factories, planes and power plants, adding to the natural supply of greenhouse gases. The gases—which can stay in the atmosphere for centuries—are building up in the Earth’s atmosphere and, in effect, creating an extra-thick heat blanket around the Earth.</a:t>
            </a:r>
          </a:p>
          <a:p>
            <a:pPr fontAlgn="base"/>
            <a:r>
              <a:rPr lang="en-US" sz="1200" b="0" i="0" kern="1200" dirty="0" smtClean="0">
                <a:solidFill>
                  <a:schemeClr val="tx1"/>
                </a:solidFill>
                <a:latin typeface="+mn-lt"/>
                <a:ea typeface="+mn-ea"/>
                <a:cs typeface="+mn-cs"/>
              </a:rPr>
              <a:t>The result is that the globe has heated up by about one degree Fahrenheit over the past century—and it has heated up more intensely over the past two decades.</a:t>
            </a:r>
          </a:p>
          <a:p>
            <a:endParaRPr lang="en-US" dirty="0" smtClean="0"/>
          </a:p>
          <a:p>
            <a:r>
              <a:rPr lang="en-US" sz="1200" b="0" i="0" kern="1200" dirty="0" smtClean="0">
                <a:solidFill>
                  <a:schemeClr val="tx1"/>
                </a:solidFill>
                <a:latin typeface="+mn-lt"/>
                <a:ea typeface="+mn-ea"/>
                <a:cs typeface="+mn-cs"/>
              </a:rPr>
              <a:t>Today, people have increased by nearly 40 percent the amount of CO</a:t>
            </a:r>
            <a:r>
              <a:rPr lang="en-US" sz="1200" b="0" i="0" kern="1200" baseline="-25000" dirty="0" smtClean="0">
                <a:solidFill>
                  <a:schemeClr val="tx1"/>
                </a:solidFill>
                <a:latin typeface="+mn-lt"/>
                <a:ea typeface="+mn-ea"/>
                <a:cs typeface="+mn-cs"/>
              </a:rPr>
              <a:t>2</a:t>
            </a:r>
            <a:r>
              <a:rPr lang="en-US" sz="1200" b="0" i="0" kern="1200" dirty="0" smtClean="0">
                <a:solidFill>
                  <a:schemeClr val="tx1"/>
                </a:solidFill>
                <a:latin typeface="+mn-lt"/>
                <a:ea typeface="+mn-ea"/>
                <a:cs typeface="+mn-cs"/>
              </a:rPr>
              <a:t>, the chief global warming pollutant, compared to pre-industrial levels</a:t>
            </a:r>
            <a:endParaRPr lang="en-US" dirty="0" smtClean="0"/>
          </a:p>
          <a:p>
            <a:endParaRPr lang="en-US" dirty="0"/>
          </a:p>
        </p:txBody>
      </p:sp>
      <p:sp>
        <p:nvSpPr>
          <p:cNvPr id="4" name="Slide Number Placeholder 3"/>
          <p:cNvSpPr>
            <a:spLocks noGrp="1"/>
          </p:cNvSpPr>
          <p:nvPr>
            <p:ph type="sldNum" sz="quarter" idx="10"/>
          </p:nvPr>
        </p:nvSpPr>
        <p:spPr/>
        <p:txBody>
          <a:bodyPr/>
          <a:lstStyle/>
          <a:p>
            <a:fld id="{29E37D16-9544-45A8-AB86-4192E85B9912}" type="slidenum">
              <a:rPr lang="en-US" smtClean="0"/>
              <a:pPr/>
              <a:t>3</a:t>
            </a:fld>
            <a:endParaRPr lang="en-US" dirty="0"/>
          </a:p>
        </p:txBody>
      </p:sp>
    </p:spTree>
    <p:extLst>
      <p:ext uri="{BB962C8B-B14F-4D97-AF65-F5344CB8AC3E}">
        <p14:creationId xmlns:p14="http://schemas.microsoft.com/office/powerpoint/2010/main" val="18317624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sz="1200" b="0" i="0" kern="1200" dirty="0" smtClean="0">
                <a:solidFill>
                  <a:schemeClr val="tx1"/>
                </a:solidFill>
                <a:latin typeface="+mn-lt"/>
                <a:ea typeface="+mn-ea"/>
                <a:cs typeface="+mn-cs"/>
              </a:rPr>
              <a:t>Rising global temperatures lead to other</a:t>
            </a:r>
            <a:r>
              <a:rPr lang="en-US" sz="1200" b="0" i="0" kern="1200" baseline="0" dirty="0" smtClean="0">
                <a:solidFill>
                  <a:schemeClr val="tx1"/>
                </a:solidFill>
                <a:latin typeface="+mn-lt"/>
                <a:ea typeface="+mn-ea"/>
                <a:cs typeface="+mn-cs"/>
              </a:rPr>
              <a:t> changes </a:t>
            </a:r>
            <a:r>
              <a:rPr lang="en-US" sz="1200" b="0" i="0" kern="1200" dirty="0" smtClean="0">
                <a:solidFill>
                  <a:schemeClr val="tx1"/>
                </a:solidFill>
                <a:latin typeface="+mn-lt"/>
                <a:ea typeface="+mn-ea"/>
                <a:cs typeface="+mn-cs"/>
              </a:rPr>
              <a:t>, such as stronger hurricanes, melting glaciers, and the loss of wildlife habitats. That's because the Earth's air, water, and land are all related to one another and to the climate. This means a change in one place can lead to other changes somewhere else. For example, when air temperatures rise, the oceans absorb more heat from the atmosphere and become warmer. Warmer oceans, in turn, can cause stronger storms.</a:t>
            </a:r>
          </a:p>
          <a:p>
            <a:endParaRPr lang="en-US" dirty="0" smtClean="0"/>
          </a:p>
          <a:p>
            <a:r>
              <a:rPr lang="en-US" sz="1200" b="0" i="0" kern="1200" dirty="0" smtClean="0">
                <a:solidFill>
                  <a:schemeClr val="tx1"/>
                </a:solidFill>
                <a:latin typeface="+mn-lt"/>
                <a:ea typeface="+mn-ea"/>
                <a:cs typeface="+mn-cs"/>
              </a:rPr>
              <a:t>Since the 1970s, droughts have become longer and more extreme worldwide, particularly in the tropics and subtropics.</a:t>
            </a:r>
          </a:p>
          <a:p>
            <a:endParaRPr lang="en-US" dirty="0" smtClean="0"/>
          </a:p>
          <a:p>
            <a:r>
              <a:rPr lang="en-US" sz="1200" b="0" i="0" kern="1200" dirty="0" smtClean="0">
                <a:solidFill>
                  <a:schemeClr val="tx1"/>
                </a:solidFill>
                <a:latin typeface="+mn-lt"/>
                <a:ea typeface="+mn-ea"/>
                <a:cs typeface="+mn-cs"/>
              </a:rPr>
              <a:t>As temperatures rise and the air becomes warmer, more moisture evaporates from land and water into the atmosphere. More moisture in the air generally means we can expect more rain and snow (called precipitation) and more heavy downpours. But this extra precipitation is not spread evenly around the globe, and some places might actually get less precipitation than they used to get. That's because climate change causes shifts in air and ocean currents, which can change weather patterns</a:t>
            </a:r>
          </a:p>
          <a:p>
            <a:endParaRPr lang="en-US" sz="1200" b="0" i="0" kern="1200" dirty="0" smtClean="0">
              <a:solidFill>
                <a:schemeClr val="tx1"/>
              </a:solidFill>
              <a:latin typeface="+mn-lt"/>
              <a:ea typeface="+mn-ea"/>
              <a:cs typeface="+mn-cs"/>
            </a:endParaRPr>
          </a:p>
          <a:p>
            <a:r>
              <a:rPr lang="en-US" sz="1200" b="0" i="0" kern="1200" dirty="0" smtClean="0">
                <a:solidFill>
                  <a:schemeClr val="tx1"/>
                </a:solidFill>
                <a:latin typeface="+mn-lt"/>
                <a:ea typeface="+mn-ea"/>
                <a:cs typeface="+mn-cs"/>
              </a:rPr>
              <a:t>Hurricanes and other tropical storms get their energy from warm ocean water. As the top layer of the ocean gets warmer, hurricanes and other tropical storms grow stronger, with faster winds and heavier rain. Because of higher temperatures and increased evaporation, climate change causes other types of storms to get stronger, too.</a:t>
            </a:r>
          </a:p>
          <a:p>
            <a:endParaRPr lang="en-US" sz="1200" b="0" i="0" kern="1200" dirty="0" smtClean="0">
              <a:solidFill>
                <a:schemeClr val="tx1"/>
              </a:solidFill>
              <a:latin typeface="+mn-lt"/>
              <a:ea typeface="+mn-ea"/>
              <a:cs typeface="+mn-cs"/>
            </a:endParaRPr>
          </a:p>
          <a:p>
            <a:r>
              <a:rPr lang="en-US" sz="1200" b="0" i="0" kern="1200" dirty="0" smtClean="0">
                <a:solidFill>
                  <a:schemeClr val="tx1"/>
                </a:solidFill>
                <a:latin typeface="+mn-lt"/>
                <a:ea typeface="+mn-ea"/>
                <a:cs typeface="+mn-cs"/>
              </a:rPr>
              <a:t>As water gets warmer, it takes up more space. Each drop of water only expands by a little bit, but when you multiply this expansion over the entire depth of the ocean, it all adds up and causes sea level to rise. Sea level is also rising because melting glaciers and ice sheets are adding more water to the oceans.</a:t>
            </a:r>
            <a:endParaRPr lang="en-US" dirty="0" smtClean="0"/>
          </a:p>
          <a:p>
            <a:endParaRPr lang="en-US" dirty="0"/>
          </a:p>
        </p:txBody>
      </p:sp>
      <p:sp>
        <p:nvSpPr>
          <p:cNvPr id="4" name="Slide Number Placeholder 3"/>
          <p:cNvSpPr>
            <a:spLocks noGrp="1"/>
          </p:cNvSpPr>
          <p:nvPr>
            <p:ph type="sldNum" sz="quarter" idx="10"/>
          </p:nvPr>
        </p:nvSpPr>
        <p:spPr/>
        <p:txBody>
          <a:bodyPr/>
          <a:lstStyle/>
          <a:p>
            <a:fld id="{29E37D16-9544-45A8-AB86-4192E85B9912}" type="slidenum">
              <a:rPr lang="en-US" smtClean="0"/>
              <a:pPr/>
              <a:t>4</a:t>
            </a:fld>
            <a:endParaRPr lang="en-US" dirty="0"/>
          </a:p>
        </p:txBody>
      </p:sp>
    </p:spTree>
    <p:extLst>
      <p:ext uri="{BB962C8B-B14F-4D97-AF65-F5344CB8AC3E}">
        <p14:creationId xmlns:p14="http://schemas.microsoft.com/office/powerpoint/2010/main" val="31573707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Industrial sector is a major contributor to the</a:t>
            </a:r>
            <a:r>
              <a:rPr lang="en-US" baseline="0" dirty="0" smtClean="0"/>
              <a:t> emissions. This slide gives the share of industries and the type of industries which are major emitters in MMR</a:t>
            </a:r>
            <a:endParaRPr lang="en-US" dirty="0"/>
          </a:p>
        </p:txBody>
      </p:sp>
      <p:sp>
        <p:nvSpPr>
          <p:cNvPr id="4" name="Slide Number Placeholder 3"/>
          <p:cNvSpPr>
            <a:spLocks noGrp="1"/>
          </p:cNvSpPr>
          <p:nvPr>
            <p:ph type="sldNum" sz="quarter" idx="10"/>
          </p:nvPr>
        </p:nvSpPr>
        <p:spPr/>
        <p:txBody>
          <a:bodyPr/>
          <a:lstStyle/>
          <a:p>
            <a:fld id="{29E37D16-9544-45A8-AB86-4192E85B9912}" type="slidenum">
              <a:rPr lang="en-US" smtClean="0"/>
              <a:pPr/>
              <a:t>5</a:t>
            </a:fld>
            <a:endParaRPr lang="en-US" dirty="0"/>
          </a:p>
        </p:txBody>
      </p:sp>
    </p:spTree>
    <p:extLst>
      <p:ext uri="{BB962C8B-B14F-4D97-AF65-F5344CB8AC3E}">
        <p14:creationId xmlns:p14="http://schemas.microsoft.com/office/powerpoint/2010/main" val="38551400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slide gives information</a:t>
            </a:r>
            <a:r>
              <a:rPr lang="en-US" baseline="0" dirty="0" smtClean="0"/>
              <a:t> about the location of different types of industries in MMR region along with other land use.</a:t>
            </a:r>
            <a:endParaRPr lang="en-US" dirty="0"/>
          </a:p>
        </p:txBody>
      </p:sp>
      <p:sp>
        <p:nvSpPr>
          <p:cNvPr id="4" name="Slide Number Placeholder 3"/>
          <p:cNvSpPr>
            <a:spLocks noGrp="1"/>
          </p:cNvSpPr>
          <p:nvPr>
            <p:ph type="sldNum" sz="quarter" idx="10"/>
          </p:nvPr>
        </p:nvSpPr>
        <p:spPr/>
        <p:txBody>
          <a:bodyPr/>
          <a:lstStyle/>
          <a:p>
            <a:fld id="{29E37D16-9544-45A8-AB86-4192E85B9912}" type="slidenum">
              <a:rPr lang="en-US" smtClean="0"/>
              <a:pPr/>
              <a:t>6</a:t>
            </a:fld>
            <a:endParaRPr lang="en-US" dirty="0"/>
          </a:p>
        </p:txBody>
      </p:sp>
    </p:spTree>
    <p:extLst>
      <p:ext uri="{BB962C8B-B14F-4D97-AF65-F5344CB8AC3E}">
        <p14:creationId xmlns:p14="http://schemas.microsoft.com/office/powerpoint/2010/main" val="29450571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 slide gives an information on what</a:t>
            </a:r>
            <a:r>
              <a:rPr lang="en-US" baseline="0" dirty="0" smtClean="0"/>
              <a:t> are the industrial zones in MMR, the type of industries present and their scale.</a:t>
            </a:r>
            <a:endParaRPr lang="en-US" dirty="0" smtClean="0"/>
          </a:p>
          <a:p>
            <a:endParaRPr lang="en-US" dirty="0"/>
          </a:p>
        </p:txBody>
      </p:sp>
      <p:sp>
        <p:nvSpPr>
          <p:cNvPr id="4" name="Slide Number Placeholder 3"/>
          <p:cNvSpPr>
            <a:spLocks noGrp="1"/>
          </p:cNvSpPr>
          <p:nvPr>
            <p:ph type="sldNum" sz="quarter" idx="10"/>
          </p:nvPr>
        </p:nvSpPr>
        <p:spPr/>
        <p:txBody>
          <a:bodyPr/>
          <a:lstStyle/>
          <a:p>
            <a:fld id="{29E37D16-9544-45A8-AB86-4192E85B9912}" type="slidenum">
              <a:rPr lang="en-US" smtClean="0"/>
              <a:pPr/>
              <a:t>7</a:t>
            </a:fld>
            <a:endParaRPr lang="en-US" dirty="0"/>
          </a:p>
        </p:txBody>
      </p:sp>
    </p:spTree>
    <p:extLst>
      <p:ext uri="{BB962C8B-B14F-4D97-AF65-F5344CB8AC3E}">
        <p14:creationId xmlns:p14="http://schemas.microsoft.com/office/powerpoint/2010/main" val="20293972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 slide gives information on what kinds of actions</a:t>
            </a:r>
            <a:r>
              <a:rPr lang="en-US" baseline="0" dirty="0" smtClean="0"/>
              <a:t> and measures can be taken so as to reduce the GHG emissions by industries.</a:t>
            </a:r>
            <a:endParaRPr lang="en-US" dirty="0" smtClean="0"/>
          </a:p>
          <a:p>
            <a:endParaRPr lang="en-US" dirty="0"/>
          </a:p>
        </p:txBody>
      </p:sp>
      <p:sp>
        <p:nvSpPr>
          <p:cNvPr id="4" name="Slide Number Placeholder 3"/>
          <p:cNvSpPr>
            <a:spLocks noGrp="1"/>
          </p:cNvSpPr>
          <p:nvPr>
            <p:ph type="sldNum" sz="quarter" idx="10"/>
          </p:nvPr>
        </p:nvSpPr>
        <p:spPr/>
        <p:txBody>
          <a:bodyPr/>
          <a:lstStyle/>
          <a:p>
            <a:fld id="{29E37D16-9544-45A8-AB86-4192E85B9912}" type="slidenum">
              <a:rPr lang="en-US" smtClean="0"/>
              <a:pPr/>
              <a:t>8</a:t>
            </a:fld>
            <a:endParaRPr lang="en-US" dirty="0"/>
          </a:p>
        </p:txBody>
      </p:sp>
    </p:spTree>
    <p:extLst>
      <p:ext uri="{BB962C8B-B14F-4D97-AF65-F5344CB8AC3E}">
        <p14:creationId xmlns:p14="http://schemas.microsoft.com/office/powerpoint/2010/main" val="29518289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a:t>
            </a:r>
            <a:r>
              <a:rPr lang="en-US" baseline="0" dirty="0" smtClean="0"/>
              <a:t> means to reduce emissions by use of different technologies specific to the sector.</a:t>
            </a:r>
            <a:endParaRPr lang="en-US" dirty="0"/>
          </a:p>
        </p:txBody>
      </p:sp>
      <p:sp>
        <p:nvSpPr>
          <p:cNvPr id="4" name="Slide Number Placeholder 3"/>
          <p:cNvSpPr>
            <a:spLocks noGrp="1"/>
          </p:cNvSpPr>
          <p:nvPr>
            <p:ph type="sldNum" sz="quarter" idx="10"/>
          </p:nvPr>
        </p:nvSpPr>
        <p:spPr/>
        <p:txBody>
          <a:bodyPr/>
          <a:lstStyle/>
          <a:p>
            <a:fld id="{29E37D16-9544-45A8-AB86-4192E85B9912}" type="slidenum">
              <a:rPr lang="en-US" smtClean="0"/>
              <a:pPr/>
              <a:t>9</a:t>
            </a:fld>
            <a:endParaRPr lang="en-US" dirty="0"/>
          </a:p>
        </p:txBody>
      </p:sp>
    </p:spTree>
    <p:extLst>
      <p:ext uri="{BB962C8B-B14F-4D97-AF65-F5344CB8AC3E}">
        <p14:creationId xmlns:p14="http://schemas.microsoft.com/office/powerpoint/2010/main" val="36418327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dirty="0" smtClean="0"/>
              <a:t>The project activity entails displacing use of furnace oil with natural gas in energy generation at the Vapi </a:t>
            </a:r>
          </a:p>
          <a:p>
            <a:r>
              <a:rPr lang="en-US" dirty="0" smtClean="0"/>
              <a:t>unit of Alok Industries Limited (ALOK) in Gujarat. Natural Gas (NG) is a cleaner fuel as compared to FO </a:t>
            </a:r>
          </a:p>
          <a:p>
            <a:r>
              <a:rPr lang="en-US" dirty="0" smtClean="0"/>
              <a:t>and displacement of use of Furnace Oil (FO) for NG will result in reduced GHG emissions in energy </a:t>
            </a:r>
          </a:p>
          <a:p>
            <a:r>
              <a:rPr lang="en-US" dirty="0" smtClean="0"/>
              <a:t>generation.  </a:t>
            </a:r>
          </a:p>
          <a:p>
            <a:r>
              <a:rPr lang="en-US" dirty="0" smtClean="0"/>
              <a:t>ALOK has a continuous  processing textile unit at Vapi in Valsad district and it requires energy in the </a:t>
            </a:r>
          </a:p>
          <a:p>
            <a:r>
              <a:rPr lang="en-US" dirty="0" smtClean="0"/>
              <a:t>form of steam and power. In the pre-project scenario, ALOK generate steam and power in a Furnace Oil </a:t>
            </a:r>
          </a:p>
          <a:p>
            <a:r>
              <a:rPr lang="en-US" dirty="0" smtClean="0"/>
              <a:t>(FO) based cogeneration plant at the plant site. The existing boiler  capacity is 36TPH and it generates </a:t>
            </a:r>
          </a:p>
          <a:p>
            <a:r>
              <a:rPr lang="en-US" dirty="0" smtClean="0"/>
              <a:t>steam at a pressure 45kg/sq.cm  and temperature 440°C. In the project activity ALOK has switched from </a:t>
            </a:r>
          </a:p>
          <a:p>
            <a:r>
              <a:rPr lang="en-US" dirty="0" smtClean="0"/>
              <a:t>current FO combustion to NG combustion. NG (IPCC default  carbon emission factor 15.3 kg C/ GJ) is a </a:t>
            </a:r>
          </a:p>
          <a:p>
            <a:r>
              <a:rPr lang="en-US" dirty="0" smtClean="0"/>
              <a:t>cleaner fuel compared to FO (IPCC default carbon emission factor 21.1 kg C/ GJ) and so the fuel switch </a:t>
            </a:r>
          </a:p>
          <a:p>
            <a:r>
              <a:rPr lang="en-US" dirty="0" smtClean="0"/>
              <a:t>would result in reduced emissions. Total volume of emission reductions estimated over the chosen </a:t>
            </a:r>
          </a:p>
          <a:p>
            <a:r>
              <a:rPr lang="en-US" dirty="0" smtClean="0"/>
              <a:t>crediting period is 142,400 t CO2.  </a:t>
            </a:r>
          </a:p>
          <a:p>
            <a:r>
              <a:rPr lang="en-US" dirty="0" smtClean="0"/>
              <a:t>The existing FO fired boiler has been retrofitted to accommodate combustion of NG. </a:t>
            </a:r>
          </a:p>
          <a:p>
            <a:endParaRPr lang="en-US" dirty="0" smtClean="0"/>
          </a:p>
          <a:p>
            <a:r>
              <a:rPr lang="en-US" dirty="0" smtClean="0"/>
              <a:t>Link:</a:t>
            </a:r>
          </a:p>
          <a:p>
            <a:r>
              <a:rPr lang="en-US" dirty="0" smtClean="0"/>
              <a:t>http://www.sgsqualitynetwork.com/tradeassurance/ccp/projects/505/SSCPDD_ALOK_FS_LCD_120508.pdf</a:t>
            </a:r>
          </a:p>
          <a:p>
            <a:endParaRPr lang="en-US" dirty="0"/>
          </a:p>
        </p:txBody>
      </p:sp>
      <p:sp>
        <p:nvSpPr>
          <p:cNvPr id="4" name="Slide Number Placeholder 3"/>
          <p:cNvSpPr>
            <a:spLocks noGrp="1"/>
          </p:cNvSpPr>
          <p:nvPr>
            <p:ph type="sldNum" sz="quarter" idx="10"/>
          </p:nvPr>
        </p:nvSpPr>
        <p:spPr/>
        <p:txBody>
          <a:bodyPr/>
          <a:lstStyle/>
          <a:p>
            <a:fld id="{29E37D16-9544-45A8-AB86-4192E85B9912}" type="slidenum">
              <a:rPr lang="en-US" smtClean="0"/>
              <a:pPr/>
              <a:t>11</a:t>
            </a:fld>
            <a:endParaRPr lang="en-US" dirty="0"/>
          </a:p>
        </p:txBody>
      </p:sp>
    </p:spTree>
    <p:extLst>
      <p:ext uri="{BB962C8B-B14F-4D97-AF65-F5344CB8AC3E}">
        <p14:creationId xmlns:p14="http://schemas.microsoft.com/office/powerpoint/2010/main" val="15623966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6A46DAA-08A6-4A8E-B0EC-2E1EF7B745CE}" type="datetimeFigureOut">
              <a:rPr lang="en-US" smtClean="0"/>
              <a:pPr/>
              <a:t>5/27/2014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9B0B10C-E864-4E4C-BF26-4519795E8432}"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6A46DAA-08A6-4A8E-B0EC-2E1EF7B745CE}" type="datetimeFigureOut">
              <a:rPr lang="en-US" smtClean="0"/>
              <a:pPr/>
              <a:t>5/27/2014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9B0B10C-E864-4E4C-BF26-4519795E8432}"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6A46DAA-08A6-4A8E-B0EC-2E1EF7B745CE}" type="datetimeFigureOut">
              <a:rPr lang="en-US" smtClean="0"/>
              <a:pPr/>
              <a:t>5/27/2014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9B0B10C-E864-4E4C-BF26-4519795E8432}"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
          </a:xfrm>
          <a:solidFill>
            <a:srgbClr val="365E8E"/>
          </a:solidFill>
          <a:effectLst>
            <a:softEdge rad="63500"/>
          </a:effectLst>
        </p:spPr>
        <p:txBody>
          <a:bodyPr>
            <a:noAutofit/>
          </a:bodyPr>
          <a:lstStyle>
            <a:lvl1pPr algn="r">
              <a:defRPr sz="3600">
                <a:solidFill>
                  <a:schemeClr val="bg1"/>
                </a:solidFill>
                <a:latin typeface="Papyrus" pitchFamily="66"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066800"/>
            <a:ext cx="8229600" cy="50593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6A46DAA-08A6-4A8E-B0EC-2E1EF7B745CE}" type="datetimeFigureOut">
              <a:rPr lang="en-US" smtClean="0"/>
              <a:pPr/>
              <a:t>5/27/2014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9B0B10C-E864-4E4C-BF26-4519795E8432}"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6A46DAA-08A6-4A8E-B0EC-2E1EF7B745CE}" type="datetimeFigureOut">
              <a:rPr lang="en-US" smtClean="0"/>
              <a:pPr/>
              <a:t>5/27/2014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9B0B10C-E864-4E4C-BF26-4519795E8432}"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6A46DAA-08A6-4A8E-B0EC-2E1EF7B745CE}" type="datetimeFigureOut">
              <a:rPr lang="en-US" smtClean="0"/>
              <a:pPr/>
              <a:t>5/27/2014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9B0B10C-E864-4E4C-BF26-4519795E8432}"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6A46DAA-08A6-4A8E-B0EC-2E1EF7B745CE}" type="datetimeFigureOut">
              <a:rPr lang="en-US" smtClean="0"/>
              <a:pPr/>
              <a:t>5/27/2014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9B0B10C-E864-4E4C-BF26-4519795E8432}"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6A46DAA-08A6-4A8E-B0EC-2E1EF7B745CE}" type="datetimeFigureOut">
              <a:rPr lang="en-US" smtClean="0"/>
              <a:pPr/>
              <a:t>5/27/2014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9B0B10C-E864-4E4C-BF26-4519795E8432}"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A46DAA-08A6-4A8E-B0EC-2E1EF7B745CE}" type="datetimeFigureOut">
              <a:rPr lang="en-US" smtClean="0"/>
              <a:pPr/>
              <a:t>5/27/2014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9B0B10C-E864-4E4C-BF26-4519795E8432}"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6A46DAA-08A6-4A8E-B0EC-2E1EF7B745CE}" type="datetimeFigureOut">
              <a:rPr lang="en-US" smtClean="0"/>
              <a:pPr/>
              <a:t>5/27/2014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9B0B10C-E864-4E4C-BF26-4519795E8432}"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6A46DAA-08A6-4A8E-B0EC-2E1EF7B745CE}" type="datetimeFigureOut">
              <a:rPr lang="en-US" smtClean="0"/>
              <a:pPr/>
              <a:t>5/27/2014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9B0B10C-E864-4E4C-BF26-4519795E8432}"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A46DAA-08A6-4A8E-B0EC-2E1EF7B745CE}" type="datetimeFigureOut">
              <a:rPr lang="en-US" smtClean="0"/>
              <a:pPr/>
              <a:t>5/27/2014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B0B10C-E864-4E4C-BF26-4519795E8432}"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12.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hyperlink" Target="http://www.sgsqualitynetwork.com/tradeassurance/ccp/projects/466/PDD-GTG.PDF" TargetMode="External"/><Relationship Id="rId7" Type="http://schemas.openxmlformats.org/officeDocument/2006/relationships/image" Target="../media/image26.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hyperlink" Target="http://www.energyefficiencyasia.org/" TargetMode="External"/><Relationship Id="rId9" Type="http://schemas.openxmlformats.org/officeDocument/2006/relationships/image" Target="../media/image6.jpeg"/></Relationships>
</file>

<file path=ppt/slides/_rels/slide13.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28.jpeg"/><Relationship Id="rId7" Type="http://schemas.openxmlformats.org/officeDocument/2006/relationships/hyperlink" Target="http://cdm.unfccc.int/Projects/DB/SGS-UKL1200594876.36/view"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14.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hyperlink" Target="http://www.energyefficiencyasia.org/" TargetMode="External"/><Relationship Id="rId7" Type="http://schemas.openxmlformats.org/officeDocument/2006/relationships/image" Target="../media/image35.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s>
</file>

<file path=ppt/slides/_rels/slide15.xml.rels><?xml version="1.0" encoding="UTF-8" standalone="yes"?>
<Relationships xmlns="http://schemas.openxmlformats.org/package/2006/relationships"><Relationship Id="rId3" Type="http://schemas.openxmlformats.org/officeDocument/2006/relationships/image" Target="../media/image36.jpeg"/><Relationship Id="rId7" Type="http://schemas.openxmlformats.org/officeDocument/2006/relationships/image" Target="../media/image6.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s>
</file>

<file path=ppt/slides/_rels/slide16.xml.rels><?xml version="1.0" encoding="UTF-8" standalone="yes"?>
<Relationships xmlns="http://schemas.openxmlformats.org/package/2006/relationships"><Relationship Id="rId3" Type="http://schemas.openxmlformats.org/officeDocument/2006/relationships/image" Target="../media/image40.jpeg"/><Relationship Id="rId7" Type="http://schemas.openxmlformats.org/officeDocument/2006/relationships/image" Target="../media/image6.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43.jpeg"/><Relationship Id="rId5" Type="http://schemas.openxmlformats.org/officeDocument/2006/relationships/image" Target="../media/image42.png"/><Relationship Id="rId4" Type="http://schemas.openxmlformats.org/officeDocument/2006/relationships/image" Target="../media/image41.jpeg"/></Relationships>
</file>

<file path=ppt/slides/_rels/slide1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45.png"/><Relationship Id="rId4" Type="http://schemas.openxmlformats.org/officeDocument/2006/relationships/image" Target="../media/image44.png"/></Relationships>
</file>

<file path=ppt/slides/_rels/slide18.xml.rels><?xml version="1.0" encoding="UTF-8" standalone="yes"?>
<Relationships xmlns="http://schemas.openxmlformats.org/package/2006/relationships"><Relationship Id="rId3" Type="http://schemas.openxmlformats.org/officeDocument/2006/relationships/hyperlink" Target="http://unfccc.int/kyoto_protocol/mechanisms/joint_implementation/items/1674.php" TargetMode="External"/><Relationship Id="rId7" Type="http://schemas.openxmlformats.org/officeDocument/2006/relationships/image" Target="../media/image6.jpe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44.png"/><Relationship Id="rId5" Type="http://schemas.openxmlformats.org/officeDocument/2006/relationships/image" Target="../media/image46.png"/><Relationship Id="rId4" Type="http://schemas.openxmlformats.org/officeDocument/2006/relationships/hyperlink" Target="http://www.jonmqueen.org/"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48.jpeg"/><Relationship Id="rId4" Type="http://schemas.openxmlformats.org/officeDocument/2006/relationships/image" Target="../media/image47.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22.xml.rels><?xml version="1.0" encoding="UTF-8" standalone="yes"?>
<Relationships xmlns="http://schemas.openxmlformats.org/package/2006/relationships"><Relationship Id="rId3" Type="http://schemas.openxmlformats.org/officeDocument/2006/relationships/image" Target="../media/image51.jpeg"/><Relationship Id="rId7" Type="http://schemas.openxmlformats.org/officeDocument/2006/relationships/image" Target="../media/image55.jpeg"/><Relationship Id="rId2" Type="http://schemas.openxmlformats.org/officeDocument/2006/relationships/image" Target="../media/image50.jpeg"/><Relationship Id="rId1" Type="http://schemas.openxmlformats.org/officeDocument/2006/relationships/slideLayout" Target="../slideLayouts/slideLayout2.xml"/><Relationship Id="rId6" Type="http://schemas.openxmlformats.org/officeDocument/2006/relationships/image" Target="../media/image54.jpeg"/><Relationship Id="rId5" Type="http://schemas.openxmlformats.org/officeDocument/2006/relationships/image" Target="../media/image53.jpeg"/><Relationship Id="rId4" Type="http://schemas.openxmlformats.org/officeDocument/2006/relationships/image" Target="../media/image52.jpe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mmr-ccrt.org.in/" TargetMode="Externa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24.xml.rels><?xml version="1.0" encoding="UTF-8" standalone="yes"?>
<Relationships xmlns="http://schemas.openxmlformats.org/package/2006/relationships"><Relationship Id="rId3" Type="http://schemas.openxmlformats.org/officeDocument/2006/relationships/hyperlink" Target="http://paul-bikes.deviantart.com/art/Industry-Wallpaper-75426537" TargetMode="External"/><Relationship Id="rId2" Type="http://schemas.openxmlformats.org/officeDocument/2006/relationships/hyperlink" Target="http://www.financewalk.com/2011/industry-analysis/" TargetMode="External"/><Relationship Id="rId1" Type="http://schemas.openxmlformats.org/officeDocument/2006/relationships/slideLayout" Target="../slideLayouts/slideLayout2.xml"/><Relationship Id="rId5" Type="http://schemas.openxmlformats.org/officeDocument/2006/relationships/hyperlink" Target="http://hooplanow.com/tag/university-of-northern-iowa/" TargetMode="External"/><Relationship Id="rId4" Type="http://schemas.openxmlformats.org/officeDocument/2006/relationships/hyperlink" Target="http://www.sciencephoto.com/media/392531/enlarge"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www.cidcoindia.com/UserFiles/File/Industries-Summary.pdf" TargetMode="External"/><Relationship Id="rId2" Type="http://schemas.openxmlformats.org/officeDocument/2006/relationships/hyperlink" Target="http://www.regionalplan-mmrda.org/N-4.pdf" TargetMode="External"/><Relationship Id="rId1" Type="http://schemas.openxmlformats.org/officeDocument/2006/relationships/slideLayout" Target="../slideLayouts/slideLayout2.xml"/><Relationship Id="rId6" Type="http://schemas.openxmlformats.org/officeDocument/2006/relationships/hyperlink" Target="http://www.ipcc.ch/pdf/technical-papers/paper-I-en.pdf" TargetMode="External"/><Relationship Id="rId5" Type="http://schemas.openxmlformats.org/officeDocument/2006/relationships/hyperlink" Target="http://mpcb.gov.in/ereports/ereports.php" TargetMode="External"/><Relationship Id="rId4" Type="http://schemas.openxmlformats.org/officeDocument/2006/relationships/hyperlink" Target="http://mayaanjali.hubpages.com/hub/Dharavi-A-slum-beyond-comparison"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8" Type="http://schemas.openxmlformats.org/officeDocument/2006/relationships/image" Target="../media/image11.jpeg"/><Relationship Id="rId13" Type="http://schemas.openxmlformats.org/officeDocument/2006/relationships/image" Target="../media/image16.png"/><Relationship Id="rId3" Type="http://schemas.openxmlformats.org/officeDocument/2006/relationships/image" Target="../media/image7.png"/><Relationship Id="rId7" Type="http://schemas.openxmlformats.org/officeDocument/2006/relationships/hyperlink" Target="http://epa.gov/climatechange/kids/basics/concepts.html" TargetMode="External"/><Relationship Id="rId12"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0.jpeg"/><Relationship Id="rId11" Type="http://schemas.openxmlformats.org/officeDocument/2006/relationships/image" Target="../media/image14.png"/><Relationship Id="rId5" Type="http://schemas.openxmlformats.org/officeDocument/2006/relationships/image" Target="../media/image9.jpeg"/><Relationship Id="rId10" Type="http://schemas.openxmlformats.org/officeDocument/2006/relationships/image" Target="../media/image13.jpeg"/><Relationship Id="rId4" Type="http://schemas.openxmlformats.org/officeDocument/2006/relationships/image" Target="../media/image8.png"/><Relationship Id="rId9" Type="http://schemas.openxmlformats.org/officeDocument/2006/relationships/image" Target="../media/image12.jpeg"/><Relationship Id="rId1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chart" Target="../charts/chart1.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454911" y="2274716"/>
            <a:ext cx="7689089" cy="914399"/>
          </a:xfrm>
          <a:prstGeom prst="rect">
            <a:avLst/>
          </a:prstGeom>
        </p:spPr>
        <p:txBody>
          <a:bodyPr anchor="t" anchorCtr="0">
            <a:normAutofit fontScale="90000"/>
          </a:bodyPr>
          <a:lstStyle>
            <a:lvl1pPr>
              <a:spcBef>
                <a:spcPct val="0"/>
              </a:spcBef>
              <a:buNone/>
              <a:defRPr sz="3000">
                <a:solidFill>
                  <a:srgbClr val="76C825"/>
                </a:solidFill>
                <a:latin typeface="Myriad Pro Light" pitchFamily="34" charset="0"/>
                <a:ea typeface="+mj-ea"/>
                <a:cs typeface="+mj-cs"/>
              </a:defRPr>
            </a:lvl1pPr>
          </a:lstStyle>
          <a:p>
            <a:r>
              <a:rPr lang="en-US" sz="3200" dirty="0">
                <a:solidFill>
                  <a:schemeClr val="tx2">
                    <a:lumMod val="50000"/>
                  </a:schemeClr>
                </a:solidFill>
              </a:rPr>
              <a:t>Communicating Climate Change to </a:t>
            </a:r>
            <a:r>
              <a:rPr lang="en-US" sz="3200" dirty="0" smtClean="0">
                <a:solidFill>
                  <a:schemeClr val="tx2">
                    <a:lumMod val="50000"/>
                  </a:schemeClr>
                </a:solidFill>
              </a:rPr>
              <a:t>Industries</a:t>
            </a:r>
            <a:endParaRPr lang="en-US" sz="3200" dirty="0">
              <a:solidFill>
                <a:schemeClr val="tx2">
                  <a:lumMod val="50000"/>
                </a:schemeClr>
              </a:solidFill>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 y="0"/>
            <a:ext cx="7877175" cy="1428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ound Diagonal Corner Rectangle 8"/>
          <p:cNvSpPr/>
          <p:nvPr/>
        </p:nvSpPr>
        <p:spPr>
          <a:xfrm>
            <a:off x="1373378" y="2821752"/>
            <a:ext cx="7632848" cy="2220452"/>
          </a:xfrm>
          <a:prstGeom prst="round2Diag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latin typeface="Myriad Pro" pitchFamily="34" charset="0"/>
              </a:rPr>
              <a:t>This presentation is aimed to sensitize </a:t>
            </a:r>
            <a:r>
              <a:rPr lang="en-US" dirty="0" smtClean="0">
                <a:latin typeface="Myriad Pro" pitchFamily="34" charset="0"/>
              </a:rPr>
              <a:t>industry organizations </a:t>
            </a:r>
            <a:r>
              <a:rPr lang="en-US" dirty="0">
                <a:latin typeface="Myriad Pro" pitchFamily="34" charset="0"/>
              </a:rPr>
              <a:t>in MMR across various facets of climate change. It introduces the science of climate change, gives an overview of the vulnerability and impacts on the MMR and what actions businesses could to overcome the impacts</a:t>
            </a:r>
            <a:r>
              <a:rPr lang="en-US" dirty="0" smtClean="0">
                <a:latin typeface="Myriad Pro" pitchFamily="34" charset="0"/>
              </a:rPr>
              <a:t>.</a:t>
            </a:r>
          </a:p>
          <a:p>
            <a:endParaRPr lang="en-IN" dirty="0">
              <a:latin typeface="Myriad Pro" pitchFamily="34" charset="0"/>
            </a:endParaRPr>
          </a:p>
          <a:p>
            <a:r>
              <a:rPr lang="en-IN" dirty="0" smtClean="0">
                <a:latin typeface="Myriad Pro" pitchFamily="34" charset="0"/>
              </a:rPr>
              <a:t>The presentation is part of the series Climate Change related Resources and Tools (CCRT).</a:t>
            </a:r>
            <a:endParaRPr lang="en-IN" dirty="0">
              <a:latin typeface="Myriad Pro" pitchFamily="34" charset="0"/>
            </a:endParaRPr>
          </a:p>
        </p:txBody>
      </p:sp>
      <p:sp>
        <p:nvSpPr>
          <p:cNvPr id="10" name="TextBox 9"/>
          <p:cNvSpPr txBox="1"/>
          <p:nvPr/>
        </p:nvSpPr>
        <p:spPr>
          <a:xfrm>
            <a:off x="1300014" y="6297957"/>
            <a:ext cx="7693388" cy="461665"/>
          </a:xfrm>
          <a:prstGeom prst="rect">
            <a:avLst/>
          </a:prstGeom>
          <a:noFill/>
        </p:spPr>
        <p:txBody>
          <a:bodyPr wrap="none" rtlCol="0">
            <a:spAutoFit/>
          </a:bodyPr>
          <a:lstStyle/>
          <a:p>
            <a:r>
              <a:rPr lang="en-IN" sz="1200" b="1" dirty="0" smtClean="0">
                <a:latin typeface="Myriad Pro" pitchFamily="34" charset="0"/>
              </a:rPr>
              <a:t>Conceived and Developed by :</a:t>
            </a:r>
          </a:p>
          <a:p>
            <a:r>
              <a:rPr lang="en-IN" sz="1200" b="1" dirty="0" smtClean="0">
                <a:latin typeface="Myriad Pro" pitchFamily="34" charset="0"/>
              </a:rPr>
              <a:t>Environmental Management Centre LLP for Mumbai Metropolitan Region – Environment Improvement Society</a:t>
            </a:r>
            <a:endParaRPr lang="en-IN" sz="1200" b="1" dirty="0">
              <a:latin typeface="Myriad Pro" pitchFamily="34" charset="0"/>
            </a:endParaRPr>
          </a:p>
        </p:txBody>
      </p:sp>
      <p:cxnSp>
        <p:nvCxnSpPr>
          <p:cNvPr id="12" name="Straight Connector 11"/>
          <p:cNvCxnSpPr/>
          <p:nvPr/>
        </p:nvCxnSpPr>
        <p:spPr>
          <a:xfrm>
            <a:off x="1336387" y="6281936"/>
            <a:ext cx="0" cy="576064"/>
          </a:xfrm>
          <a:prstGeom prst="line">
            <a:avLst/>
          </a:prstGeom>
          <a:ln w="254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15" name="Picture 1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6157" y="6221778"/>
            <a:ext cx="369459" cy="482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501" y="6208079"/>
            <a:ext cx="421059" cy="594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93592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572000"/>
            <a:ext cx="9144000" cy="685800"/>
          </a:xfrm>
        </p:spPr>
        <p:txBody>
          <a:bodyPr/>
          <a:lstStyle/>
          <a:p>
            <a:r>
              <a:rPr lang="en-US" dirty="0" smtClean="0"/>
              <a:t>Case studies</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l="11250" t="24219" r="76250" b="60156"/>
          <a:stretch>
            <a:fillRect/>
          </a:stretch>
        </p:blipFill>
        <p:spPr bwMode="auto">
          <a:xfrm>
            <a:off x="0" y="5334000"/>
            <a:ext cx="1524000" cy="1524000"/>
          </a:xfrm>
          <a:prstGeom prst="rect">
            <a:avLst/>
          </a:prstGeom>
          <a:noFill/>
          <a:ln w="9525">
            <a:noFill/>
            <a:miter lim="800000"/>
            <a:headEnd/>
            <a:tailEnd/>
          </a:ln>
          <a:effectLst/>
        </p:spPr>
      </p:pic>
      <p:pic>
        <p:nvPicPr>
          <p:cNvPr id="1028" name="Picture 4" descr="https://encrypted-tbn2.gstatic.com/images?q=tbn:ANd9GcS7BsDCZhOInATdCShrW_AlXWL2-lTGE1x1DpLskP1QGMP-Ru_t"/>
          <p:cNvPicPr>
            <a:picLocks noChangeAspect="1" noChangeArrowheads="1"/>
          </p:cNvPicPr>
          <p:nvPr/>
        </p:nvPicPr>
        <p:blipFill>
          <a:blip r:embed="rId4" cstate="print"/>
          <a:srcRect/>
          <a:stretch>
            <a:fillRect/>
          </a:stretch>
        </p:blipFill>
        <p:spPr bwMode="auto">
          <a:xfrm>
            <a:off x="1524000" y="5334000"/>
            <a:ext cx="2038687" cy="1527048"/>
          </a:xfrm>
          <a:prstGeom prst="rect">
            <a:avLst/>
          </a:prstGeom>
          <a:noFill/>
        </p:spPr>
      </p:pic>
      <p:pic>
        <p:nvPicPr>
          <p:cNvPr id="1032" name="Picture 8" descr="https://www.puntercalls.com/markets/wp-content/uploads/2012/08/Alok-Industries-Ltd.jpg"/>
          <p:cNvPicPr>
            <a:picLocks noChangeAspect="1" noChangeArrowheads="1"/>
          </p:cNvPicPr>
          <p:nvPr/>
        </p:nvPicPr>
        <p:blipFill>
          <a:blip r:embed="rId5" cstate="print"/>
          <a:srcRect/>
          <a:stretch>
            <a:fillRect/>
          </a:stretch>
        </p:blipFill>
        <p:spPr bwMode="auto">
          <a:xfrm>
            <a:off x="5791200" y="5334000"/>
            <a:ext cx="2036064" cy="1527048"/>
          </a:xfrm>
          <a:prstGeom prst="rect">
            <a:avLst/>
          </a:prstGeom>
          <a:noFill/>
        </p:spPr>
      </p:pic>
      <p:pic>
        <p:nvPicPr>
          <p:cNvPr id="1034" name="Picture 10" descr="http://static.expressindia.com/pic/uploadedImages/mediumImages/M_Id_268827_textile.jpg"/>
          <p:cNvPicPr>
            <a:picLocks noChangeAspect="1" noChangeArrowheads="1"/>
          </p:cNvPicPr>
          <p:nvPr/>
        </p:nvPicPr>
        <p:blipFill>
          <a:blip r:embed="rId6" cstate="print"/>
          <a:srcRect/>
          <a:stretch>
            <a:fillRect/>
          </a:stretch>
        </p:blipFill>
        <p:spPr bwMode="auto">
          <a:xfrm>
            <a:off x="3505200" y="5334000"/>
            <a:ext cx="2290572" cy="1527048"/>
          </a:xfrm>
          <a:prstGeom prst="rect">
            <a:avLst/>
          </a:prstGeom>
          <a:noFill/>
        </p:spPr>
      </p:pic>
      <p:pic>
        <p:nvPicPr>
          <p:cNvPr id="1035" name="Picture 11"/>
          <p:cNvPicPr>
            <a:picLocks noChangeAspect="1" noChangeArrowheads="1"/>
          </p:cNvPicPr>
          <p:nvPr/>
        </p:nvPicPr>
        <p:blipFill>
          <a:blip r:embed="rId7" cstate="print"/>
          <a:srcRect l="36875" t="24219" r="50625" b="60156"/>
          <a:stretch>
            <a:fillRect/>
          </a:stretch>
        </p:blipFill>
        <p:spPr bwMode="auto">
          <a:xfrm>
            <a:off x="7620000" y="5334000"/>
            <a:ext cx="1527048" cy="1527048"/>
          </a:xfrm>
          <a:prstGeom prst="rect">
            <a:avLst/>
          </a:prstGeom>
          <a:noFill/>
          <a:ln w="9525">
            <a:noFill/>
            <a:miter lim="800000"/>
            <a:headEnd/>
            <a:tailEnd/>
          </a:ln>
          <a:effectLst/>
        </p:spPr>
      </p:pic>
      <p:sp>
        <p:nvSpPr>
          <p:cNvPr id="2" name="Title 1"/>
          <p:cNvSpPr>
            <a:spLocks noGrp="1"/>
          </p:cNvSpPr>
          <p:nvPr>
            <p:ph type="title"/>
          </p:nvPr>
        </p:nvSpPr>
        <p:spPr/>
        <p:txBody>
          <a:bodyPr/>
          <a:lstStyle/>
          <a:p>
            <a:r>
              <a:rPr lang="en-US" dirty="0" smtClean="0"/>
              <a:t>Fuel Switch</a:t>
            </a:r>
            <a:endParaRPr lang="en-US" dirty="0"/>
          </a:p>
        </p:txBody>
      </p:sp>
      <p:sp>
        <p:nvSpPr>
          <p:cNvPr id="9" name="Rounded Rectangle 8"/>
          <p:cNvSpPr/>
          <p:nvPr/>
        </p:nvSpPr>
        <p:spPr>
          <a:xfrm>
            <a:off x="142844" y="762000"/>
            <a:ext cx="5572156" cy="649224"/>
          </a:xfrm>
          <a:prstGeom prst="roundRect">
            <a:avLst/>
          </a:prstGeom>
          <a:solidFill>
            <a:schemeClr val="bg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Alok Industries Limited (ALOK), Gujarat</a:t>
            </a:r>
            <a:endParaRPr lang="en-US" dirty="0">
              <a:solidFill>
                <a:schemeClr val="tx1"/>
              </a:solidFill>
            </a:endParaRPr>
          </a:p>
        </p:txBody>
      </p:sp>
      <p:sp>
        <p:nvSpPr>
          <p:cNvPr id="10" name="Rounded Rectangle 9"/>
          <p:cNvSpPr/>
          <p:nvPr/>
        </p:nvSpPr>
        <p:spPr>
          <a:xfrm>
            <a:off x="928662" y="1524000"/>
            <a:ext cx="8215338" cy="648072"/>
          </a:xfrm>
          <a:prstGeom prst="round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smtClean="0">
                <a:solidFill>
                  <a:schemeClr val="tx1"/>
                </a:solidFill>
              </a:rPr>
              <a:t>Continuous  processing textile unit , requires energy in the form of steam and power.</a:t>
            </a:r>
            <a:endParaRPr lang="en-IN" sz="1600" dirty="0" smtClean="0">
              <a:solidFill>
                <a:schemeClr val="tx1"/>
              </a:solidFill>
            </a:endParaRPr>
          </a:p>
        </p:txBody>
      </p:sp>
      <p:sp>
        <p:nvSpPr>
          <p:cNvPr id="11" name="Rounded Rectangle 10"/>
          <p:cNvSpPr/>
          <p:nvPr/>
        </p:nvSpPr>
        <p:spPr>
          <a:xfrm>
            <a:off x="914400" y="2247528"/>
            <a:ext cx="8215338" cy="648072"/>
          </a:xfrm>
          <a:prstGeom prst="round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smtClean="0">
                <a:solidFill>
                  <a:schemeClr val="tx1"/>
                </a:solidFill>
              </a:rPr>
              <a:t>Present: Furnace Oil (FO) based cogeneration plant at the plant site, existing boiler  capacity is 36TPH, generates steam at a pressure 45kg/cm</a:t>
            </a:r>
            <a:r>
              <a:rPr lang="en-US" sz="1600" baseline="30000" dirty="0" smtClean="0">
                <a:solidFill>
                  <a:schemeClr val="tx1"/>
                </a:solidFill>
              </a:rPr>
              <a:t>2</a:t>
            </a:r>
            <a:r>
              <a:rPr lang="en-US" sz="1600" dirty="0" smtClean="0">
                <a:solidFill>
                  <a:schemeClr val="tx1"/>
                </a:solidFill>
              </a:rPr>
              <a:t>  and temperature 440°C</a:t>
            </a:r>
            <a:endParaRPr lang="en-IN" sz="1600" dirty="0" smtClean="0">
              <a:solidFill>
                <a:schemeClr val="tx1"/>
              </a:solidFill>
            </a:endParaRPr>
          </a:p>
        </p:txBody>
      </p:sp>
      <p:sp>
        <p:nvSpPr>
          <p:cNvPr id="12" name="Rounded Rectangle 11"/>
          <p:cNvSpPr/>
          <p:nvPr/>
        </p:nvSpPr>
        <p:spPr>
          <a:xfrm>
            <a:off x="914400" y="2971800"/>
            <a:ext cx="8215338" cy="648072"/>
          </a:xfrm>
          <a:prstGeom prst="round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smtClean="0">
                <a:solidFill>
                  <a:schemeClr val="tx1"/>
                </a:solidFill>
              </a:rPr>
              <a:t>Change: switched from current FO combustion to Natural Gas (NG) combustion</a:t>
            </a:r>
            <a:endParaRPr lang="en-IN" sz="1600" dirty="0" smtClean="0">
              <a:solidFill>
                <a:schemeClr val="tx1"/>
              </a:solidFill>
            </a:endParaRPr>
          </a:p>
        </p:txBody>
      </p:sp>
      <p:sp>
        <p:nvSpPr>
          <p:cNvPr id="13" name="Rounded Rectangle 12"/>
          <p:cNvSpPr/>
          <p:nvPr/>
        </p:nvSpPr>
        <p:spPr>
          <a:xfrm>
            <a:off x="914400" y="3695328"/>
            <a:ext cx="8215338" cy="648072"/>
          </a:xfrm>
          <a:prstGeom prst="round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smtClean="0">
                <a:solidFill>
                  <a:schemeClr val="tx1"/>
                </a:solidFill>
              </a:rPr>
              <a:t>CDM crediting period – 10 years</a:t>
            </a:r>
            <a:endParaRPr lang="en-IN" sz="1600" dirty="0" smtClean="0">
              <a:solidFill>
                <a:schemeClr val="tx1"/>
              </a:solidFill>
            </a:endParaRPr>
          </a:p>
        </p:txBody>
      </p:sp>
      <p:sp>
        <p:nvSpPr>
          <p:cNvPr id="15" name="Rounded Rectangle 14"/>
          <p:cNvSpPr/>
          <p:nvPr/>
        </p:nvSpPr>
        <p:spPr>
          <a:xfrm>
            <a:off x="928662" y="4419600"/>
            <a:ext cx="8215338" cy="648072"/>
          </a:xfrm>
          <a:prstGeom prst="round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smtClean="0">
                <a:solidFill>
                  <a:schemeClr val="tx1"/>
                </a:solidFill>
              </a:rPr>
              <a:t>GHG reduction – 14,240  CO</a:t>
            </a:r>
            <a:r>
              <a:rPr lang="en-US" sz="1600" baseline="-25000" dirty="0" smtClean="0">
                <a:solidFill>
                  <a:schemeClr val="tx1"/>
                </a:solidFill>
              </a:rPr>
              <a:t>2</a:t>
            </a:r>
            <a:r>
              <a:rPr lang="en-US" sz="1600" dirty="0" smtClean="0">
                <a:solidFill>
                  <a:schemeClr val="tx1"/>
                </a:solidFill>
              </a:rPr>
              <a:t>e annually. Total - 142,400 t CO</a:t>
            </a:r>
            <a:r>
              <a:rPr lang="en-US" sz="1600" baseline="-25000" dirty="0" smtClean="0">
                <a:solidFill>
                  <a:schemeClr val="tx1"/>
                </a:solidFill>
              </a:rPr>
              <a:t>2</a:t>
            </a:r>
            <a:r>
              <a:rPr lang="en-US" sz="1600" dirty="0" smtClean="0">
                <a:solidFill>
                  <a:schemeClr val="tx1"/>
                </a:solidFill>
              </a:rPr>
              <a:t>.</a:t>
            </a:r>
            <a:endParaRPr lang="en-IN" sz="1600" dirty="0" smtClean="0">
              <a:solidFill>
                <a:schemeClr val="tx1"/>
              </a:solidFill>
            </a:endParaRPr>
          </a:p>
        </p:txBody>
      </p:sp>
      <p:sp>
        <p:nvSpPr>
          <p:cNvPr id="18" name="TextBox 17"/>
          <p:cNvSpPr txBox="1"/>
          <p:nvPr/>
        </p:nvSpPr>
        <p:spPr>
          <a:xfrm>
            <a:off x="381000" y="6400800"/>
            <a:ext cx="8915400" cy="230832"/>
          </a:xfrm>
          <a:prstGeom prst="rect">
            <a:avLst/>
          </a:prstGeom>
          <a:noFill/>
        </p:spPr>
        <p:txBody>
          <a:bodyPr wrap="square" rtlCol="0">
            <a:spAutoFit/>
          </a:bodyPr>
          <a:lstStyle/>
          <a:p>
            <a:pPr algn="r"/>
            <a:r>
              <a:rPr lang="en-US" sz="900" dirty="0" smtClean="0">
                <a:solidFill>
                  <a:schemeClr val="bg1"/>
                </a:solidFill>
              </a:rPr>
              <a:t>Source: : SGS quality Network, Accessed from: http://www.sgsqualitynetwork.com/tradeassurance/ccp/projects/505/SSCPDD_ALOK_FS_LCD_120508.pdf</a:t>
            </a:r>
            <a:endParaRPr lang="en-US" sz="900" dirty="0">
              <a:solidFill>
                <a:schemeClr val="bg1"/>
              </a:solidFill>
            </a:endParaRPr>
          </a:p>
        </p:txBody>
      </p:sp>
      <p:sp>
        <p:nvSpPr>
          <p:cNvPr id="16" name="Rounded Rectangle 15"/>
          <p:cNvSpPr/>
          <p:nvPr/>
        </p:nvSpPr>
        <p:spPr>
          <a:xfrm>
            <a:off x="0" y="0"/>
            <a:ext cx="2214578" cy="648072"/>
          </a:xfrm>
          <a:prstGeom prst="roundRect">
            <a:avLst/>
          </a:prstGeom>
          <a:solidFill>
            <a:schemeClr val="tx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1600" dirty="0" smtClean="0">
                <a:solidFill>
                  <a:schemeClr val="bg1"/>
                </a:solidFill>
              </a:rPr>
              <a:t>Fuel switch</a:t>
            </a:r>
          </a:p>
        </p:txBody>
      </p:sp>
      <p:sp>
        <p:nvSpPr>
          <p:cNvPr id="17" name="Rounded Rectangle 16"/>
          <p:cNvSpPr/>
          <p:nvPr/>
        </p:nvSpPr>
        <p:spPr>
          <a:xfrm>
            <a:off x="1366822" y="0"/>
            <a:ext cx="2214578" cy="648072"/>
          </a:xfrm>
          <a:prstGeom prst="round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1600" dirty="0" smtClean="0">
                <a:solidFill>
                  <a:schemeClr val="bg1">
                    <a:lumMod val="65000"/>
                  </a:schemeClr>
                </a:solidFill>
              </a:rPr>
              <a:t>New technologies</a:t>
            </a:r>
          </a:p>
        </p:txBody>
      </p:sp>
      <p:sp>
        <p:nvSpPr>
          <p:cNvPr id="19" name="Rounded Rectangle 18"/>
          <p:cNvSpPr/>
          <p:nvPr/>
        </p:nvSpPr>
        <p:spPr>
          <a:xfrm>
            <a:off x="3119422" y="0"/>
            <a:ext cx="2214578" cy="648072"/>
          </a:xfrm>
          <a:prstGeom prst="round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1600" dirty="0" smtClean="0">
                <a:solidFill>
                  <a:schemeClr val="bg1">
                    <a:lumMod val="65000"/>
                  </a:schemeClr>
                </a:solidFill>
              </a:rPr>
              <a:t>Cogeneration and thermal cascading</a:t>
            </a:r>
          </a:p>
        </p:txBody>
      </p:sp>
      <p:sp>
        <p:nvSpPr>
          <p:cNvPr id="20" name="Rounded Rectangle 19"/>
          <p:cNvSpPr/>
          <p:nvPr/>
        </p:nvSpPr>
        <p:spPr>
          <a:xfrm>
            <a:off x="4872022" y="0"/>
            <a:ext cx="2214578" cy="648072"/>
          </a:xfrm>
          <a:prstGeom prst="round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1600" dirty="0" smtClean="0">
                <a:solidFill>
                  <a:schemeClr val="bg1">
                    <a:lumMod val="65000"/>
                  </a:schemeClr>
                </a:solidFill>
              </a:rPr>
              <a:t>Process </a:t>
            </a:r>
          </a:p>
          <a:p>
            <a:r>
              <a:rPr lang="en-IN" sz="1600" dirty="0" smtClean="0">
                <a:solidFill>
                  <a:schemeClr val="bg1">
                    <a:lumMod val="65000"/>
                  </a:schemeClr>
                </a:solidFill>
              </a:rPr>
              <a:t>Improvements </a:t>
            </a:r>
          </a:p>
        </p:txBody>
      </p:sp>
      <p:sp>
        <p:nvSpPr>
          <p:cNvPr id="21" name="Rounded Rectangle 20"/>
          <p:cNvSpPr/>
          <p:nvPr/>
        </p:nvSpPr>
        <p:spPr>
          <a:xfrm>
            <a:off x="6324600" y="0"/>
            <a:ext cx="2214578" cy="648072"/>
          </a:xfrm>
          <a:prstGeom prst="round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1600" dirty="0" smtClean="0">
                <a:solidFill>
                  <a:schemeClr val="bg1">
                    <a:lumMod val="65000"/>
                  </a:schemeClr>
                </a:solidFill>
              </a:rPr>
              <a:t>Material </a:t>
            </a:r>
          </a:p>
          <a:p>
            <a:r>
              <a:rPr lang="en-IN" sz="1600" dirty="0" smtClean="0">
                <a:solidFill>
                  <a:schemeClr val="bg1">
                    <a:lumMod val="65000"/>
                  </a:schemeClr>
                </a:solidFill>
              </a:rPr>
              <a:t>substitution</a:t>
            </a:r>
          </a:p>
        </p:txBody>
      </p:sp>
      <p:sp>
        <p:nvSpPr>
          <p:cNvPr id="23" name="Rounded Rectangle 22"/>
          <p:cNvSpPr/>
          <p:nvPr/>
        </p:nvSpPr>
        <p:spPr>
          <a:xfrm>
            <a:off x="7620000" y="0"/>
            <a:ext cx="1524000" cy="648072"/>
          </a:xfrm>
          <a:prstGeom prst="round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1600" dirty="0" smtClean="0">
                <a:solidFill>
                  <a:schemeClr val="bg1">
                    <a:lumMod val="65000"/>
                  </a:schemeClr>
                </a:solidFill>
              </a:rPr>
              <a:t>Material recycling/reuse</a:t>
            </a:r>
          </a:p>
        </p:txBody>
      </p:sp>
      <p:sp>
        <p:nvSpPr>
          <p:cNvPr id="1030" name="AutoShape 6" descr="data:image/jpeg;base64,/9j/4AAQSkZJRgABAQAAAQABAAD/2wCEAAkGBhQSEBUUExMWFRUWGB0aFxgYGBgdGhgYHBUYHBoXHRcaHCceGBwjGRgYHy8gJCcpLCwsGB8xNTAqNSYrLCkBCQoKDgwOGg8PGiwkHyQsLCwpKSksKSwsKSwpLCwpLCksKSwsLCwsLCwsLCwsLCwsLCksLCwsLCksLCwsLCwsLP/AABEIAMIBAwMBIgACEQEDEQH/xAAcAAABBQEBAQAAAAAAAAAAAAAFAgMEBgcBAAj/xABIEAACAQIEAwYDBQYCCQMEAwABAhEAAwQSITEFQVEGEyJhcYEykaEHFCNCsWJywdHh8FKSFSQzQ4KissLxU2Nzg5OzwyY0VP/EABgBAAMBAQAAAAAAAAAAAAAAAAABAgME/8QAJxEBAQEAAgMAAgAFBQAAAAAAAAERAiESMUEDUSJhceHwEzJSgbH/2gAMAwEAAhEDEQA/AMyHmCPIbfPanNTyj00q14DssgPivgeVtSf1I/Q1bMD9nquARhrr+bnID7DLVeI1lJt1Ibhd0J3htXO7/wAeVsv+eIrXsb2UxGHTNZwlgRuVCFl8yW105kE0K/006W7ue4LvJpECCBK5STp8pBrPl0esrNScWQbNkdA/1f8ApR3Etg0U91blgNDcc7/uyAfSKBcKxORszhSfSR9BFHQ3Wt8DwzN2ZKoCzNavBQNyTeuQKzXD9jMWzQbXdj/FcZQPmCSfYVrNrHE9nWvbHurhECIi6wECayPEdqrhOpJ9/wCQouaU0dtdm8bZyDPZuqdgXbwjbQsoIHp8qKPxC7hsouwFfQZjKEkTlDkCGg/CwU+tUqzx+5c8IcqZ0GbQ+50FW7i+JnCIl20920CrNcyFBmI18Q0MHQGdQT0oyX0Nv0nHcGw2J5d0/wDexqqcW7JXrPiAzL1Ua+450VsKsRYueiMP4TH+Ug1Jw/H3tnI+g5hpK/5t19x70d/T1Ru/Nca4evsKvWN4Xh8Tr/s7h+R99mFVjiXZx7J8QkcmGxpf0ML9K1n7MlP3Af8AyOJ/yzWXC0BuP5VrP2bj/UR/8j/wquIqzZdKzjt+f9VGv+8X/petLc6ams47aD/Vx++v6PV30UZ3NTXnuVidWIPpvTLYb/CP+H+Kn+B+tPZ4sIZJGYj6VjVId1dNwOvn7daWttjqAT00NP5QadVQYVojSG5rI9DIoCEyMIn3muqhJM+386InBA6SDp10JjlpVy7O/ZfcxNrvLNxMoOWGJGvMgAHw9CYnptTnYxnhQggQPONqS1vy2rUX+yO8pFt8hLklXUksMqGQV/wE5fFEgwNc2kSz9keLZZAVhJjxrJ6HX6VfiTO7drnGsH9K7irMtHQA/wDKKu+O+zbGWlJay0HwgiDqxgDQ8yQKGt2Yvg5+5uwDowQnVdD5aER7Gn4UlSA0mfpSHU9aK8T4ebcZlKzJAyx7RrFDbkTvU2Z7CMwNetrof760sr/eldCaH++RoCNB6V2nGB5V6jSfT/AcJw/CwLTd7c6gF39gB4fajV/j+UFu5vZRuxUKP+YzVH7QfadYtSuDQ5v8fwJPXu/z+4FV7iH2m/ebWTEWTI+F7LshE7ypkN9KfK29nF0412/W7Za3hlVrjqV/EcIFkbwdWPkKy7FcSa+jkqEZRDgbFgY/SmcL+LeVbd4w8r4lAYA7wdQDAiR9atOM7Ppaw+MZQFCpyJIkIeZEzoKnyknZXjfjMGsA/wBKQbZHnS2xQrttC1Sps9sx2TJ/9hvreP8AOsMa5NbteX/+KADX8Ae83hWJ37KideYiIPqPKnfYQomrjY4leezbtyDbW0qkazOQZQJPptVUa2fyiRv/AHzqxcHRmtnpB+lu2KcKwBs4thz+f8/50Vw/FyRDQw6Ny9G3HsfahAE0oLRKMWLBIhPhuNb/AGGAI+cgD5A0SxV1rIC5luBo8Mg6ETykzVRt3yPT+/cexqdZ4kYg+IDYHl5g8j56UrlVHuIos5lWEaYHpE7jr5VpH2bpGBkaA3H0OpGw357dKzrG4lbsa5SJMNscxkwdh/etaT9nVsjAL++8embrz1q+JVZTWf8AbFPwf+NT9G/nWgsgAPn/AC68qz3tux+7aCSXXbfmf4VV9FFHeBvXMWPwFI08Z39PrUbvOvh69R86m3EnCLpr3h3/AHaxVoKmII20+oolfva7iMib9e6Q/rUYYKedPNg5/NoFBMnYQPoP0ii0J9zGhQoKBgEkKToCUjNoQdd/rqatXBe0CfebqC1eRlF1y1m/dGbIGaSIIUGJJ2HQ7VS8XaQxLAEovvCxy5Vb+xlkfe7pLLrYxBbXm1l53jQbD+tH9RonwDts9zEqofE94ylc5uWSBEsxIuJ4bYUA/FpDEzNE0+0s2+8W1e75ixKM9sKG6iFb82pGg1/eMZkmMdFdUYqHULcMjxANMTGizHh/Wnjwe7lZ4JUFQCB8RaIj5j5iihf7/wBrd26i+C34biMdwfA4bKddNRU7gv2s9zaCPYzQWMh4nM7NsVP+KN6zLEcPyNdZi0qQjmNMxGaRrqYB6b118EWDsLqgJGYEkZZ0HLWY5UaFz+0Ltlh+I4cItl0vKZUnKQRGqyNfOsp3o7i+CX1LAwSkFoZfDOoJ1ETQjHYO5baWQid9NJ6+8frV7swkY266F8Lf3yNeL0tB4GMcx/GkRu3fgRFcpqfI16qJaL9thsVcdVP8Kgtiesj1qP8AeJ50tGJ6kVKhrsjczY2zHIkn0CNWqcUWeGYwjnmA+QFZf2Ys93fDRGjDzPhrTbzH/Q14yAWZoLbAm6ACecVh+X1quLIEwEiY/LIJiJmI10mnfArblvEGUDQDSI9KiXsRcPxCfT+QpXDz3lxUAOZmCj1JitMJs3EzHZRdI/Btaet5KxHvB6Vvva/Bmx2e7okFkS0pI2kXUmsJe1O4H6UX2DIHSrpwPBxg2bmc0+v4Y/kapv3YciR9R/ftV/4TpgW57/UWY/jWnFPJnpw45aV6CPMeVd73kZFdzdKhTguD0pasJEzHlSGtTv5fWnbeALRAJ9aeaEnE3kAClWcR4TmAGXfTw9Sa0r7Obg+4oIKjO8CZ5zz/AL1rOUw5TwXlKq2qkiMv7Q6qdq037P8AAhcGoO4d/wDq0IPP1q+MK1ZXIgiqH2sDdyCpAhlOu0ZH0q+d3lHU1m/2gPGE3j8RR/yn+tXUqst225h7eUHXMrRqBuIGgid5Hlzp3EYfLh4WXAudADGU8gTMeVCsEQDJYhYMQNTprpOogn9KPWsXZFswcyZpgAmARuRuII39OtZWKBEvA0rEPlbQwQBHyFFFwVhlzOczayQ0LzygneY011p1sJYiSqsfMvsNP8Ou1LBqt8TM5f3Bpy5/I1ZuxPjx7owzA2r5jzFh2E9RIGleXuTH4anTTwE6ct4ohgAr3AEUCQTOg2QsdQp5A6e1USGvam4MKlwJZzC6yf7NT4e7RgYafFJOsfpUfCXblkNdN240ki1bVmEtJlmCkZUX2zHymiNzEJ93N0MqwwTZpZiCwG2VdBzjkNTQ3FYxw7IDJUlTrGoMchS6PsizxTEtlFy40BgyllnxDTNqPEQs7zXVx15QUFi09tmDMHWCSpBBLBgT099ZFS+DcKbFuVXP4EzHVJmCTAa6PDAjNvJAIEiRWOsBTpcQmWEMt0HKuzGViD0mRGsU/EuxPF48P3ofDp+KVLsrlCcsbA5wo02HU1G4nft3DdaChuKqgd4CFCgddT/560DvY1lIg2zKg+EKYnkY2I6f+KabHXOvyilg7PtgUJ+OBAGxP1pK4JJyZzDak5W0jyAk1CuYp9NT59PX+FI780AW/wBA2/8AG5/+m38q7Qfvj516q6JPtcOaNRI/Z8R+Sz9acbF5NFGQ/tDX5HajWF7KtdQPbsFlbVSpYEiSJAzdQRtyp09ksYB4bWKH7yMy/LLtU9KyofZhWuYq2pObNPrsf5Vqfaa13XBbyxEHYed4fzqsdiOCdxeF7FMLRUkIrW0tM3hkmWZSR6KfWrf214gP9GNcty4Z1K/C8zcHXMrc+u1c/wCW22cY14zO2ONct5dXGbSANeesn4Rp0J9OY9Yuagg6jY8x6dKIXO03/qWMOeveYNAf8yEE/KneM4Sy9jDXbKWbRc3c2VmRWCNbCkK7tBEnpvWmVGxqXasT2atyd7WHk/8AFbNYY6EbN863Dtosdm7QzAfh4bXcfk6AzWHGzzLgj0b6SAKrOyIOIboD6VoOCu/6jcHRj8slmqAFUb5yPJQOXWTV+wWlnERy7sgdJs2z+tXE1SLWAYwSI83MaEcgfEfYGrPwLsBfxMNbtMyn83wJ6hn39ooHbxBBk2rJ13ZSZ858NWfhv2gYpFKtiriLEKERGC+X4jSB0g0oayYX7JlsEPirqLaHxZSoI8sz7/WrBgb3DMNYN7D2hfCsRmALsDvJzCVB5MBFZFxDil288tfa4T+ZjB/5pHyNMrgX0hyT5HrPQeRp7+gLdu+MpxDEd6B3ZChYBmQJgmYg68quf2bqFwKLOYhn112zaCs5/wBDCA1x4kEjMxE+GRp8Rn0rSuwltFwYyGVFx40OxYHnrvT43sqsWIbQ+lUHtTh1a2FcSM40/wCB6vdw6HpB/SqT2nP4YJ5OPnkf+FXSZzjbQ70oGCkaSTAgbDoPQRT9rg+gl1DAzmSZiNgANT9aY4k/jve0esifWppJHn5HQ1lelTsOdPEVBW7B6FW/yNGb60aTiyNZyLbUuCf2cskk+CNCCQBGkb1GxFkXAA2sajr7E6xrttTWJwJyggZivUkH2YcvUUvKHg6uAJsrdGxLDzBDtAzfCxI15V7gl1hfQERCkev4TfKgas0LnXOJkZoDAj18L7/WrHwLHkuigIyLAI+G4msHwETABOkEUEj2+Gs+CfQ/7dPrZujb2pni/Bfxbzgam6TM/l/EP65asnE+DLa4dcfDXBfRrlpgJkpFu+GU7nmDI0PQVXOO3T398QdL0aKTpL/0pUxHsv2tHD7TRh7dxnILMzHMRAyqANgJ+ZJ6UO47d74XcULKIO8QMADrK3SW328ImDqfeQGJtMHPhMAtyieQO31qxcBxnd4PEOVlku2RbzRlV2t4gBiNZgSQNpyzIBBfH9ACuvb7pIGZmUlipaFk+FZMy4iTGgkDrQoMNjB84Gooibr2xBIK8oGg581Gk0i64IjKPKPlynpRoQSB/OJ2qNlEkf35VMZFI6Hp7daZ+7ksANSdgAZ/SiUjPdf3/ZrlThwm5zQ16mMWi/inNvC5bLtNkmB4iB392RBif60LbHqvxLfU5jsRbA8RjVVJ8vUGifGLF6MKiJL9wR4WEg9/eJghoOgoMbbQSbRJO7AKSTO/WZ6UobRfs64sWS5/q1/Fy65d7iqACQM93KiGDO2vltVq7TKlzCgXrWRGeWtsVGWJJBIMaROlZ/2Dw+KuN3VoBEJJe61lbgU5YKy43I2HUT1myfaH+HwsW2aTmyZsoWTqCcq6LIB0GlZcs2Hdxl/EbwRmAQd2GIUqwBKycsgdV3FEeJ2VOBwXhYKVvmAJIm+Bv18NAhaI+G6w9CenrVl41ZIwmAAcAiw+sTqcTc101H9a0vwRpPbrTs7YjTwYccv8C9dKxYYZnO0k6CcoO08m6eVbV9oEjgFgbmLAOoE/h9WBrFRaIK6McxEjMpDSdgFIIPrT+p+PPwu4o/2bezT/ANKmtAsYEqmIJ527LfNAP/1mqgL9tdGF60f3n/RkatN4lgYsXX62LEewvT/A1SaxwMZJVwPISNem9PJhG1JaB1I/80Ws4IkaWg3xagNyGpkZpA36U7/o9DJNq4pUSSpExIGaJzc526nlQYR3SDZ3c+RVRy/ZJP0rtlBrOfbmZ5jpREYG0drxHTvFH/cB/cUi/wAPyDTI8gxkDDaNNCVE+nKjKYb91QzqT1kkH+Fa19m6D/R6qu2d/wDq61l6YPcG3eE7iQTGhgAquvPXkDWq/Z7YjAWwA2jufEADBYkbEg7jnV8dK1YL6Qp9D+lUXtYv+rjT84n/ACsP5VeL7EW3nkpP0qi9qrn4QH7Y/wClqq+kqSeHLcTE3DdRCnd+BiczyT8IG8RJJiPerlhLXDbNpy3eX7qzlBzWkcbgjKMw9GI51QOJkBrg65Z9jpHtUlMUF2zH/hH/AHEz71jy9ri1cU7Vh7ZsphrNq3zC2lnTrcaTPmCDQF1bcaeuo+voahtxN2uQoYKTElVmD7DqdutRTiCLgdwXQEFtSGKzqJOxgbxzFZ+NqtEWtM4IMOBymT6hBr7gUnDXEVlkE5dzmKtv+UjVTuNS3oKtOHbA3rYe1w5yuXMJxF0kiWBhQOWRj7UzhbuGfF2bYwZw57wBj3l8uDO/iZSpG+0+9XJhWwa4Reu3MMi3bi/d2uDIcyrfBlhvkC3AGZiV0PinSTQPtXgIv3ou27gN0QELM4kmSwiFIiDrzGp1ohZsLibrwsvcKd0oLFEVQzO7GS11joJJ3IpXEux1zfvUL3GBJZTn5/D8TMYPSecgTN4Sk4qz4nIYEB2BjWNekiefz96nWsETg8QFzkNest4V1gJiR7/FS+K8PuWXm4hUlyF8oAbMWzEkgHYg7+Yo/wAAxHe2iuYGMpjXNoGmRAESdxM+VEmUKhh+CXZAIIB/NpIGu4BB5/3Fc49gst5isshO5V/c+NZg/wAelXu5hKjthqfiFJw/Z9yyd4hRX5yJMCYiZGg5iiWG4YtlyFJgrOsaHNHSrJxS3Bs/vH/8T0KcTe8sn/dU3jhw0LFdqatryr1GGlYnht1blh7dtbgtoVKi5bXe5dOmYjk4pOEs4q3bVTgrzAaZkZG5k7KSRShhsO2KUqyrh8pzDM4bNJg7z/h58ql8O4DcuW1Nq5cdwZuKj/DsBEkTOpnUSNqMsnSPLTnZrD4szaFhrXjdi95LgWHJ+EB0zMAwPSVOu1Fe0dv/AFa2rakHUwYJAOsST57movC8Jibah+9zaEd2HBYHNoZg6hYkQYM9NJVri2Ky64e+CR4YuWH1CldfwJEkzodp1Gxxsu6vdU3iPAgwHgAIM/CuuhEajz+YFTeIcHttawkgwtggakaG/dOwirY3EMatmbmgLZQuUM/wnxHKxUCdtZkV3tNxE2nUC2jk2VMG0Ggy5MbAak6Cic7fh5n1O7aYFbnCLCEkD8HbfS2Y3FZFxDs3le2quSXcKMw5kSJIUD6mtn7a3wnD7JdU+K3o+ig903TbmKz9WS0bb/dVaHHdEXLjDPlJ0RmIJjbTmKu8pL2mTQN+y1xbLO1xVCgkhg/Tllnf0+mtaXxlYwbHrbT6Wyf+6h3GbiXbWQIXdgqMtqDDMCTLAkEiLevIt60b7SWO7wz5mkZSI20CcvZRReU9ROWztja8ZR4BsWIAIkW1UydAZQiYOo86M8Oa24eEdcqSfxLhGjLqA5IB8x51cOP4VyifesNbygkgKw/LlzGJ3jaPOl8XzZSiWzcl2DgALCEqFcNGibieZNXejUBLiESL0j9pLTfUBTULFYfxypRgQdgU1nnLH1naiF+xbH3drS5JvqMpkiCYzDXfc9Kb48oS5tpB5enl5UygdiQ5BlGAgQA5I84gfWtQ+zq0Bw9CABmZzuSPiI5gdKzC3cQkEkQdyDEakeWmgrVexQAwNvKZEud5/wB43Oq43scp1orjkHdn0MbROpmPXWqN2nX8EH9sH6NV+xXwN6H9KpPaa3OHc6QhVue2YL+rjeqqIzbidqWuGNgp56yY/p70ocIbqYMwMpMRHMLB3P8AWu4+8TnUCQcvz6fT9aPvhkVAx0GsamCWHQadPSs6uBfAeG2xcD3hcuID8KEp4gdy3dHTQ6aeukUebCYBU/8A62IIJjxYgg6TyFkGNd/LyqJgiqZlM6kxrtBeTrtoBRPiCBRhnkQzhm8gLjL/ANtKbp/BDh+OwQsAW7Ni2PhBxF+8w1B/9mCfEdZ5eVPZsPbxKX7drCyJcd2b9ybmZdYYIqDM2ygbEbaUExtxbZLSWjIrAmNGsW30+ZA9taf7FYa0cfhxIKsQcsDcLOp/MJGx6Ury7w8uashwlocKxfhVLgcozpK5lt3kcBQSxTTSOoEk1SuDcXazfc3LuU3E+JmC/mXwzoGPPy6a0csXsqPZLP3ZzFisZjbAJc6iCTbQzPnVeTiFlVLxfymcgLIDJyhcxysOZmPLoau/wonYrxHtIr28ne2yAQQM1vKw1kZQNdfPnQXszj/x8OFykrZvAwdybzGWjWcsRPKmsQ3eEqCV8BJIFtjodBJXn6DaoHZIzi7IgeHvRsBPhY6xuZJo3o71WiPeY9Pr/Oot1m8qnixTF1KnaYTxB3dreoGUk7fslf8AupsoqmTvHvHp61OvW4M+X8RUP70HlhrlkGeq7052Chjf2G+Q/nXarp7RX9YtAiTHhfrXqPKHg1huzF25DfdXVANTnyEkjpcu+Ea+ukU/wPHYjh955QZXHh/3gChpPitsddtNdvWoHa7tY2LvIy3BbtokLbfOPGfieQNdNAeg5Sab4fx65lE3LFwrPhZZAXTY6GSZnTlPoTy1Gcc/mtl7hzsue0hukjO/4pViWMkhQddzoOfzqKcNdFrM1q9ZJYLldiRlBUs8supM5QB5mkYD7R8QCgHdhZAyKS0ifhVYLAnYCaD8W41dfE3bz3CpdzC3LNz8NAPDag6EKvKBrJ50so/h+tF7PWmc+IxC6rmD5xl3IA8OvIk76xzMxkK93aLg6sVIVVE75joxn8o19Kze19ol1VCi8Hy6KrrdVhG0BH00/wDFNcU7VXsRld78i3IE2nKAtAmQ2hEQCdfFHOsef4vsq+POb22PiOKVbKM8KIBMkQvgJMnbSKhca45awyAMwUkSFBAZyTGgkfM6DmaoeF7VAWlDtdfw5lDWB3ZOsFFjaDyPXWj3Z7iGIxDFDcexlGbN3DIupHh/EfRjM89qjn+O23v9L48pjp7b286qveHMQAYES2g1kHcxt1qZxDHf6w1k93dCoxYNBacoIGUpEQZ+LYirGLbf/wCge6r/AAYVAxvfotxxdW4oHwqDmifFADjLAkyDOm9Y/wCln7/z/tflL/n9lB46LcXLpsCcPeFki29xQzFFLEqpAKg7gidKIY7jSFEi9bW7cUZ1uXGGYm4pS2u/iEAkDr5mn8B2yz2z3KlADoVRmB1MRNwDUCY/WKi2+2DBgLyFr8Tl7t2aMzZYy3Ok67TPrWvDnnSeXFn1/iivbsMgVbaXkI8TNoupJ3OkgGJ3pniHEw7k+E66ESPCV2PmJA9jV+x3ahyPxRca0SAFNt18X7pYHTXQkj0I0q+MxuExLHu8Ogj4sq5W8iWz6yd9R7108eXkysnFXwUzQTmUKdDMEyxgkQdRppzI2rWOxLA4G1lEL49N4/FfnzrObeDsQCLTeLVSSBPhLR8ROw3rSuyFsJgreUQPHpMx+K/P1raMrfkEMU34bT0P6Gs67dgth8o3zrzI5N0q74vEO6v3ayoBlmMDSZjQknz2+UVmHGT3l0fiQlySymJW5bUTEgzo3tqOQkvfQnXsMwXZvEFWZVjKozfiLz2EEzJ008qg2MeUQoHZVLA7Tsx31EHb5CrXgEe1mgwCJIG5AgW9Mupll+dVjiGJQC4FW3qUiR49FGbKTsCdTzqeUyj8fLyjvfEuSbviDEg922oJ30OxUfWp1zGRbtgYiRbWPFaiPxXbTxyxl5mB05ajLd+62YqinJlzMANBrBOmgEHpU3DYXEXLDui5ranUi1mWRAGuWAYK+HfaobbXOJcQd2g3wwNyJUFGOUKm3LTwxGmUGdatPZwoMXhXUOjW37u4CVK5havalhlhmgnLlOi/EYqr3sNiUuElZZHaSLKyHREaWgGPiWemm+1EuBZ0x6d4qhpadAPiss2YchM8tfrS8Zun58szRC5jgl1QCzKbOQsIBIa3cQsPmT7VWsQ4TKSjlQNCdZ9s24Jg6/wozieK2jildbDomQjI2XMTlcZh4YiSDtyPtGa6WKpbw6CMwzd2ZkuRma4TuAVEyIAGmk1fKSp48rx9GcNi0k/huu0Sp1U7kRpFR+y9xRikOunfEwpPUDQDXb6U5huG3bjkIiKARmBCId25FhO3LqOtD8ESH0Kqe7fU7a3CCPcSPegrbb21PB4tXHh2iZ/odR7iouKxoDEdDH5t/wDKarfZbjrm4tonMpBAAy+BVWQdNdTI+VdxXEx96upOWH3YiPWlmnylkGMRjrfdhy6qpGhY5QTO0tHQ/Kh97G2lIh0AjkVjffSnOG3AyYbUMMzaxoYtPP6GqnjEKkk7EmDyp+k6uFrEAgEMI9a9WcYnHsGIDEARz8hXaYarwjg2I4lhPw27tA2UtKltgSvi8m3B5nygH2p7L3OHtaFxbThlYiRmJhgJYkDlsBy+tn7O4lsHZNrD4xCSc3jskAGAJMyeQ0BpntFi1xOJw9rE3jdXKc7DIjCT+6oXWN+VZ+Nvo9kQOxPZW5iLT3ESzmQ+ElipDHXdbTaR5j+UntB2Vvs4u3whFsASt+QNQA3d9yMzagat7ciX7A418KL1oG0Q1yVlgdIga5hrEbA1K7fdrz91vYUhBcZVICFiR41YDQEAkCQCRpHUSrL7Pf0r/CuDXLV1LmKRVR7fd22RyZhcylhJgkb+vrXLNh8TaVrlsXMKjkvmdhlY+FDlVxmk6bEDyorxnjwxNvD2SwBtgElFdwCEAOcgac9RIoFxHCWreGXDtdLTmhkIAHjRs0kwxGwU8mJ00nLlu/yVO1n4ziMRaw9qyWjMy91kOUBRbde7MZQN0rvbG/ivvS9z3vddyCxtsRB11IB6eVSeH9r1e2E+7d6y2wFAuWGlgoEjxQDz351OTtcLaqLlpFbSQzmZjbRdfaai8LuqnLpnb9oOILeQLdvG3pJOYj4vFv0XWpWO7Q8Q1YG5lcgWx3YKsWBACyhmSNuc9K1q4bjKVfDZlYQQLikEHkQzCgPEcUq2HW5hDbS0R3ZdSyW2nKjAFgGgn8ugnfWl4Zm/+K8tlZ7w3iWMAi4t9bz/ABr3RGUCArG0qjIkQJA9OlMjijPbAuXbzENmAzPlLCQDGxgaVcB2nw6ISri40GCQgI/z6fIR5UFHEwW73O7KFnKl60F5qJTIV1BzHwjXnRxt/wCI5Z+wPEXbn4vdvfjII1uRJ+LXkIqu4TE3gylSqhoDEBSAqx1mDBJ+VXbiHELmIgXFm2D8LC5GgnNmsDKfCxM76DQaVXOIm23w2QqHnae6X8iTdmVIJNdPDnb8Y8pEWxevSFzLFvQHKIACR8X5tyAf2TWtdlwTw23J1IfUed1+m2/KsibC2yPD3qkLAnKNehEa/wB6Vq/Y/wAPCrczor+v+1foBW0Z0dv2AtoqNgsfSse7Q8Mum8RZU5luOToTAupahoAJy5kfUDQ9JFbJiD4CfKst+0PBFlUqNcw6bQ07+1OlDVqwGtMM8FFRWYGZa3aTRTsAGHudeQip8TwVtA8ls8pk00IZASc0RIJIiZPzpFvBXlEluc7iB1ETrUjF8Evi0XuPkt6bkEa6LzmdeQ0rPdXJiNgOLfd1uraLBbqBHUhTI3j4tfpHWiuF7XYpbV22hfK5BdFCgSFVQPh0ICKNB+XnrQO/gMispuTljVVlTt+aY56k07ZQIjPJzZSVykQ3uPPccoPShWCl7tXi1e4WOtzvDcJ2YtaRXMZRGZFQcvh5U7wbiNx8WC2XNGsTytmNwIGoGv13oBc4jJZTM+p5LqJnUGN45CpnDLg+8KZ1AuCSZ07pvLp9OlBDXEeN4t8ZbuOAb3dQNQZttbuZjy/K1wx6b82uM4bFh0W+3dAhioN0HwO5LFVE5QWJJB5+1Ve3dMghwNR4tdPLadtPelYjEPdaHv5+QJzGFkwPhnn9aeiCl/DWkcLeLt5rcGUgAbZkYgzO9CcLcUOkgnKWLcwROkCPIzT15szaAmJ12HijkJJ+lR1s3JkqefI6TO3Sloxe+x2KNy4VITLlBJVACNNmIUbHT2NCu0IthndGcXc5/wAWUgHl4Y2jn1pvhGJa3Jy25aJ/DA2GlEX45H+7s+9tf5VUsKyoGHuhsLZEZoZyd9NHEyNoJ3pu3hYzeJiB56fTemuM9oTchRbtDLoQiKh5bwBPv/GmDxkZToQTykdKR4ea0J2HyFeoBisQS5IYgcq9T8S8l07cdpDjLiiyVawiaISoJuEnMxB0kCAPfrQvA51VWKho0KEkKBGgzKTvB002qU/FrN+we9GTKfiREZvSWAbnpBG/PlMexhDgyluwUvx4bj3XzE5wTKJ+GPDIiPrrWd5RXfonB8VZGXurCIcwhe8zCfIsdB71E4yjC+Wui6ly85uHK6tmzfCBlJhRIA57DWKPfZxxHA25GJsrddgGRmUHLEhlEnTkZ/pVm4pxLBnWzhwG5Nlkj0JJI9qNnwds9V7qsQl3FI2soA2izvqNR6n31p69grxUk2naDr3ygctTJIKr5mQZFFe1XEihstYwysYIa4cwcyCMpEfCJkHXWducjtNixd4Q7uoW6rWwEmYJeWI66LE+Zqbzvw/H6Rbu3u6Xx2WQsqAEHwEqSDBRpWARv7UaXhmMts5R0JCZgyWGgtE5QVtkA/LenOH8Is/dWnMZswCoBZboVGDDMDGkgnoT1q29ieGgWSty9de4Dr+Iy5QQIhVI0Ou87Vny23D45mqVhO0eNS0bl9ggBAAdCrkzqcmmkRroPepNrjmOvK2RcPdtuD4fvCBshkQwN0FTEawCPKtI4j2eS/ba273SjRIzzsQRuCdwKE8V4FZw2EJJuOtpQEVRbzEyFRQwt5pLECZ50eFh+UrKMQMSDcs2EFt1JbJb8fdAKo+KWZ82ZRJJ1I5aUMv38VeS2jqzsjsznu4mUULMLupDT1zCKvnCOLYUrnvLcYTGY94EGw3g89N/Kg/bHtA9jGjuSosZFa0GUOGXL4mzMDPi0EGPAwJFRx3PSrmqOOC47xEWrxWATl7wLAG+UL/Chj8Tuq3+1caGfxTv78/KtL4tx+5xPh2UWl7602crkA71AGBKxuVDZssg6AiYqkYB7LO6YmyWtuYN4D8S2dQLqOPjHMg6EDXlXRxtrK+g5eJ32E53YRqcymPnt6Gtt7D3S3B7BYyTbef/ALtwVjV7hww/3i1cYSpKzp4ysEZROoKsGFa/2FEcHwwGunPTQ4hv4GtpnxldWfEfCfT+FZ727xLW7NtlgHvVU7bFXJ30nQfKtBxR8Leh/Ssz+0y+VwqkAE98u4n8lyqvoT2pw7VXyTblQpLDUAafOJifeovEe1dy7a7lwuUMsEaHwyB60NXHjNLWkOo3zjXro4Neu3TplTKGJ/LodRsTr11nnWa3MMxLsSfyPqf3CJnnT6JCKZ2QmeUktzMa6io3ftrAVTtIGpHt/KnLGMuKZDQYjYE/pSOOCJaWXUb5tdfod/PnRThmFJbvFIK/iA6mZNsoDEbbH3oec7MWILExMgAGPIaUXwbwAptxpvp/CkYbY4cy7gtB2KXFn3yGpCcNdjuQBtodBMxqoPM0TWOke9dYDz+ZpdhHtcHReWvWn+4jrXifM0jL+0aYKyUzew2YazTwbzHy/rSGagGyomGA9Y2plrds8wPMCnnaody0On0pGS2GSd09wf4GK7TBtr0H1r1PtKx4LgtwrDBNNdXt7A6MZPofKpowDDVkMdVgg+ciQaZ7f8YbGd0LEC0ozNMCbhOgPWANOUk1XLeNeyIzIf3d/TNoanxPVo4RwSybgDZ110yz0I5k9TpTz9r8PhcVctCx94toSGdyFbMDDZRlIIB05T+sBb91LaYhHJQtllmjI4E5DOmvKaYu8PYBWFuFJnvHuKygsZJWG1Mk+EazTnHCtW2z2l4fcJa3auAxqsDKPkfqaE8dx1x8gwykWQMzQ4XxkkAFi2mUCYG+bnAqn4fjHd3VuWyQ4PiBAjTfbQiNIo72kxlhMrLh5S6ouJkbu8uYaoxVSXAYGBoR110LJ+hLZ6WDhnGSlkK7Kyd4FIAa5ld1YBsxksPCRo0jSBRPEdpL9q4c6IsQWuI10KyhZVpUQwKxHqKpPBeOKti5acSLuU5ApyyMpEAEdI0M0R4vcUYdWfwvblFSXHhBVsnxGYFyBmn4aiyWqyyLfwb7Q/vcrad7T5CUzFSrOonIQRIkcxQEfayb6PYxNvMj6EgAkGZVgMwBIIDR1EUE4TxKwGtW8MWsmZOcswBy6kSdHIAEjQioOH4DirjDMlu2mbMDcKKo0OwmcsGcuxo34OkPGcRUNlstdNnUeMrmYdSklNztrp5zRvC8Va7w+4rBZsm2ykquztFxB0UkIT1g6RvFXsuRF0vbva6oFIT1nONPUCpljFYfD2wjJmAA73KQWdpOUwTqBI0G0adaWyw8Qey3ED9+RwG+IBsq+EJEHMFAAGUEbVKfgzd5sMx+GJmCdNa7e7TiClpXymQT4AY5AZQQdTzJ3O1GkuNcGukgaSgnca5FGb9KrbKjATjalmJCZ1IVd98qgTHsfnWmdlVA4Vh4EAKDHSLx0qlvggFPh+h/Sau/Zwzwy2Dv3b/PO5rXimjWM+FvQ/pWbfaRazYZB/7o2B/wXOm1aHduzbnqs/SqB2+QtZthd+8nbkEfXX1HzrS+intnK8OPU+6uP1rt2y58MMQogEbfXf2oocyRJknyn9N6dkwPBr10kfUfrWSwm1w32HT+oNSreDUbCn8w1zKB55d/ORP1NK7oRI+hn/xRg00FApYNJMeddAoDueuF66RSctBuFq9nNcyVyKCeL0gvXSKQwoBDPTTtS3FMuKRuTXqQa9QR6zxOw1srcsFT/itkA+hDA6ekHffao+JKtblQUUSAPiJJiSxgb6ctIAih9sFthU1MJdgrlI8zoIp9AY7PYgvYxNk6g2+8jkGTUH5UES4FYMAAQaK8Ow4sK5Lg50ymJ56ECd9KjA25yycnpPp4QetK3tU47DS2HzMEtmREiNROonnrRvHIWwtlCFEIQSdw2csAPblQ431TVWJj/CpHsedRb/EM5mcp6Ny9DG3yqTmD9lGs5GVD4BzMS5C+IEjQeHaDvvTHE8cWa07wct1WboR+YAeige1Iw+G73D+EEsWABBE7nbMQCPLepdm01pcrKGO34ma37xH0rPlcOdoHag2ncYiwVAOhQfGrCfFG4BEa9adxl4WzBzNnsBdST4mJkwfIcoolwnsyrtLrcJafgCtbWeuXxe+gqbxDsxfDJdtqSVOUSDEAHK2YE8z8Ik6UuHUyDl2qQwj2wXytpHxsfY6RB9abw+ONy5D6gmWPiJgbkxvP8avNtHw65cViocqSe+NwypMZVEMw9MomhWHu4UOTawt9g27KuRfYuGMf3FVLyzsugvD2sz94qhLczAYHToCZ584q38PRihY2mFuBkZiqqw0EA+HYetQLGMsJdXJY7sfmY+NgdIOZwEXr4UHzqzrxQDUXQxPPMCT7kyaJxtui2RAXCLHhZdfMfKVMHfnO1TbXGhYsrZBzMM3hE/mZj8R0G/mfKutxwaywPXVT/wCKj3cUp/MPmK2kxmNWe09plgvBjUeo9P0oFx+/avhVEyjTOo3BBHUzp8qR3wnSPpSXxPTT0iq2jIGHAKBow+uvvUC/eVSVLqD0JFFLwn8xPlAoe+ES3LaA9WP8SalWIgWf2vf+QpaW45RUS1YRyQ1wN+4FEeZiae+5BRKXNOc67en8qNGHGUc/0pJVaQLjRrBHUfyOo+tOBPrRoxzuxXClOm3TZU0EadKaIp5hTdANtTZFLLUkigGitNOKfdaYakZorXqVXqARjeMC4RltqgHQQa5axgKQbY082BPmYOtDVxG8CBXRc03ijC34l4q9P5wANguwph8UI0B9Sa9YANp1kZiykSYkANO+nMUuzwa6xjKF82gD+Z9qAUmIEaz9IpzD3EJGdtOm0+8VPw/DLYOW9HqkgfX+QqUvEMLYju9TzCiW9M231qffxWWIy4cPaNpWWCwIk7D5b0U4YjWhlGJvKAJgXSFj0IIGtAuI8Ra62YLBiIMHQDf19qkcOxzJvbVzM6gnXrAMD2FLVYtlrEPcAyB7nmxJHrncx/lpa8DfVjfa0x37okEjoXO/yoWvaDFEiLQ90epF/H4sD/ZofTX6Z6XX7GVOwPCe5JNu9qdy6Kzf5yA3tNSb3fxpiAD521iP4fWq+eMYr/0tf/jf+dKTHYt9rcfvKAPrT6GLG+KeIKqw8mifYrH1ofcwyHe2yeYIIPsCf0qFbxWJA1tgnoSo/QfzpNy/iz8K2wPX6VXULEuxbtqNHVhzVlWfaRPtUsOsDRY6evltQVcLim+K8F+v8KKpbIQKTJESYiY5mn7Kw9mUbR7RTVy+PL3ikXRM/wB/xqBfs5SGOQqN8wHPaDB50USJX3tNfGun7S/zqNieIWlWWYEHoQ1CcdjBdbJbtjXScq7zyPIU9g+zw/3pzdAJgfzpGj3bZvuO6WEH5oKj+vy5UpuAn/1n6f3qaOJbCgDkOkAVz+9qADrwplGlxo2jy8oOlSeH5rcxqcrKc2YiGUq2+kwTrUxh6U2aAYkxG3odfmRSZP8Af9DT5ApBoGI7sZ2muFaeIptjQWIhseYpBt+YqS+tMsvlRowyy0ywp9lphxQZoivV2vUFgBZOtTX+H2r1ep1KRwpRIMa9aPk616vVjybcFc4ncJuEEkjpNP8AD0GZdBuK9Xqu/wC1H2rzg8MirIRQfIAVNNcr1Vw9Dk8KUor1epwp6cIrhr1epgla9Xa9UG9FIG9dr1IzbVXOOuc0SYkactq7XquB3s2uren8aPkV6vVMKENXDzr1eqgbbemwK9XqQcIppxXq9QDZpt69XqYNNTL16vUgZemrw0rteoCOK9Xq9TJ//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dirty="0"/>
          </a:p>
        </p:txBody>
      </p:sp>
      <p:pic>
        <p:nvPicPr>
          <p:cNvPr id="22" name="Picture 21"/>
          <p:cNvPicPr>
            <a:picLocks noChangeAspect="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0" y="6096000"/>
            <a:ext cx="762000" cy="762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Technology</a:t>
            </a:r>
            <a:endParaRPr lang="en-US" dirty="0"/>
          </a:p>
        </p:txBody>
      </p:sp>
      <p:sp>
        <p:nvSpPr>
          <p:cNvPr id="4" name="Rounded Rectangle 3"/>
          <p:cNvSpPr/>
          <p:nvPr/>
        </p:nvSpPr>
        <p:spPr>
          <a:xfrm>
            <a:off x="142844" y="762000"/>
            <a:ext cx="5572156" cy="649224"/>
          </a:xfrm>
          <a:prstGeom prst="roundRect">
            <a:avLst/>
          </a:prstGeom>
          <a:solidFill>
            <a:schemeClr val="bg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Indo Gulf Fertilizers (IGF), Jagdishpur.</a:t>
            </a:r>
          </a:p>
        </p:txBody>
      </p:sp>
      <p:sp>
        <p:nvSpPr>
          <p:cNvPr id="5" name="Rounded Rectangle 4"/>
          <p:cNvSpPr/>
          <p:nvPr/>
        </p:nvSpPr>
        <p:spPr>
          <a:xfrm>
            <a:off x="852462" y="1524000"/>
            <a:ext cx="6553200" cy="762000"/>
          </a:xfrm>
          <a:prstGeom prst="round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smtClean="0">
                <a:solidFill>
                  <a:schemeClr val="tx1"/>
                </a:solidFill>
              </a:rPr>
              <a:t>The power requirement - Gas Turbine  Generators (GTG) of 18MW capacity each, additional by Uttar Pradesh State Electricity Board (UPSEB) grid</a:t>
            </a:r>
            <a:endParaRPr lang="en-IN" sz="1600" dirty="0" smtClean="0">
              <a:solidFill>
                <a:schemeClr val="tx1"/>
              </a:solidFill>
            </a:endParaRPr>
          </a:p>
        </p:txBody>
      </p:sp>
      <p:sp>
        <p:nvSpPr>
          <p:cNvPr id="6" name="Rounded Rectangle 5"/>
          <p:cNvSpPr/>
          <p:nvPr/>
        </p:nvSpPr>
        <p:spPr>
          <a:xfrm>
            <a:off x="838200" y="2323728"/>
            <a:ext cx="6553200" cy="2248272"/>
          </a:xfrm>
          <a:prstGeom prst="round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dirty="0" smtClean="0">
              <a:solidFill>
                <a:schemeClr val="tx1"/>
              </a:solidFill>
            </a:endParaRPr>
          </a:p>
          <a:p>
            <a:r>
              <a:rPr lang="en-US" sz="1600" b="1" dirty="0" smtClean="0">
                <a:solidFill>
                  <a:schemeClr val="tx1"/>
                </a:solidFill>
              </a:rPr>
              <a:t>Improvements</a:t>
            </a:r>
          </a:p>
          <a:p>
            <a:r>
              <a:rPr lang="en-US" sz="1600" dirty="0" smtClean="0">
                <a:solidFill>
                  <a:schemeClr val="tx1"/>
                </a:solidFill>
              </a:rPr>
              <a:t>Heat rate reducing is achieved by cooling the inlet air/ suction air of inbuilt air compressor of the GTG by Mee fogging system. </a:t>
            </a:r>
          </a:p>
          <a:p>
            <a:endParaRPr lang="en-US" sz="1600" dirty="0" smtClean="0">
              <a:solidFill>
                <a:schemeClr val="tx1"/>
              </a:solidFill>
            </a:endParaRPr>
          </a:p>
          <a:p>
            <a:r>
              <a:rPr lang="en-US" sz="1600" dirty="0" smtClean="0">
                <a:solidFill>
                  <a:schemeClr val="tx1"/>
                </a:solidFill>
              </a:rPr>
              <a:t>Upgrading of GTG by carrying out various other energy efficiency measures like replacement of new fuel firing and combustion system, new heat path design, replacement of inlet guide vane etc. </a:t>
            </a:r>
          </a:p>
          <a:p>
            <a:r>
              <a:rPr lang="en-US" sz="1600" dirty="0" smtClean="0">
                <a:solidFill>
                  <a:schemeClr val="tx1"/>
                </a:solidFill>
              </a:rPr>
              <a:t>  </a:t>
            </a:r>
          </a:p>
        </p:txBody>
      </p:sp>
      <p:sp>
        <p:nvSpPr>
          <p:cNvPr id="7" name="Rounded Rectangle 6"/>
          <p:cNvSpPr/>
          <p:nvPr/>
        </p:nvSpPr>
        <p:spPr>
          <a:xfrm>
            <a:off x="838200" y="4648200"/>
            <a:ext cx="6553200" cy="914400"/>
          </a:xfrm>
          <a:prstGeom prst="round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smtClean="0">
                <a:solidFill>
                  <a:schemeClr val="tx1"/>
                </a:solidFill>
              </a:rPr>
              <a:t>Energy savings</a:t>
            </a:r>
          </a:p>
          <a:p>
            <a:r>
              <a:rPr lang="en-US" sz="1600" dirty="0" smtClean="0">
                <a:solidFill>
                  <a:schemeClr val="tx1"/>
                </a:solidFill>
              </a:rPr>
              <a:t>Annual aggregate energy saving of 66.65 GWh</a:t>
            </a:r>
            <a:r>
              <a:rPr lang="en-US" sz="1600" baseline="-25000" dirty="0" smtClean="0">
                <a:solidFill>
                  <a:schemeClr val="tx1"/>
                </a:solidFill>
              </a:rPr>
              <a:t>th</a:t>
            </a:r>
            <a:endParaRPr lang="en-IN" sz="1600" baseline="-25000" dirty="0" smtClean="0">
              <a:solidFill>
                <a:schemeClr val="tx1"/>
              </a:solidFill>
            </a:endParaRPr>
          </a:p>
        </p:txBody>
      </p:sp>
      <p:sp>
        <p:nvSpPr>
          <p:cNvPr id="9" name="Rounded Rectangle 8"/>
          <p:cNvSpPr/>
          <p:nvPr/>
        </p:nvSpPr>
        <p:spPr>
          <a:xfrm>
            <a:off x="838200" y="5600328"/>
            <a:ext cx="6553200" cy="952872"/>
          </a:xfrm>
          <a:prstGeom prst="round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b="1" dirty="0" smtClean="0">
              <a:solidFill>
                <a:schemeClr val="tx1"/>
              </a:solidFill>
            </a:endParaRPr>
          </a:p>
          <a:p>
            <a:r>
              <a:rPr lang="en-US" sz="1600" b="1" dirty="0" smtClean="0">
                <a:solidFill>
                  <a:schemeClr val="tx1"/>
                </a:solidFill>
              </a:rPr>
              <a:t>Environmental benefits</a:t>
            </a:r>
            <a:endParaRPr lang="en-US" sz="1600" dirty="0" smtClean="0">
              <a:solidFill>
                <a:schemeClr val="tx1"/>
              </a:solidFill>
            </a:endParaRPr>
          </a:p>
          <a:p>
            <a:r>
              <a:rPr lang="en-US" sz="1600" dirty="0" smtClean="0">
                <a:solidFill>
                  <a:schemeClr val="tx1"/>
                </a:solidFill>
              </a:rPr>
              <a:t>Annual GHG emission reduction: 13511 tons CO</a:t>
            </a:r>
            <a:r>
              <a:rPr lang="en-US" sz="1600" baseline="-25000" dirty="0" smtClean="0">
                <a:solidFill>
                  <a:schemeClr val="tx1"/>
                </a:solidFill>
              </a:rPr>
              <a:t>2</a:t>
            </a:r>
            <a:r>
              <a:rPr lang="en-US" sz="1600" dirty="0" smtClean="0">
                <a:solidFill>
                  <a:schemeClr val="tx1"/>
                </a:solidFill>
              </a:rPr>
              <a:t> </a:t>
            </a:r>
          </a:p>
          <a:p>
            <a:endParaRPr lang="en-IN" sz="1600" dirty="0" smtClean="0">
              <a:solidFill>
                <a:schemeClr val="tx1"/>
              </a:solidFill>
            </a:endParaRPr>
          </a:p>
        </p:txBody>
      </p:sp>
      <p:sp>
        <p:nvSpPr>
          <p:cNvPr id="10" name="TextBox 9"/>
          <p:cNvSpPr txBox="1"/>
          <p:nvPr/>
        </p:nvSpPr>
        <p:spPr>
          <a:xfrm>
            <a:off x="228600" y="6627168"/>
            <a:ext cx="8915400" cy="230832"/>
          </a:xfrm>
          <a:prstGeom prst="rect">
            <a:avLst/>
          </a:prstGeom>
          <a:noFill/>
        </p:spPr>
        <p:txBody>
          <a:bodyPr wrap="square" rtlCol="0">
            <a:spAutoFit/>
          </a:bodyPr>
          <a:lstStyle/>
          <a:p>
            <a:pPr algn="r"/>
            <a:r>
              <a:rPr lang="en-US" sz="900" dirty="0" smtClean="0"/>
              <a:t>Source: SGS quality Network. Accessed from: </a:t>
            </a:r>
            <a:r>
              <a:rPr lang="en-GB" sz="900" dirty="0" smtClean="0">
                <a:hlinkClick r:id="rId3"/>
              </a:rPr>
              <a:t>http://www.sgsqualitynetwork.com/tradeassurance/ccp/projects/466/PDD-GTG.PDF</a:t>
            </a:r>
            <a:r>
              <a:rPr lang="en-US" sz="900" dirty="0" smtClean="0">
                <a:hlinkClick r:id="rId4"/>
              </a:rPr>
              <a:t>/</a:t>
            </a:r>
            <a:endParaRPr lang="en-US" sz="900" dirty="0"/>
          </a:p>
        </p:txBody>
      </p:sp>
      <p:sp>
        <p:nvSpPr>
          <p:cNvPr id="14" name="Rounded Rectangle 13"/>
          <p:cNvSpPr/>
          <p:nvPr/>
        </p:nvSpPr>
        <p:spPr>
          <a:xfrm>
            <a:off x="0" y="0"/>
            <a:ext cx="2214578" cy="648072"/>
          </a:xfrm>
          <a:prstGeom prst="round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1600" dirty="0" smtClean="0">
                <a:solidFill>
                  <a:schemeClr val="bg1">
                    <a:lumMod val="65000"/>
                  </a:schemeClr>
                </a:solidFill>
              </a:rPr>
              <a:t>Fuel switch</a:t>
            </a:r>
          </a:p>
        </p:txBody>
      </p:sp>
      <p:sp>
        <p:nvSpPr>
          <p:cNvPr id="15" name="Rounded Rectangle 14"/>
          <p:cNvSpPr/>
          <p:nvPr/>
        </p:nvSpPr>
        <p:spPr>
          <a:xfrm>
            <a:off x="1366822" y="0"/>
            <a:ext cx="2214578" cy="648072"/>
          </a:xfrm>
          <a:prstGeom prst="roundRect">
            <a:avLst/>
          </a:prstGeom>
          <a:solidFill>
            <a:schemeClr val="tx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1600" dirty="0" smtClean="0">
                <a:solidFill>
                  <a:schemeClr val="bg1"/>
                </a:solidFill>
              </a:rPr>
              <a:t>New technologies</a:t>
            </a:r>
          </a:p>
        </p:txBody>
      </p:sp>
      <p:sp>
        <p:nvSpPr>
          <p:cNvPr id="16" name="Rounded Rectangle 15"/>
          <p:cNvSpPr/>
          <p:nvPr/>
        </p:nvSpPr>
        <p:spPr>
          <a:xfrm>
            <a:off x="3119422" y="0"/>
            <a:ext cx="2214578" cy="648072"/>
          </a:xfrm>
          <a:prstGeom prst="round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1600" dirty="0" smtClean="0">
                <a:solidFill>
                  <a:schemeClr val="bg1">
                    <a:lumMod val="65000"/>
                  </a:schemeClr>
                </a:solidFill>
              </a:rPr>
              <a:t>Cogeneration and thermal cascading</a:t>
            </a:r>
          </a:p>
        </p:txBody>
      </p:sp>
      <p:sp>
        <p:nvSpPr>
          <p:cNvPr id="17" name="Rounded Rectangle 16"/>
          <p:cNvSpPr/>
          <p:nvPr/>
        </p:nvSpPr>
        <p:spPr>
          <a:xfrm>
            <a:off x="4872022" y="0"/>
            <a:ext cx="2214578" cy="648072"/>
          </a:xfrm>
          <a:prstGeom prst="round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1600" dirty="0" smtClean="0">
                <a:solidFill>
                  <a:schemeClr val="bg1">
                    <a:lumMod val="65000"/>
                  </a:schemeClr>
                </a:solidFill>
              </a:rPr>
              <a:t>Process </a:t>
            </a:r>
          </a:p>
          <a:p>
            <a:r>
              <a:rPr lang="en-IN" sz="1600" dirty="0" smtClean="0">
                <a:solidFill>
                  <a:schemeClr val="bg1">
                    <a:lumMod val="65000"/>
                  </a:schemeClr>
                </a:solidFill>
              </a:rPr>
              <a:t>Improvements </a:t>
            </a:r>
          </a:p>
        </p:txBody>
      </p:sp>
      <p:sp>
        <p:nvSpPr>
          <p:cNvPr id="18" name="Rounded Rectangle 17"/>
          <p:cNvSpPr/>
          <p:nvPr/>
        </p:nvSpPr>
        <p:spPr>
          <a:xfrm>
            <a:off x="6324600" y="0"/>
            <a:ext cx="2214578" cy="648072"/>
          </a:xfrm>
          <a:prstGeom prst="round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1600" dirty="0" smtClean="0">
                <a:solidFill>
                  <a:schemeClr val="bg1">
                    <a:lumMod val="65000"/>
                  </a:schemeClr>
                </a:solidFill>
              </a:rPr>
              <a:t>Material </a:t>
            </a:r>
          </a:p>
          <a:p>
            <a:r>
              <a:rPr lang="en-IN" sz="1600" dirty="0" smtClean="0">
                <a:solidFill>
                  <a:schemeClr val="bg1">
                    <a:lumMod val="65000"/>
                  </a:schemeClr>
                </a:solidFill>
              </a:rPr>
              <a:t>substitution</a:t>
            </a:r>
          </a:p>
        </p:txBody>
      </p:sp>
      <p:sp>
        <p:nvSpPr>
          <p:cNvPr id="20" name="Rounded Rectangle 19"/>
          <p:cNvSpPr/>
          <p:nvPr/>
        </p:nvSpPr>
        <p:spPr>
          <a:xfrm>
            <a:off x="7620000" y="0"/>
            <a:ext cx="1524000" cy="648072"/>
          </a:xfrm>
          <a:prstGeom prst="round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1600" dirty="0" smtClean="0">
                <a:solidFill>
                  <a:schemeClr val="bg1">
                    <a:lumMod val="65000"/>
                  </a:schemeClr>
                </a:solidFill>
              </a:rPr>
              <a:t>Material recycling/reuse</a:t>
            </a:r>
          </a:p>
        </p:txBody>
      </p:sp>
      <p:pic>
        <p:nvPicPr>
          <p:cNvPr id="20482" name="Picture 2" descr="http://www.milcontrols.com/assets/Sectors/fertilizer_sector.jpg"/>
          <p:cNvPicPr>
            <a:picLocks noChangeAspect="1" noChangeArrowheads="1"/>
          </p:cNvPicPr>
          <p:nvPr/>
        </p:nvPicPr>
        <p:blipFill>
          <a:blip r:embed="rId5" cstate="print"/>
          <a:srcRect/>
          <a:stretch>
            <a:fillRect/>
          </a:stretch>
        </p:blipFill>
        <p:spPr bwMode="auto">
          <a:xfrm>
            <a:off x="7619723" y="1103616"/>
            <a:ext cx="1524277" cy="1527048"/>
          </a:xfrm>
          <a:prstGeom prst="rect">
            <a:avLst/>
          </a:prstGeom>
          <a:noFill/>
        </p:spPr>
      </p:pic>
      <p:pic>
        <p:nvPicPr>
          <p:cNvPr id="20484" name="Picture 4" descr="http://www.ieaghg.org/rdd/gmap/images/mapimages/Indo%20Gulf%20(42).jpg"/>
          <p:cNvPicPr>
            <a:picLocks noChangeAspect="1" noChangeArrowheads="1"/>
          </p:cNvPicPr>
          <p:nvPr/>
        </p:nvPicPr>
        <p:blipFill>
          <a:blip r:embed="rId6" cstate="print"/>
          <a:srcRect/>
          <a:stretch>
            <a:fillRect/>
          </a:stretch>
        </p:blipFill>
        <p:spPr bwMode="auto">
          <a:xfrm>
            <a:off x="7616952" y="4456416"/>
            <a:ext cx="1527048" cy="1715784"/>
          </a:xfrm>
          <a:prstGeom prst="rect">
            <a:avLst/>
          </a:prstGeom>
          <a:noFill/>
        </p:spPr>
      </p:pic>
      <p:pic>
        <p:nvPicPr>
          <p:cNvPr id="20486" name="Picture 6" descr="Click to Enlarge"/>
          <p:cNvPicPr>
            <a:picLocks noChangeAspect="1" noChangeArrowheads="1"/>
          </p:cNvPicPr>
          <p:nvPr/>
        </p:nvPicPr>
        <p:blipFill>
          <a:blip r:embed="rId7" cstate="print"/>
          <a:srcRect/>
          <a:stretch>
            <a:fillRect/>
          </a:stretch>
        </p:blipFill>
        <p:spPr bwMode="auto">
          <a:xfrm>
            <a:off x="7616952" y="3465816"/>
            <a:ext cx="1527048" cy="920927"/>
          </a:xfrm>
          <a:prstGeom prst="rect">
            <a:avLst/>
          </a:prstGeom>
          <a:noFill/>
        </p:spPr>
      </p:pic>
      <p:pic>
        <p:nvPicPr>
          <p:cNvPr id="20488" name="Picture 8" descr="http://www.indianmirror.com/indian-industries/images/fertilizer-top-img.jpg"/>
          <p:cNvPicPr>
            <a:picLocks noChangeAspect="1" noChangeArrowheads="1"/>
          </p:cNvPicPr>
          <p:nvPr/>
        </p:nvPicPr>
        <p:blipFill>
          <a:blip r:embed="rId8" cstate="print"/>
          <a:srcRect/>
          <a:stretch>
            <a:fillRect/>
          </a:stretch>
        </p:blipFill>
        <p:spPr bwMode="auto">
          <a:xfrm>
            <a:off x="7616952" y="2703816"/>
            <a:ext cx="1527048" cy="647089"/>
          </a:xfrm>
          <a:prstGeom prst="rect">
            <a:avLst/>
          </a:prstGeom>
          <a:noFill/>
        </p:spPr>
      </p:pic>
      <p:pic>
        <p:nvPicPr>
          <p:cNvPr id="19" name="Picture 18"/>
          <p:cNvPicPr>
            <a:picLocks noChangeAspect="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0" y="6096000"/>
            <a:ext cx="762000" cy="762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Cogeneration </a:t>
            </a:r>
            <a:endParaRPr lang="en-US" dirty="0"/>
          </a:p>
        </p:txBody>
      </p:sp>
      <p:sp>
        <p:nvSpPr>
          <p:cNvPr id="4" name="Rounded Rectangle 3"/>
          <p:cNvSpPr/>
          <p:nvPr/>
        </p:nvSpPr>
        <p:spPr>
          <a:xfrm>
            <a:off x="142844" y="762000"/>
            <a:ext cx="5572156" cy="649224"/>
          </a:xfrm>
          <a:prstGeom prst="roundRect">
            <a:avLst/>
          </a:prstGeom>
          <a:solidFill>
            <a:schemeClr val="bg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Malu Paper Mills Limited, Nagpur</a:t>
            </a:r>
          </a:p>
        </p:txBody>
      </p:sp>
      <p:sp>
        <p:nvSpPr>
          <p:cNvPr id="5" name="Rounded Rectangle 4"/>
          <p:cNvSpPr/>
          <p:nvPr/>
        </p:nvSpPr>
        <p:spPr>
          <a:xfrm>
            <a:off x="852462" y="1524000"/>
            <a:ext cx="6553200" cy="648072"/>
          </a:xfrm>
          <a:prstGeom prst="round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smtClean="0">
                <a:solidFill>
                  <a:schemeClr val="tx1"/>
                </a:solidFill>
              </a:rPr>
              <a:t>MPML is setting up a new paper plant with capacity of 150 TPD</a:t>
            </a:r>
          </a:p>
          <a:p>
            <a:r>
              <a:rPr lang="en-IN" sz="1600" dirty="0" smtClean="0">
                <a:solidFill>
                  <a:schemeClr val="tx1"/>
                </a:solidFill>
              </a:rPr>
              <a:t>Total Capacity - 235 TPD</a:t>
            </a:r>
          </a:p>
        </p:txBody>
      </p:sp>
      <p:sp>
        <p:nvSpPr>
          <p:cNvPr id="6" name="Rounded Rectangle 5"/>
          <p:cNvSpPr/>
          <p:nvPr/>
        </p:nvSpPr>
        <p:spPr>
          <a:xfrm>
            <a:off x="838200" y="2323728"/>
            <a:ext cx="6553200" cy="648072"/>
          </a:xfrm>
          <a:prstGeom prst="round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smtClean="0">
                <a:solidFill>
                  <a:schemeClr val="tx1"/>
                </a:solidFill>
              </a:rPr>
              <a:t>Cogeneration </a:t>
            </a:r>
            <a:r>
              <a:rPr lang="en-US" sz="1600" dirty="0">
                <a:solidFill>
                  <a:schemeClr val="tx1"/>
                </a:solidFill>
              </a:rPr>
              <a:t>unit with a multi fuel </a:t>
            </a:r>
            <a:r>
              <a:rPr lang="en-US" sz="1600" dirty="0" smtClean="0">
                <a:solidFill>
                  <a:schemeClr val="tx1"/>
                </a:solidFill>
              </a:rPr>
              <a:t> boiler </a:t>
            </a:r>
            <a:r>
              <a:rPr lang="en-US" sz="1600" dirty="0">
                <a:solidFill>
                  <a:schemeClr val="tx1"/>
                </a:solidFill>
              </a:rPr>
              <a:t>to facilitate usage of rice husk and other agricultural waste available as a primary fuel. </a:t>
            </a:r>
            <a:endParaRPr lang="en-US" sz="1600" dirty="0" smtClean="0">
              <a:solidFill>
                <a:schemeClr val="tx1"/>
              </a:solidFill>
            </a:endParaRPr>
          </a:p>
        </p:txBody>
      </p:sp>
      <p:sp>
        <p:nvSpPr>
          <p:cNvPr id="7" name="Rounded Rectangle 6"/>
          <p:cNvSpPr/>
          <p:nvPr/>
        </p:nvSpPr>
        <p:spPr>
          <a:xfrm>
            <a:off x="838200" y="3161928"/>
            <a:ext cx="6553200" cy="648072"/>
          </a:xfrm>
          <a:prstGeom prst="round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smtClean="0">
                <a:solidFill>
                  <a:schemeClr val="tx1"/>
                </a:solidFill>
              </a:rPr>
              <a:t>Reused steam from the production process will generate electricity by the generator</a:t>
            </a:r>
          </a:p>
        </p:txBody>
      </p:sp>
      <p:sp>
        <p:nvSpPr>
          <p:cNvPr id="8" name="Rounded Rectangle 7"/>
          <p:cNvSpPr/>
          <p:nvPr/>
        </p:nvSpPr>
        <p:spPr>
          <a:xfrm>
            <a:off x="838200" y="3962400"/>
            <a:ext cx="6553200" cy="914400"/>
          </a:xfrm>
          <a:prstGeom prst="round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schemeClr val="tx1"/>
                </a:solidFill>
              </a:rPr>
              <a:t>Rated power capacity of project activity is 6MW.  </a:t>
            </a:r>
          </a:p>
          <a:p>
            <a:r>
              <a:rPr lang="en-US" sz="1600" dirty="0" smtClean="0">
                <a:solidFill>
                  <a:schemeClr val="tx1"/>
                </a:solidFill>
              </a:rPr>
              <a:t>Total </a:t>
            </a:r>
            <a:r>
              <a:rPr lang="en-US" sz="1600" dirty="0">
                <a:solidFill>
                  <a:schemeClr val="tx1"/>
                </a:solidFill>
              </a:rPr>
              <a:t>thermal capacity of boiler is ~29MWthermal</a:t>
            </a:r>
            <a:endParaRPr lang="en-US" sz="1600" dirty="0" smtClean="0">
              <a:solidFill>
                <a:schemeClr val="tx1"/>
              </a:solidFill>
            </a:endParaRPr>
          </a:p>
        </p:txBody>
      </p:sp>
      <p:sp>
        <p:nvSpPr>
          <p:cNvPr id="10" name="Rounded Rectangle 9"/>
          <p:cNvSpPr/>
          <p:nvPr/>
        </p:nvSpPr>
        <p:spPr>
          <a:xfrm>
            <a:off x="852462" y="5029200"/>
            <a:ext cx="6553200" cy="762000"/>
          </a:xfrm>
          <a:prstGeom prst="round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smtClean="0">
                <a:solidFill>
                  <a:schemeClr val="tx1"/>
                </a:solidFill>
              </a:rPr>
              <a:t>Environmental benefits</a:t>
            </a:r>
          </a:p>
          <a:p>
            <a:pPr>
              <a:buFont typeface="Arial" pitchFamily="34" charset="0"/>
              <a:buChar char="•"/>
            </a:pPr>
            <a:r>
              <a:rPr lang="en-US" sz="1600" dirty="0" smtClean="0">
                <a:solidFill>
                  <a:schemeClr val="tx1"/>
                </a:solidFill>
              </a:rPr>
              <a:t>Annual GHG emission reduction: </a:t>
            </a:r>
            <a:r>
              <a:rPr lang="en-US" sz="1600" dirty="0">
                <a:solidFill>
                  <a:schemeClr val="tx1"/>
                </a:solidFill>
              </a:rPr>
              <a:t>73,582</a:t>
            </a:r>
            <a:r>
              <a:rPr lang="en-US" sz="1600" dirty="0"/>
              <a:t> </a:t>
            </a:r>
            <a:r>
              <a:rPr lang="en-US" sz="1600" dirty="0" smtClean="0">
                <a:solidFill>
                  <a:schemeClr val="tx1"/>
                </a:solidFill>
              </a:rPr>
              <a:t>metric tons</a:t>
            </a:r>
          </a:p>
        </p:txBody>
      </p:sp>
      <p:pic>
        <p:nvPicPr>
          <p:cNvPr id="27650" name="Picture 2" descr="http://img.diytrade.com/cdimg/613239/4389821/0/1191116477/1575mm_full_set_tissue_paper_mill.jpg"/>
          <p:cNvPicPr>
            <a:picLocks noChangeAspect="1" noChangeArrowheads="1"/>
          </p:cNvPicPr>
          <p:nvPr/>
        </p:nvPicPr>
        <p:blipFill>
          <a:blip r:embed="rId3" cstate="print"/>
          <a:srcRect/>
          <a:stretch>
            <a:fillRect/>
          </a:stretch>
        </p:blipFill>
        <p:spPr bwMode="auto">
          <a:xfrm>
            <a:off x="7543800" y="838200"/>
            <a:ext cx="1600200" cy="1371600"/>
          </a:xfrm>
          <a:prstGeom prst="rect">
            <a:avLst/>
          </a:prstGeom>
          <a:noFill/>
        </p:spPr>
      </p:pic>
      <p:pic>
        <p:nvPicPr>
          <p:cNvPr id="27652" name="Picture 4" descr="1575mm full set tissue paper mill "/>
          <p:cNvPicPr>
            <a:picLocks noChangeAspect="1" noChangeArrowheads="1"/>
          </p:cNvPicPr>
          <p:nvPr/>
        </p:nvPicPr>
        <p:blipFill>
          <a:blip r:embed="rId4" cstate="print"/>
          <a:srcRect/>
          <a:stretch>
            <a:fillRect/>
          </a:stretch>
        </p:blipFill>
        <p:spPr bwMode="auto">
          <a:xfrm>
            <a:off x="7543800" y="2283866"/>
            <a:ext cx="1600200" cy="1145134"/>
          </a:xfrm>
          <a:prstGeom prst="rect">
            <a:avLst/>
          </a:prstGeom>
          <a:noFill/>
        </p:spPr>
      </p:pic>
      <p:pic>
        <p:nvPicPr>
          <p:cNvPr id="27654" name="Picture 6" descr="http://www.cospp.com/content/dam/cospp/online-articles/2012/03/COGENERATIONshutterstock_53981965.JPG"/>
          <p:cNvPicPr>
            <a:picLocks noChangeAspect="1" noChangeArrowheads="1"/>
          </p:cNvPicPr>
          <p:nvPr/>
        </p:nvPicPr>
        <p:blipFill>
          <a:blip r:embed="rId5" cstate="print"/>
          <a:srcRect/>
          <a:stretch>
            <a:fillRect/>
          </a:stretch>
        </p:blipFill>
        <p:spPr bwMode="auto">
          <a:xfrm>
            <a:off x="7543800" y="3505200"/>
            <a:ext cx="1600200" cy="1572768"/>
          </a:xfrm>
          <a:prstGeom prst="rect">
            <a:avLst/>
          </a:prstGeom>
          <a:noFill/>
        </p:spPr>
      </p:pic>
      <p:pic>
        <p:nvPicPr>
          <p:cNvPr id="27656" name="Picture 8" descr="http://blogs-images.forbes.com/williampentland/files/2012/05/Pulp-and-Paper-Plant.jpg"/>
          <p:cNvPicPr>
            <a:picLocks noChangeAspect="1" noChangeArrowheads="1"/>
          </p:cNvPicPr>
          <p:nvPr/>
        </p:nvPicPr>
        <p:blipFill>
          <a:blip r:embed="rId6" cstate="print"/>
          <a:srcRect/>
          <a:stretch>
            <a:fillRect/>
          </a:stretch>
        </p:blipFill>
        <p:spPr bwMode="auto">
          <a:xfrm>
            <a:off x="7543800" y="5181600"/>
            <a:ext cx="1600200" cy="1200150"/>
          </a:xfrm>
          <a:prstGeom prst="rect">
            <a:avLst/>
          </a:prstGeom>
          <a:noFill/>
        </p:spPr>
      </p:pic>
      <p:sp>
        <p:nvSpPr>
          <p:cNvPr id="15" name="TextBox 14"/>
          <p:cNvSpPr txBox="1"/>
          <p:nvPr/>
        </p:nvSpPr>
        <p:spPr>
          <a:xfrm>
            <a:off x="228600" y="6553200"/>
            <a:ext cx="8915400" cy="230832"/>
          </a:xfrm>
          <a:prstGeom prst="rect">
            <a:avLst/>
          </a:prstGeom>
          <a:noFill/>
        </p:spPr>
        <p:txBody>
          <a:bodyPr wrap="square" rtlCol="0">
            <a:spAutoFit/>
          </a:bodyPr>
          <a:lstStyle/>
          <a:p>
            <a:pPr algn="r"/>
            <a:r>
              <a:rPr lang="en-US" sz="900" dirty="0" smtClean="0"/>
              <a:t>Source:</a:t>
            </a:r>
            <a:r>
              <a:rPr lang="en-US" sz="900" dirty="0" smtClean="0">
                <a:solidFill>
                  <a:schemeClr val="bg1"/>
                </a:solidFill>
              </a:rPr>
              <a:t> </a:t>
            </a:r>
            <a:r>
              <a:rPr lang="en-US" sz="900" dirty="0" smtClean="0"/>
              <a:t>SGS quality Network. Accessed from: </a:t>
            </a:r>
            <a:r>
              <a:rPr lang="en-GB" sz="900" dirty="0" smtClean="0"/>
              <a:t> </a:t>
            </a:r>
            <a:r>
              <a:rPr lang="en-GB" sz="900" dirty="0" smtClean="0">
                <a:hlinkClick r:id="rId7"/>
              </a:rPr>
              <a:t>http://cdm.unfccc.int/Projects/DB/SGS-UKL1200594876.36/view</a:t>
            </a:r>
            <a:endParaRPr lang="en-US" sz="900" dirty="0"/>
          </a:p>
        </p:txBody>
      </p:sp>
      <p:sp>
        <p:nvSpPr>
          <p:cNvPr id="22" name="Rounded Rectangle 21"/>
          <p:cNvSpPr/>
          <p:nvPr/>
        </p:nvSpPr>
        <p:spPr>
          <a:xfrm>
            <a:off x="0" y="0"/>
            <a:ext cx="2214578" cy="648072"/>
          </a:xfrm>
          <a:prstGeom prst="round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1600" dirty="0" smtClean="0">
                <a:solidFill>
                  <a:schemeClr val="bg1">
                    <a:lumMod val="65000"/>
                  </a:schemeClr>
                </a:solidFill>
              </a:rPr>
              <a:t>Fuel switch</a:t>
            </a:r>
          </a:p>
        </p:txBody>
      </p:sp>
      <p:sp>
        <p:nvSpPr>
          <p:cNvPr id="23" name="Rounded Rectangle 22"/>
          <p:cNvSpPr/>
          <p:nvPr/>
        </p:nvSpPr>
        <p:spPr>
          <a:xfrm>
            <a:off x="1366822" y="0"/>
            <a:ext cx="2214578" cy="648072"/>
          </a:xfrm>
          <a:prstGeom prst="round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1600" dirty="0" smtClean="0">
                <a:solidFill>
                  <a:schemeClr val="bg1">
                    <a:lumMod val="65000"/>
                  </a:schemeClr>
                </a:solidFill>
              </a:rPr>
              <a:t>New technologies</a:t>
            </a:r>
          </a:p>
        </p:txBody>
      </p:sp>
      <p:sp>
        <p:nvSpPr>
          <p:cNvPr id="24" name="Rounded Rectangle 23"/>
          <p:cNvSpPr/>
          <p:nvPr/>
        </p:nvSpPr>
        <p:spPr>
          <a:xfrm>
            <a:off x="3119422" y="0"/>
            <a:ext cx="2214578" cy="648072"/>
          </a:xfrm>
          <a:prstGeom prst="roundRect">
            <a:avLst/>
          </a:prstGeom>
          <a:solidFill>
            <a:schemeClr val="tx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1600" dirty="0" smtClean="0">
                <a:solidFill>
                  <a:schemeClr val="bg1"/>
                </a:solidFill>
              </a:rPr>
              <a:t> Cogeneration </a:t>
            </a:r>
          </a:p>
        </p:txBody>
      </p:sp>
      <p:sp>
        <p:nvSpPr>
          <p:cNvPr id="25" name="Rounded Rectangle 24"/>
          <p:cNvSpPr/>
          <p:nvPr/>
        </p:nvSpPr>
        <p:spPr>
          <a:xfrm>
            <a:off x="4724400" y="0"/>
            <a:ext cx="2214578" cy="648072"/>
          </a:xfrm>
          <a:prstGeom prst="round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1600" dirty="0" smtClean="0">
                <a:solidFill>
                  <a:schemeClr val="bg1">
                    <a:lumMod val="65000"/>
                  </a:schemeClr>
                </a:solidFill>
              </a:rPr>
              <a:t>Process </a:t>
            </a:r>
          </a:p>
          <a:p>
            <a:r>
              <a:rPr lang="en-IN" sz="1600" dirty="0" smtClean="0">
                <a:solidFill>
                  <a:schemeClr val="bg1">
                    <a:lumMod val="65000"/>
                  </a:schemeClr>
                </a:solidFill>
              </a:rPr>
              <a:t>Improvements </a:t>
            </a:r>
          </a:p>
        </p:txBody>
      </p:sp>
      <p:sp>
        <p:nvSpPr>
          <p:cNvPr id="26" name="Rounded Rectangle 25"/>
          <p:cNvSpPr/>
          <p:nvPr/>
        </p:nvSpPr>
        <p:spPr>
          <a:xfrm>
            <a:off x="6248400" y="0"/>
            <a:ext cx="2214578" cy="648072"/>
          </a:xfrm>
          <a:prstGeom prst="round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1600" dirty="0" smtClean="0">
                <a:solidFill>
                  <a:schemeClr val="bg1">
                    <a:lumMod val="65000"/>
                  </a:schemeClr>
                </a:solidFill>
              </a:rPr>
              <a:t>Material </a:t>
            </a:r>
          </a:p>
          <a:p>
            <a:r>
              <a:rPr lang="en-IN" sz="1600" dirty="0" smtClean="0">
                <a:solidFill>
                  <a:schemeClr val="bg1">
                    <a:lumMod val="65000"/>
                  </a:schemeClr>
                </a:solidFill>
              </a:rPr>
              <a:t>substitution</a:t>
            </a:r>
          </a:p>
        </p:txBody>
      </p:sp>
      <p:sp>
        <p:nvSpPr>
          <p:cNvPr id="28" name="Rounded Rectangle 27"/>
          <p:cNvSpPr/>
          <p:nvPr/>
        </p:nvSpPr>
        <p:spPr>
          <a:xfrm>
            <a:off x="7620000" y="0"/>
            <a:ext cx="1524000" cy="648072"/>
          </a:xfrm>
          <a:prstGeom prst="round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1600" dirty="0" smtClean="0">
                <a:solidFill>
                  <a:schemeClr val="bg1">
                    <a:lumMod val="65000"/>
                  </a:schemeClr>
                </a:solidFill>
              </a:rPr>
              <a:t>Material recycling/reuse</a:t>
            </a:r>
          </a:p>
        </p:txBody>
      </p:sp>
      <p:pic>
        <p:nvPicPr>
          <p:cNvPr id="20" name="Picture 19"/>
          <p:cNvPicPr>
            <a:picLocks noChangeAspect="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0" y="6096000"/>
            <a:ext cx="762000" cy="762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Process improvements</a:t>
            </a:r>
            <a:endParaRPr lang="en-US" dirty="0"/>
          </a:p>
        </p:txBody>
      </p:sp>
      <p:sp>
        <p:nvSpPr>
          <p:cNvPr id="4" name="Rounded Rectangle 3"/>
          <p:cNvSpPr/>
          <p:nvPr/>
        </p:nvSpPr>
        <p:spPr>
          <a:xfrm>
            <a:off x="142844" y="685800"/>
            <a:ext cx="5572156" cy="649224"/>
          </a:xfrm>
          <a:prstGeom prst="roundRect">
            <a:avLst/>
          </a:prstGeom>
          <a:solidFill>
            <a:schemeClr val="bg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Active carbon India ltd, Hyderabad</a:t>
            </a:r>
          </a:p>
        </p:txBody>
      </p:sp>
      <p:sp>
        <p:nvSpPr>
          <p:cNvPr id="5" name="Rounded Rectangle 4"/>
          <p:cNvSpPr/>
          <p:nvPr/>
        </p:nvSpPr>
        <p:spPr>
          <a:xfrm>
            <a:off x="852462" y="1447800"/>
            <a:ext cx="6553200" cy="648072"/>
          </a:xfrm>
          <a:prstGeom prst="round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smtClean="0">
                <a:solidFill>
                  <a:schemeClr val="tx1"/>
                </a:solidFill>
              </a:rPr>
              <a:t>Production –  1500 tons/year granular activated carbon </a:t>
            </a:r>
          </a:p>
          <a:p>
            <a:r>
              <a:rPr lang="en-US" sz="1600" dirty="0" smtClean="0">
                <a:solidFill>
                  <a:schemeClr val="tx1"/>
                </a:solidFill>
              </a:rPr>
              <a:t>Prepared from coconut shell charcoal by using steam activation technique</a:t>
            </a:r>
            <a:endParaRPr lang="en-IN" sz="1600" dirty="0" smtClean="0">
              <a:solidFill>
                <a:schemeClr val="tx1"/>
              </a:solidFill>
            </a:endParaRPr>
          </a:p>
        </p:txBody>
      </p:sp>
      <p:sp>
        <p:nvSpPr>
          <p:cNvPr id="6" name="Rounded Rectangle 5"/>
          <p:cNvSpPr/>
          <p:nvPr/>
        </p:nvSpPr>
        <p:spPr>
          <a:xfrm>
            <a:off x="838200" y="2133600"/>
            <a:ext cx="6553200" cy="648072"/>
          </a:xfrm>
          <a:prstGeom prst="round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smtClean="0">
                <a:solidFill>
                  <a:schemeClr val="tx1"/>
                </a:solidFill>
              </a:rPr>
              <a:t>The air required for the combustion – 700kg/hr, temperature – 30⁰C</a:t>
            </a:r>
            <a:endParaRPr lang="en-IN" sz="1600" dirty="0" smtClean="0">
              <a:solidFill>
                <a:schemeClr val="tx1"/>
              </a:solidFill>
            </a:endParaRPr>
          </a:p>
        </p:txBody>
      </p:sp>
      <p:sp>
        <p:nvSpPr>
          <p:cNvPr id="7" name="Rounded Rectangle 6"/>
          <p:cNvSpPr/>
          <p:nvPr/>
        </p:nvSpPr>
        <p:spPr>
          <a:xfrm>
            <a:off x="838200" y="2819400"/>
            <a:ext cx="6553200" cy="648072"/>
          </a:xfrm>
          <a:prstGeom prst="round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smtClean="0">
                <a:solidFill>
                  <a:schemeClr val="tx1"/>
                </a:solidFill>
              </a:rPr>
              <a:t>Steam generation = 900-950 kg/hr, Excess steam = 200-250 Kg /hr </a:t>
            </a:r>
            <a:endParaRPr lang="en-IN" sz="1600" dirty="0" smtClean="0">
              <a:solidFill>
                <a:schemeClr val="tx1"/>
              </a:solidFill>
            </a:endParaRPr>
          </a:p>
        </p:txBody>
      </p:sp>
      <p:sp>
        <p:nvSpPr>
          <p:cNvPr id="8" name="Rounded Rectangle 7"/>
          <p:cNvSpPr/>
          <p:nvPr/>
        </p:nvSpPr>
        <p:spPr>
          <a:xfrm>
            <a:off x="838200" y="3505200"/>
            <a:ext cx="6553200" cy="648072"/>
          </a:xfrm>
          <a:prstGeom prst="round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smtClean="0">
                <a:solidFill>
                  <a:schemeClr val="tx1"/>
                </a:solidFill>
              </a:rPr>
              <a:t>Kiln preheated from 30 ⁰C to 120 ⁰C by using a part of excess vented steam</a:t>
            </a:r>
            <a:endParaRPr lang="en-IN" sz="1600" dirty="0" smtClean="0">
              <a:solidFill>
                <a:schemeClr val="tx1"/>
              </a:solidFill>
            </a:endParaRPr>
          </a:p>
        </p:txBody>
      </p:sp>
      <p:sp>
        <p:nvSpPr>
          <p:cNvPr id="9" name="Rounded Rectangle 8"/>
          <p:cNvSpPr/>
          <p:nvPr/>
        </p:nvSpPr>
        <p:spPr>
          <a:xfrm>
            <a:off x="838200" y="4191000"/>
            <a:ext cx="6553200" cy="648072"/>
          </a:xfrm>
          <a:prstGeom prst="round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smtClean="0">
                <a:solidFill>
                  <a:schemeClr val="tx1"/>
                </a:solidFill>
              </a:rPr>
              <a:t>Result: Reduction in consumption of fuel oil</a:t>
            </a:r>
            <a:endParaRPr lang="en-IN" sz="1600" dirty="0" smtClean="0">
              <a:solidFill>
                <a:schemeClr val="tx1"/>
              </a:solidFill>
            </a:endParaRPr>
          </a:p>
        </p:txBody>
      </p:sp>
      <p:sp>
        <p:nvSpPr>
          <p:cNvPr id="10" name="Rounded Rectangle 9"/>
          <p:cNvSpPr/>
          <p:nvPr/>
        </p:nvSpPr>
        <p:spPr>
          <a:xfrm>
            <a:off x="838200" y="4876800"/>
            <a:ext cx="6553200" cy="1029072"/>
          </a:xfrm>
          <a:prstGeom prst="round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smtClean="0">
                <a:solidFill>
                  <a:schemeClr val="tx1"/>
                </a:solidFill>
              </a:rPr>
              <a:t>Financial benefits:</a:t>
            </a:r>
          </a:p>
          <a:p>
            <a:pPr>
              <a:buNone/>
            </a:pPr>
            <a:r>
              <a:rPr lang="en-US" sz="1600" dirty="0" smtClean="0">
                <a:solidFill>
                  <a:schemeClr val="tx1"/>
                </a:solidFill>
              </a:rPr>
              <a:t>Investment: US$ 2200 (Rs.94,600)</a:t>
            </a:r>
          </a:p>
          <a:p>
            <a:pPr>
              <a:buNone/>
            </a:pPr>
            <a:r>
              <a:rPr lang="en-US" sz="1600" dirty="0" smtClean="0">
                <a:solidFill>
                  <a:schemeClr val="tx1"/>
                </a:solidFill>
              </a:rPr>
              <a:t>Annual  cost savings:  US$ 6715</a:t>
            </a:r>
          </a:p>
          <a:p>
            <a:pPr>
              <a:buNone/>
            </a:pPr>
            <a:r>
              <a:rPr lang="en-US" sz="1600" dirty="0" smtClean="0">
                <a:solidFill>
                  <a:schemeClr val="tx1"/>
                </a:solidFill>
              </a:rPr>
              <a:t>Payback period: 4 months</a:t>
            </a:r>
            <a:endParaRPr lang="en-IN" sz="1600" dirty="0" smtClean="0">
              <a:solidFill>
                <a:schemeClr val="tx1"/>
              </a:solidFill>
            </a:endParaRPr>
          </a:p>
        </p:txBody>
      </p:sp>
      <p:sp>
        <p:nvSpPr>
          <p:cNvPr id="11" name="Rounded Rectangle 10"/>
          <p:cNvSpPr/>
          <p:nvPr/>
        </p:nvSpPr>
        <p:spPr>
          <a:xfrm>
            <a:off x="838200" y="5943600"/>
            <a:ext cx="6553200" cy="648072"/>
          </a:xfrm>
          <a:prstGeom prst="round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None/>
            </a:pPr>
            <a:r>
              <a:rPr lang="en-US" sz="1600" b="1" dirty="0" smtClean="0">
                <a:solidFill>
                  <a:schemeClr val="tx1"/>
                </a:solidFill>
              </a:rPr>
              <a:t>Environmental benefits:</a:t>
            </a:r>
          </a:p>
          <a:p>
            <a:pPr>
              <a:buNone/>
            </a:pPr>
            <a:r>
              <a:rPr lang="en-US" sz="1600" dirty="0" smtClean="0">
                <a:solidFill>
                  <a:schemeClr val="tx1"/>
                </a:solidFill>
              </a:rPr>
              <a:t>Annual GHG reduction: 49.5 tons CO2</a:t>
            </a:r>
            <a:endParaRPr lang="en-US" sz="1600" dirty="0">
              <a:solidFill>
                <a:schemeClr val="tx1"/>
              </a:solidFill>
            </a:endParaRPr>
          </a:p>
        </p:txBody>
      </p:sp>
      <p:sp>
        <p:nvSpPr>
          <p:cNvPr id="12" name="TextBox 11"/>
          <p:cNvSpPr txBox="1"/>
          <p:nvPr/>
        </p:nvSpPr>
        <p:spPr>
          <a:xfrm>
            <a:off x="228600" y="6627168"/>
            <a:ext cx="8915400" cy="230832"/>
          </a:xfrm>
          <a:prstGeom prst="rect">
            <a:avLst/>
          </a:prstGeom>
          <a:noFill/>
        </p:spPr>
        <p:txBody>
          <a:bodyPr wrap="square" rtlCol="0">
            <a:spAutoFit/>
          </a:bodyPr>
          <a:lstStyle/>
          <a:p>
            <a:pPr algn="r"/>
            <a:r>
              <a:rPr lang="en-US" sz="900" dirty="0" smtClean="0"/>
              <a:t>Source: UNEP (2006), Greenhouse Gas Emission Reduction from Industry in Asia and the Pacific, New Delhi. Accessed from: </a:t>
            </a:r>
            <a:r>
              <a:rPr lang="en-US" sz="900" dirty="0" smtClean="0">
                <a:hlinkClick r:id="rId3"/>
              </a:rPr>
              <a:t>http://www.energyefficiencyasia.org/</a:t>
            </a:r>
            <a:endParaRPr lang="en-US" sz="900" dirty="0"/>
          </a:p>
        </p:txBody>
      </p:sp>
      <p:pic>
        <p:nvPicPr>
          <p:cNvPr id="11266" name="Picture 2" descr="http://www.h2obazaar.com/uploads/logo/activecarbons.JPG"/>
          <p:cNvPicPr>
            <a:picLocks noChangeAspect="1" noChangeArrowheads="1"/>
          </p:cNvPicPr>
          <p:nvPr/>
        </p:nvPicPr>
        <p:blipFill>
          <a:blip r:embed="rId4" cstate="print"/>
          <a:srcRect/>
          <a:stretch>
            <a:fillRect/>
          </a:stretch>
        </p:blipFill>
        <p:spPr bwMode="auto">
          <a:xfrm>
            <a:off x="7543800" y="783770"/>
            <a:ext cx="1600200" cy="1197430"/>
          </a:xfrm>
          <a:prstGeom prst="rect">
            <a:avLst/>
          </a:prstGeom>
          <a:noFill/>
        </p:spPr>
      </p:pic>
      <p:pic>
        <p:nvPicPr>
          <p:cNvPr id="11268" name="Picture 4" descr="http://www.tigg.com/Images/drinkingwater.JPG"/>
          <p:cNvPicPr>
            <a:picLocks noChangeAspect="1" noChangeArrowheads="1"/>
          </p:cNvPicPr>
          <p:nvPr/>
        </p:nvPicPr>
        <p:blipFill>
          <a:blip r:embed="rId5" cstate="print"/>
          <a:srcRect l="2388" t="2417" r="4478" b="3323"/>
          <a:stretch>
            <a:fillRect/>
          </a:stretch>
        </p:blipFill>
        <p:spPr bwMode="auto">
          <a:xfrm>
            <a:off x="7543800" y="2087880"/>
            <a:ext cx="1600200" cy="1600200"/>
          </a:xfrm>
          <a:prstGeom prst="rect">
            <a:avLst/>
          </a:prstGeom>
          <a:noFill/>
        </p:spPr>
      </p:pic>
      <p:pic>
        <p:nvPicPr>
          <p:cNvPr id="11270" name="Picture 6" descr="http://www.miteco.ch/images/sites/ion-exchanger.jpg"/>
          <p:cNvPicPr>
            <a:picLocks noChangeAspect="1" noChangeArrowheads="1"/>
          </p:cNvPicPr>
          <p:nvPr/>
        </p:nvPicPr>
        <p:blipFill>
          <a:blip r:embed="rId6" cstate="print"/>
          <a:srcRect/>
          <a:stretch>
            <a:fillRect/>
          </a:stretch>
        </p:blipFill>
        <p:spPr bwMode="auto">
          <a:xfrm>
            <a:off x="7543800" y="3764280"/>
            <a:ext cx="1600200" cy="938960"/>
          </a:xfrm>
          <a:prstGeom prst="rect">
            <a:avLst/>
          </a:prstGeom>
          <a:noFill/>
        </p:spPr>
      </p:pic>
      <p:pic>
        <p:nvPicPr>
          <p:cNvPr id="11272" name="Picture 8" descr="http://intlcommerce.com.sg/images/activated_carbon2.jpg"/>
          <p:cNvPicPr>
            <a:picLocks noChangeAspect="1" noChangeArrowheads="1"/>
          </p:cNvPicPr>
          <p:nvPr/>
        </p:nvPicPr>
        <p:blipFill>
          <a:blip r:embed="rId7" cstate="print"/>
          <a:srcRect t="2623" r="6667" b="2951"/>
          <a:stretch>
            <a:fillRect/>
          </a:stretch>
        </p:blipFill>
        <p:spPr bwMode="auto">
          <a:xfrm>
            <a:off x="7543800" y="4800600"/>
            <a:ext cx="1600200" cy="1645920"/>
          </a:xfrm>
          <a:prstGeom prst="rect">
            <a:avLst/>
          </a:prstGeom>
          <a:noFill/>
        </p:spPr>
      </p:pic>
      <p:sp>
        <p:nvSpPr>
          <p:cNvPr id="16" name="Rounded Rectangle 15"/>
          <p:cNvSpPr/>
          <p:nvPr/>
        </p:nvSpPr>
        <p:spPr>
          <a:xfrm>
            <a:off x="0" y="0"/>
            <a:ext cx="2214578" cy="648072"/>
          </a:xfrm>
          <a:prstGeom prst="round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1600" dirty="0" smtClean="0">
                <a:solidFill>
                  <a:schemeClr val="bg1">
                    <a:lumMod val="65000"/>
                  </a:schemeClr>
                </a:solidFill>
              </a:rPr>
              <a:t>Fuel switch</a:t>
            </a:r>
          </a:p>
        </p:txBody>
      </p:sp>
      <p:sp>
        <p:nvSpPr>
          <p:cNvPr id="17" name="Rounded Rectangle 16"/>
          <p:cNvSpPr/>
          <p:nvPr/>
        </p:nvSpPr>
        <p:spPr>
          <a:xfrm>
            <a:off x="1366822" y="0"/>
            <a:ext cx="2214578" cy="648072"/>
          </a:xfrm>
          <a:prstGeom prst="round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1600" dirty="0" smtClean="0">
                <a:solidFill>
                  <a:schemeClr val="bg1">
                    <a:lumMod val="65000"/>
                  </a:schemeClr>
                </a:solidFill>
              </a:rPr>
              <a:t>New technologies</a:t>
            </a:r>
          </a:p>
        </p:txBody>
      </p:sp>
      <p:sp>
        <p:nvSpPr>
          <p:cNvPr id="18" name="Rounded Rectangle 17"/>
          <p:cNvSpPr/>
          <p:nvPr/>
        </p:nvSpPr>
        <p:spPr>
          <a:xfrm>
            <a:off x="3119422" y="0"/>
            <a:ext cx="2214578" cy="648072"/>
          </a:xfrm>
          <a:prstGeom prst="round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1600" dirty="0" smtClean="0">
                <a:solidFill>
                  <a:schemeClr val="bg1">
                    <a:lumMod val="65000"/>
                  </a:schemeClr>
                </a:solidFill>
              </a:rPr>
              <a:t>Cogeneration and thermal cascading</a:t>
            </a:r>
          </a:p>
        </p:txBody>
      </p:sp>
      <p:sp>
        <p:nvSpPr>
          <p:cNvPr id="19" name="Rounded Rectangle 18"/>
          <p:cNvSpPr/>
          <p:nvPr/>
        </p:nvSpPr>
        <p:spPr>
          <a:xfrm>
            <a:off x="4872022" y="0"/>
            <a:ext cx="2214578" cy="648072"/>
          </a:xfrm>
          <a:prstGeom prst="roundRect">
            <a:avLst/>
          </a:prstGeom>
          <a:solidFill>
            <a:schemeClr val="tx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1600" dirty="0" smtClean="0">
                <a:solidFill>
                  <a:schemeClr val="bg1"/>
                </a:solidFill>
              </a:rPr>
              <a:t>Process </a:t>
            </a:r>
          </a:p>
          <a:p>
            <a:r>
              <a:rPr lang="en-IN" sz="1600" dirty="0" smtClean="0">
                <a:solidFill>
                  <a:schemeClr val="bg1"/>
                </a:solidFill>
              </a:rPr>
              <a:t>Improvements </a:t>
            </a:r>
          </a:p>
        </p:txBody>
      </p:sp>
      <p:sp>
        <p:nvSpPr>
          <p:cNvPr id="20" name="Rounded Rectangle 19"/>
          <p:cNvSpPr/>
          <p:nvPr/>
        </p:nvSpPr>
        <p:spPr>
          <a:xfrm>
            <a:off x="6324600" y="0"/>
            <a:ext cx="2214578" cy="648072"/>
          </a:xfrm>
          <a:prstGeom prst="round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1600" dirty="0" smtClean="0">
                <a:solidFill>
                  <a:schemeClr val="bg1">
                    <a:lumMod val="65000"/>
                  </a:schemeClr>
                </a:solidFill>
              </a:rPr>
              <a:t>Material </a:t>
            </a:r>
          </a:p>
          <a:p>
            <a:r>
              <a:rPr lang="en-IN" sz="1600" dirty="0" smtClean="0">
                <a:solidFill>
                  <a:schemeClr val="bg1">
                    <a:lumMod val="65000"/>
                  </a:schemeClr>
                </a:solidFill>
              </a:rPr>
              <a:t>substitution</a:t>
            </a:r>
          </a:p>
        </p:txBody>
      </p:sp>
      <p:sp>
        <p:nvSpPr>
          <p:cNvPr id="22" name="Rounded Rectangle 21"/>
          <p:cNvSpPr/>
          <p:nvPr/>
        </p:nvSpPr>
        <p:spPr>
          <a:xfrm>
            <a:off x="7620000" y="0"/>
            <a:ext cx="1524000" cy="648072"/>
          </a:xfrm>
          <a:prstGeom prst="round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1600" dirty="0" smtClean="0">
                <a:solidFill>
                  <a:schemeClr val="bg1">
                    <a:lumMod val="65000"/>
                  </a:schemeClr>
                </a:solidFill>
              </a:rPr>
              <a:t>Material recycling/reuse</a:t>
            </a:r>
          </a:p>
        </p:txBody>
      </p:sp>
      <p:pic>
        <p:nvPicPr>
          <p:cNvPr id="23" name="Picture 22"/>
          <p:cNvPicPr>
            <a:picLocks noChangeAspect="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0" y="6096000"/>
            <a:ext cx="762000" cy="762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Material substitution </a:t>
            </a:r>
            <a:endParaRPr lang="en-US" dirty="0"/>
          </a:p>
        </p:txBody>
      </p:sp>
      <p:sp>
        <p:nvSpPr>
          <p:cNvPr id="4" name="Rounded Rectangle 3"/>
          <p:cNvSpPr/>
          <p:nvPr/>
        </p:nvSpPr>
        <p:spPr>
          <a:xfrm>
            <a:off x="142844" y="799728"/>
            <a:ext cx="5572156" cy="649224"/>
          </a:xfrm>
          <a:prstGeom prst="roundRect">
            <a:avLst/>
          </a:prstGeom>
          <a:solidFill>
            <a:schemeClr val="bg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OCL India Limited, Orissa</a:t>
            </a:r>
          </a:p>
        </p:txBody>
      </p:sp>
      <p:sp>
        <p:nvSpPr>
          <p:cNvPr id="5" name="Rounded Rectangle 4"/>
          <p:cNvSpPr/>
          <p:nvPr/>
        </p:nvSpPr>
        <p:spPr>
          <a:xfrm>
            <a:off x="852462" y="1561728"/>
            <a:ext cx="6553200" cy="648072"/>
          </a:xfrm>
          <a:prstGeom prst="round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smtClean="0">
                <a:solidFill>
                  <a:schemeClr val="tx1"/>
                </a:solidFill>
              </a:rPr>
              <a:t> Dry process based cement plant with installed capacity of 1.01 million tones</a:t>
            </a:r>
            <a:endParaRPr lang="en-IN" sz="1600" dirty="0" smtClean="0">
              <a:solidFill>
                <a:schemeClr val="tx1"/>
              </a:solidFill>
            </a:endParaRPr>
          </a:p>
        </p:txBody>
      </p:sp>
      <p:sp>
        <p:nvSpPr>
          <p:cNvPr id="6" name="Rounded Rectangle 5"/>
          <p:cNvSpPr/>
          <p:nvPr/>
        </p:nvSpPr>
        <p:spPr>
          <a:xfrm>
            <a:off x="838200" y="2247528"/>
            <a:ext cx="6553200" cy="648072"/>
          </a:xfrm>
          <a:prstGeom prst="round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smtClean="0">
                <a:solidFill>
                  <a:schemeClr val="tx1"/>
                </a:solidFill>
              </a:rPr>
              <a:t>Clinker is an intermediate product during manufacturing of cement which is produced by a GHG-emission-intensive process called clinkerisation</a:t>
            </a:r>
            <a:endParaRPr lang="en-IN" sz="1600" dirty="0" smtClean="0">
              <a:solidFill>
                <a:schemeClr val="tx1"/>
              </a:solidFill>
            </a:endParaRPr>
          </a:p>
        </p:txBody>
      </p:sp>
      <p:sp>
        <p:nvSpPr>
          <p:cNvPr id="7" name="Rounded Rectangle 6"/>
          <p:cNvSpPr/>
          <p:nvPr/>
        </p:nvSpPr>
        <p:spPr>
          <a:xfrm>
            <a:off x="838200" y="2933328"/>
            <a:ext cx="6553200" cy="648072"/>
          </a:xfrm>
          <a:prstGeom prst="round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1600" dirty="0" smtClean="0">
                <a:solidFill>
                  <a:schemeClr val="tx1"/>
                </a:solidFill>
              </a:rPr>
              <a:t>Present </a:t>
            </a:r>
            <a:r>
              <a:rPr lang="en-US" sz="1600" dirty="0" smtClean="0">
                <a:solidFill>
                  <a:schemeClr val="tx1"/>
                </a:solidFill>
              </a:rPr>
              <a:t>slag additive percentage in PSC: in the range of 42 - 45%</a:t>
            </a:r>
            <a:endParaRPr lang="en-IN" sz="1600" dirty="0" smtClean="0">
              <a:solidFill>
                <a:schemeClr val="tx1"/>
              </a:solidFill>
            </a:endParaRPr>
          </a:p>
        </p:txBody>
      </p:sp>
      <p:sp>
        <p:nvSpPr>
          <p:cNvPr id="8" name="Rounded Rectangle 7"/>
          <p:cNvSpPr/>
          <p:nvPr/>
        </p:nvSpPr>
        <p:spPr>
          <a:xfrm>
            <a:off x="838200" y="3619128"/>
            <a:ext cx="6553200" cy="648072"/>
          </a:xfrm>
          <a:prstGeom prst="round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1600" dirty="0" smtClean="0">
                <a:solidFill>
                  <a:schemeClr val="tx1"/>
                </a:solidFill>
              </a:rPr>
              <a:t>Reduction of clinker content by adding 57% slag additive(PSC)</a:t>
            </a:r>
          </a:p>
        </p:txBody>
      </p:sp>
      <p:sp>
        <p:nvSpPr>
          <p:cNvPr id="9" name="Rounded Rectangle 8"/>
          <p:cNvSpPr/>
          <p:nvPr/>
        </p:nvSpPr>
        <p:spPr>
          <a:xfrm>
            <a:off x="838200" y="4304928"/>
            <a:ext cx="6553200" cy="724272"/>
          </a:xfrm>
          <a:prstGeom prst="round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smtClean="0">
                <a:solidFill>
                  <a:schemeClr val="tx1"/>
                </a:solidFill>
              </a:rPr>
              <a:t>Financial benefits:</a:t>
            </a:r>
          </a:p>
          <a:p>
            <a:r>
              <a:rPr lang="en-IN" sz="1600" dirty="0" smtClean="0">
                <a:solidFill>
                  <a:schemeClr val="tx1"/>
                </a:solidFill>
              </a:rPr>
              <a:t>Material cost savings, </a:t>
            </a:r>
            <a:r>
              <a:rPr lang="en-US" sz="1600" dirty="0" smtClean="0">
                <a:solidFill>
                  <a:schemeClr val="tx1"/>
                </a:solidFill>
              </a:rPr>
              <a:t>reduces the quantum of limestone required per unit of cement produced</a:t>
            </a:r>
            <a:endParaRPr lang="en-IN" sz="1600" dirty="0" smtClean="0">
              <a:solidFill>
                <a:schemeClr val="tx1"/>
              </a:solidFill>
            </a:endParaRPr>
          </a:p>
        </p:txBody>
      </p:sp>
      <p:sp>
        <p:nvSpPr>
          <p:cNvPr id="10" name="Rounded Rectangle 9"/>
          <p:cNvSpPr/>
          <p:nvPr/>
        </p:nvSpPr>
        <p:spPr>
          <a:xfrm>
            <a:off x="838200" y="5143128"/>
            <a:ext cx="6553200" cy="648072"/>
          </a:xfrm>
          <a:prstGeom prst="round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smtClean="0">
                <a:solidFill>
                  <a:schemeClr val="tx1"/>
                </a:solidFill>
              </a:rPr>
              <a:t>Environmental benefits:</a:t>
            </a:r>
          </a:p>
          <a:p>
            <a:r>
              <a:rPr lang="en-IN" sz="1600" dirty="0" smtClean="0">
                <a:solidFill>
                  <a:schemeClr val="tx1"/>
                </a:solidFill>
              </a:rPr>
              <a:t>Average GHG emissions eliminated: 42346 tons/year</a:t>
            </a:r>
          </a:p>
        </p:txBody>
      </p:sp>
      <p:sp>
        <p:nvSpPr>
          <p:cNvPr id="11" name="TextBox 10"/>
          <p:cNvSpPr txBox="1"/>
          <p:nvPr/>
        </p:nvSpPr>
        <p:spPr>
          <a:xfrm>
            <a:off x="1143000" y="6553200"/>
            <a:ext cx="8001000" cy="369332"/>
          </a:xfrm>
          <a:prstGeom prst="rect">
            <a:avLst/>
          </a:prstGeom>
          <a:noFill/>
        </p:spPr>
        <p:txBody>
          <a:bodyPr wrap="square" rtlCol="0">
            <a:spAutoFit/>
          </a:bodyPr>
          <a:lstStyle/>
          <a:p>
            <a:pPr algn="r"/>
            <a:r>
              <a:rPr lang="en-US" sz="900" dirty="0" smtClean="0"/>
              <a:t>Source: UNFCCC(2004), CDM:PDD, OCL Ltd., Accessed From: http://cdm.unfccc.int/filestorage/D/Y/Y/DYYYLHS8H4Y6G49MMBRJD5HXJBY6BZ/OCL_PSC_PDD050806_rev03_final.pdf?t=QmZ8bWV0YWpnfDB-k8I70zCzRQuCZEy2FIcf</a:t>
            </a:r>
            <a:endParaRPr lang="en-US" sz="900" dirty="0"/>
          </a:p>
        </p:txBody>
      </p:sp>
      <p:sp>
        <p:nvSpPr>
          <p:cNvPr id="17" name="Rounded Rectangle 16"/>
          <p:cNvSpPr/>
          <p:nvPr/>
        </p:nvSpPr>
        <p:spPr>
          <a:xfrm>
            <a:off x="0" y="0"/>
            <a:ext cx="2214578" cy="648072"/>
          </a:xfrm>
          <a:prstGeom prst="round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1600" dirty="0" smtClean="0">
                <a:solidFill>
                  <a:schemeClr val="bg1">
                    <a:lumMod val="65000"/>
                  </a:schemeClr>
                </a:solidFill>
              </a:rPr>
              <a:t>Fuel switch</a:t>
            </a:r>
          </a:p>
        </p:txBody>
      </p:sp>
      <p:sp>
        <p:nvSpPr>
          <p:cNvPr id="18" name="Rounded Rectangle 17"/>
          <p:cNvSpPr/>
          <p:nvPr/>
        </p:nvSpPr>
        <p:spPr>
          <a:xfrm>
            <a:off x="1366822" y="0"/>
            <a:ext cx="2214578" cy="648072"/>
          </a:xfrm>
          <a:prstGeom prst="round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1600" dirty="0" smtClean="0">
                <a:solidFill>
                  <a:schemeClr val="bg1">
                    <a:lumMod val="65000"/>
                  </a:schemeClr>
                </a:solidFill>
              </a:rPr>
              <a:t>New technologies</a:t>
            </a:r>
          </a:p>
        </p:txBody>
      </p:sp>
      <p:sp>
        <p:nvSpPr>
          <p:cNvPr id="19" name="Rounded Rectangle 18"/>
          <p:cNvSpPr/>
          <p:nvPr/>
        </p:nvSpPr>
        <p:spPr>
          <a:xfrm>
            <a:off x="3119422" y="0"/>
            <a:ext cx="2214578" cy="648072"/>
          </a:xfrm>
          <a:prstGeom prst="round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1600" dirty="0" smtClean="0">
                <a:solidFill>
                  <a:schemeClr val="bg1">
                    <a:lumMod val="65000"/>
                  </a:schemeClr>
                </a:solidFill>
              </a:rPr>
              <a:t>Cogeneration and thermal cascading</a:t>
            </a:r>
          </a:p>
        </p:txBody>
      </p:sp>
      <p:sp>
        <p:nvSpPr>
          <p:cNvPr id="20" name="Rounded Rectangle 19"/>
          <p:cNvSpPr/>
          <p:nvPr/>
        </p:nvSpPr>
        <p:spPr>
          <a:xfrm>
            <a:off x="4872022" y="0"/>
            <a:ext cx="2214578" cy="648072"/>
          </a:xfrm>
          <a:prstGeom prst="round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1600" dirty="0" smtClean="0">
                <a:solidFill>
                  <a:schemeClr val="bg1">
                    <a:lumMod val="65000"/>
                  </a:schemeClr>
                </a:solidFill>
              </a:rPr>
              <a:t>Process </a:t>
            </a:r>
          </a:p>
          <a:p>
            <a:r>
              <a:rPr lang="en-IN" sz="1600" dirty="0" smtClean="0">
                <a:solidFill>
                  <a:schemeClr val="bg1">
                    <a:lumMod val="65000"/>
                  </a:schemeClr>
                </a:solidFill>
              </a:rPr>
              <a:t>Improvements </a:t>
            </a:r>
          </a:p>
        </p:txBody>
      </p:sp>
      <p:sp>
        <p:nvSpPr>
          <p:cNvPr id="21" name="Rounded Rectangle 20"/>
          <p:cNvSpPr/>
          <p:nvPr/>
        </p:nvSpPr>
        <p:spPr>
          <a:xfrm>
            <a:off x="6324600" y="0"/>
            <a:ext cx="2214578" cy="648072"/>
          </a:xfrm>
          <a:prstGeom prst="roundRect">
            <a:avLst/>
          </a:prstGeom>
          <a:solidFill>
            <a:schemeClr val="tx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1600" dirty="0" smtClean="0">
                <a:solidFill>
                  <a:schemeClr val="bg1"/>
                </a:solidFill>
              </a:rPr>
              <a:t>Material </a:t>
            </a:r>
          </a:p>
          <a:p>
            <a:r>
              <a:rPr lang="en-IN" sz="1600" dirty="0" smtClean="0">
                <a:solidFill>
                  <a:schemeClr val="bg1"/>
                </a:solidFill>
              </a:rPr>
              <a:t>substitution</a:t>
            </a:r>
          </a:p>
        </p:txBody>
      </p:sp>
      <p:sp>
        <p:nvSpPr>
          <p:cNvPr id="22" name="Rounded Rectangle 21"/>
          <p:cNvSpPr/>
          <p:nvPr/>
        </p:nvSpPr>
        <p:spPr>
          <a:xfrm>
            <a:off x="7848600" y="0"/>
            <a:ext cx="1295400" cy="648072"/>
          </a:xfrm>
          <a:prstGeom prst="round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1600" dirty="0" smtClean="0">
                <a:solidFill>
                  <a:schemeClr val="bg1">
                    <a:lumMod val="65000"/>
                  </a:schemeClr>
                </a:solidFill>
              </a:rPr>
              <a:t>Material</a:t>
            </a:r>
          </a:p>
          <a:p>
            <a:r>
              <a:rPr lang="en-IN" sz="1600" dirty="0" smtClean="0">
                <a:solidFill>
                  <a:schemeClr val="bg1">
                    <a:lumMod val="65000"/>
                  </a:schemeClr>
                </a:solidFill>
              </a:rPr>
              <a:t> recycling</a:t>
            </a:r>
          </a:p>
        </p:txBody>
      </p:sp>
      <p:sp>
        <p:nvSpPr>
          <p:cNvPr id="23" name="Rounded Rectangle 22"/>
          <p:cNvSpPr/>
          <p:nvPr/>
        </p:nvSpPr>
        <p:spPr>
          <a:xfrm>
            <a:off x="7620000" y="0"/>
            <a:ext cx="1524000" cy="648072"/>
          </a:xfrm>
          <a:prstGeom prst="round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1600" dirty="0" smtClean="0">
                <a:solidFill>
                  <a:schemeClr val="bg1">
                    <a:lumMod val="65000"/>
                  </a:schemeClr>
                </a:solidFill>
              </a:rPr>
              <a:t>Material recycling/reuse</a:t>
            </a:r>
          </a:p>
        </p:txBody>
      </p:sp>
      <p:pic>
        <p:nvPicPr>
          <p:cNvPr id="14338" name="Picture 2" descr="http://www.pwindia.in/Libraries/People/cement_industry_1.sflb.ashx"/>
          <p:cNvPicPr>
            <a:picLocks noChangeAspect="1" noChangeArrowheads="1"/>
          </p:cNvPicPr>
          <p:nvPr/>
        </p:nvPicPr>
        <p:blipFill>
          <a:blip r:embed="rId3" cstate="print"/>
          <a:srcRect/>
          <a:stretch>
            <a:fillRect/>
          </a:stretch>
        </p:blipFill>
        <p:spPr bwMode="auto">
          <a:xfrm>
            <a:off x="7772400" y="1066800"/>
            <a:ext cx="1371600" cy="1354455"/>
          </a:xfrm>
          <a:prstGeom prst="rect">
            <a:avLst/>
          </a:prstGeom>
          <a:noFill/>
        </p:spPr>
      </p:pic>
      <p:pic>
        <p:nvPicPr>
          <p:cNvPr id="14340" name="Picture 4" descr="http://i00.i.aliimg.com/photo/105159805/Cement_Consultant_service.jpg"/>
          <p:cNvPicPr>
            <a:picLocks noChangeAspect="1" noChangeArrowheads="1"/>
          </p:cNvPicPr>
          <p:nvPr/>
        </p:nvPicPr>
        <p:blipFill>
          <a:blip r:embed="rId4" cstate="print"/>
          <a:srcRect l="5556" t="5765" r="11111" b="7754"/>
          <a:stretch>
            <a:fillRect/>
          </a:stretch>
        </p:blipFill>
        <p:spPr bwMode="auto">
          <a:xfrm>
            <a:off x="7772400" y="4800600"/>
            <a:ext cx="1371600" cy="1371600"/>
          </a:xfrm>
          <a:prstGeom prst="rect">
            <a:avLst/>
          </a:prstGeom>
          <a:noFill/>
        </p:spPr>
      </p:pic>
      <p:pic>
        <p:nvPicPr>
          <p:cNvPr id="14342" name="Picture 6" descr="http://www.topnews.in/files/cement_0.jpg"/>
          <p:cNvPicPr>
            <a:picLocks noChangeAspect="1" noChangeArrowheads="1"/>
          </p:cNvPicPr>
          <p:nvPr/>
        </p:nvPicPr>
        <p:blipFill>
          <a:blip r:embed="rId5" cstate="print"/>
          <a:srcRect/>
          <a:stretch>
            <a:fillRect/>
          </a:stretch>
        </p:blipFill>
        <p:spPr bwMode="auto">
          <a:xfrm>
            <a:off x="7772400" y="3429000"/>
            <a:ext cx="1371600" cy="1281467"/>
          </a:xfrm>
          <a:prstGeom prst="rect">
            <a:avLst/>
          </a:prstGeom>
          <a:noFill/>
        </p:spPr>
      </p:pic>
      <p:pic>
        <p:nvPicPr>
          <p:cNvPr id="14344" name="Picture 8" descr="http://www.calderys.co.in/images/img-9.jpg"/>
          <p:cNvPicPr>
            <a:picLocks noChangeAspect="1" noChangeArrowheads="1"/>
          </p:cNvPicPr>
          <p:nvPr/>
        </p:nvPicPr>
        <p:blipFill>
          <a:blip r:embed="rId6" cstate="print"/>
          <a:srcRect/>
          <a:stretch>
            <a:fillRect/>
          </a:stretch>
        </p:blipFill>
        <p:spPr bwMode="auto">
          <a:xfrm>
            <a:off x="7772400" y="2514600"/>
            <a:ext cx="1371600" cy="839666"/>
          </a:xfrm>
          <a:prstGeom prst="rect">
            <a:avLst/>
          </a:prstGeom>
          <a:noFill/>
        </p:spPr>
      </p:pic>
      <p:pic>
        <p:nvPicPr>
          <p:cNvPr id="24" name="Picture 23"/>
          <p:cNvPicPr>
            <a:picLocks noChangeAspect="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0" y="6096000"/>
            <a:ext cx="762000" cy="762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Material reuse</a:t>
            </a:r>
            <a:endParaRPr lang="en-US" dirty="0"/>
          </a:p>
        </p:txBody>
      </p:sp>
      <p:sp>
        <p:nvSpPr>
          <p:cNvPr id="4" name="Rounded Rectangle 3"/>
          <p:cNvSpPr/>
          <p:nvPr/>
        </p:nvSpPr>
        <p:spPr>
          <a:xfrm>
            <a:off x="142844" y="799728"/>
            <a:ext cx="5572156" cy="649224"/>
          </a:xfrm>
          <a:prstGeom prst="roundRect">
            <a:avLst/>
          </a:prstGeom>
          <a:solidFill>
            <a:schemeClr val="bg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Riddhi Siddhi Gluco Biols Ltd.</a:t>
            </a:r>
          </a:p>
        </p:txBody>
      </p:sp>
      <p:sp>
        <p:nvSpPr>
          <p:cNvPr id="5" name="Rounded Rectangle 4"/>
          <p:cNvSpPr/>
          <p:nvPr/>
        </p:nvSpPr>
        <p:spPr>
          <a:xfrm>
            <a:off x="852462" y="1561728"/>
            <a:ext cx="6553200" cy="648072"/>
          </a:xfrm>
          <a:prstGeom prst="round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smtClean="0">
                <a:solidFill>
                  <a:schemeClr val="tx1"/>
                </a:solidFill>
              </a:rPr>
              <a:t>Producer of high quality starch, glucose and their derivatives from corn.</a:t>
            </a:r>
            <a:endParaRPr lang="en-IN" sz="1600" dirty="0" smtClean="0">
              <a:solidFill>
                <a:schemeClr val="tx1"/>
              </a:solidFill>
            </a:endParaRPr>
          </a:p>
        </p:txBody>
      </p:sp>
      <p:sp>
        <p:nvSpPr>
          <p:cNvPr id="6" name="Rounded Rectangle 5"/>
          <p:cNvSpPr/>
          <p:nvPr/>
        </p:nvSpPr>
        <p:spPr>
          <a:xfrm>
            <a:off x="838200" y="2247528"/>
            <a:ext cx="6553200" cy="724272"/>
          </a:xfrm>
          <a:prstGeom prst="round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smtClean="0">
                <a:solidFill>
                  <a:schemeClr val="tx1"/>
                </a:solidFill>
              </a:rPr>
              <a:t>1500 - 1600 cu.m /day of wastewater is generated from the operations with COD – 25 kg/cu.m, BOD – 15kg/cu.m</a:t>
            </a:r>
          </a:p>
        </p:txBody>
      </p:sp>
      <p:sp>
        <p:nvSpPr>
          <p:cNvPr id="7" name="Rounded Rectangle 6"/>
          <p:cNvSpPr/>
          <p:nvPr/>
        </p:nvSpPr>
        <p:spPr>
          <a:xfrm>
            <a:off x="838200" y="3009528"/>
            <a:ext cx="6553200" cy="724272"/>
          </a:xfrm>
          <a:prstGeom prst="round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smtClean="0">
                <a:solidFill>
                  <a:schemeClr val="tx1"/>
                </a:solidFill>
              </a:rPr>
              <a:t>Anaerobic treatment for methane recovery by Hydrolysis, Acidogenesis  and  Methanogenesis.</a:t>
            </a:r>
          </a:p>
        </p:txBody>
      </p:sp>
      <p:sp>
        <p:nvSpPr>
          <p:cNvPr id="8" name="Rounded Rectangle 7"/>
          <p:cNvSpPr/>
          <p:nvPr/>
        </p:nvSpPr>
        <p:spPr>
          <a:xfrm>
            <a:off x="838200" y="3810000"/>
            <a:ext cx="6553200" cy="1371600"/>
          </a:xfrm>
          <a:prstGeom prst="round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Arial" pitchFamily="34" charset="0"/>
              <a:buChar char="•"/>
            </a:pPr>
            <a:r>
              <a:rPr lang="en-US" sz="1600" dirty="0" smtClean="0">
                <a:solidFill>
                  <a:schemeClr val="tx1"/>
                </a:solidFill>
              </a:rPr>
              <a:t>Two gas engines each of 0.985  MW are installed to consume the biogas and to produce electricity. </a:t>
            </a:r>
          </a:p>
          <a:p>
            <a:pPr>
              <a:buFont typeface="Arial" pitchFamily="34" charset="0"/>
              <a:buChar char="•"/>
            </a:pPr>
            <a:r>
              <a:rPr lang="en-US" sz="1600" dirty="0" smtClean="0">
                <a:solidFill>
                  <a:schemeClr val="tx1"/>
                </a:solidFill>
              </a:rPr>
              <a:t>After aerobic treatment dried sludge is produced which is used for soil conditioning</a:t>
            </a:r>
          </a:p>
        </p:txBody>
      </p:sp>
      <p:sp>
        <p:nvSpPr>
          <p:cNvPr id="10" name="Rounded Rectangle 9"/>
          <p:cNvSpPr/>
          <p:nvPr/>
        </p:nvSpPr>
        <p:spPr>
          <a:xfrm>
            <a:off x="838200" y="5257800"/>
            <a:ext cx="6553200" cy="1143000"/>
          </a:xfrm>
          <a:prstGeom prst="round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smtClean="0">
                <a:solidFill>
                  <a:schemeClr val="tx1"/>
                </a:solidFill>
              </a:rPr>
              <a:t>Environmental benefits :</a:t>
            </a:r>
          </a:p>
          <a:p>
            <a:r>
              <a:rPr lang="en-IN" sz="1600" dirty="0" smtClean="0">
                <a:solidFill>
                  <a:schemeClr val="tx1"/>
                </a:solidFill>
              </a:rPr>
              <a:t>Average GHG emissions eliminated: 44,201  tons/year</a:t>
            </a:r>
          </a:p>
          <a:p>
            <a:r>
              <a:rPr lang="en-IN" sz="1600" dirty="0" smtClean="0">
                <a:solidFill>
                  <a:schemeClr val="tx1"/>
                </a:solidFill>
              </a:rPr>
              <a:t>Odour reduction due to closed anaerobic treatment.</a:t>
            </a:r>
          </a:p>
        </p:txBody>
      </p:sp>
      <p:sp>
        <p:nvSpPr>
          <p:cNvPr id="11" name="TextBox 10"/>
          <p:cNvSpPr txBox="1"/>
          <p:nvPr/>
        </p:nvSpPr>
        <p:spPr>
          <a:xfrm>
            <a:off x="0" y="6627168"/>
            <a:ext cx="9144000" cy="230832"/>
          </a:xfrm>
          <a:prstGeom prst="rect">
            <a:avLst/>
          </a:prstGeom>
          <a:noFill/>
        </p:spPr>
        <p:txBody>
          <a:bodyPr wrap="square" rtlCol="0">
            <a:spAutoFit/>
          </a:bodyPr>
          <a:lstStyle/>
          <a:p>
            <a:pPr algn="r"/>
            <a:r>
              <a:rPr lang="en-US" sz="900" dirty="0" smtClean="0"/>
              <a:t>Source: DNV (2006), CDM: PDD, Riddhi Siddhi Gluco Biols Ltd, Accessed from: http://www.dnv.com/focus/climate_change/upload/pdd_riddhi%20siddhi_ver01%20_2_.pdf</a:t>
            </a:r>
            <a:endParaRPr lang="en-US" sz="900" dirty="0"/>
          </a:p>
        </p:txBody>
      </p:sp>
      <p:sp>
        <p:nvSpPr>
          <p:cNvPr id="15" name="Rounded Rectangle 14"/>
          <p:cNvSpPr/>
          <p:nvPr/>
        </p:nvSpPr>
        <p:spPr>
          <a:xfrm>
            <a:off x="0" y="0"/>
            <a:ext cx="2214578" cy="648072"/>
          </a:xfrm>
          <a:prstGeom prst="round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1600" dirty="0" smtClean="0">
                <a:solidFill>
                  <a:schemeClr val="bg1">
                    <a:lumMod val="65000"/>
                  </a:schemeClr>
                </a:solidFill>
              </a:rPr>
              <a:t>Fuel switch</a:t>
            </a:r>
          </a:p>
        </p:txBody>
      </p:sp>
      <p:sp>
        <p:nvSpPr>
          <p:cNvPr id="16" name="Rounded Rectangle 15"/>
          <p:cNvSpPr/>
          <p:nvPr/>
        </p:nvSpPr>
        <p:spPr>
          <a:xfrm>
            <a:off x="1366822" y="0"/>
            <a:ext cx="2214578" cy="648072"/>
          </a:xfrm>
          <a:prstGeom prst="round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1600" dirty="0" smtClean="0">
                <a:solidFill>
                  <a:schemeClr val="bg1">
                    <a:lumMod val="65000"/>
                  </a:schemeClr>
                </a:solidFill>
              </a:rPr>
              <a:t>New technologies</a:t>
            </a:r>
          </a:p>
        </p:txBody>
      </p:sp>
      <p:sp>
        <p:nvSpPr>
          <p:cNvPr id="17" name="Rounded Rectangle 16"/>
          <p:cNvSpPr/>
          <p:nvPr/>
        </p:nvSpPr>
        <p:spPr>
          <a:xfrm>
            <a:off x="3119422" y="0"/>
            <a:ext cx="2214578" cy="648072"/>
          </a:xfrm>
          <a:prstGeom prst="round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1600" dirty="0" smtClean="0">
                <a:solidFill>
                  <a:schemeClr val="bg1">
                    <a:lumMod val="65000"/>
                  </a:schemeClr>
                </a:solidFill>
              </a:rPr>
              <a:t>Cogeneration and thermal cascading</a:t>
            </a:r>
          </a:p>
        </p:txBody>
      </p:sp>
      <p:sp>
        <p:nvSpPr>
          <p:cNvPr id="18" name="Rounded Rectangle 17"/>
          <p:cNvSpPr/>
          <p:nvPr/>
        </p:nvSpPr>
        <p:spPr>
          <a:xfrm>
            <a:off x="4872022" y="0"/>
            <a:ext cx="2214578" cy="648072"/>
          </a:xfrm>
          <a:prstGeom prst="round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1600" dirty="0" smtClean="0">
                <a:solidFill>
                  <a:schemeClr val="bg1">
                    <a:lumMod val="65000"/>
                  </a:schemeClr>
                </a:solidFill>
              </a:rPr>
              <a:t>Process </a:t>
            </a:r>
          </a:p>
          <a:p>
            <a:r>
              <a:rPr lang="en-IN" sz="1600" dirty="0" smtClean="0">
                <a:solidFill>
                  <a:schemeClr val="bg1">
                    <a:lumMod val="65000"/>
                  </a:schemeClr>
                </a:solidFill>
              </a:rPr>
              <a:t>Improvements </a:t>
            </a:r>
          </a:p>
        </p:txBody>
      </p:sp>
      <p:sp>
        <p:nvSpPr>
          <p:cNvPr id="19" name="Rounded Rectangle 18"/>
          <p:cNvSpPr/>
          <p:nvPr/>
        </p:nvSpPr>
        <p:spPr>
          <a:xfrm>
            <a:off x="6324600" y="0"/>
            <a:ext cx="2214578" cy="648072"/>
          </a:xfrm>
          <a:prstGeom prst="round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1600" dirty="0" smtClean="0">
                <a:solidFill>
                  <a:schemeClr val="bg1">
                    <a:lumMod val="65000"/>
                  </a:schemeClr>
                </a:solidFill>
              </a:rPr>
              <a:t>Material </a:t>
            </a:r>
          </a:p>
          <a:p>
            <a:r>
              <a:rPr lang="en-IN" sz="1600" dirty="0" smtClean="0">
                <a:solidFill>
                  <a:schemeClr val="bg1">
                    <a:lumMod val="65000"/>
                  </a:schemeClr>
                </a:solidFill>
              </a:rPr>
              <a:t>substitution</a:t>
            </a:r>
          </a:p>
        </p:txBody>
      </p:sp>
      <p:sp>
        <p:nvSpPr>
          <p:cNvPr id="20" name="Rounded Rectangle 19"/>
          <p:cNvSpPr/>
          <p:nvPr/>
        </p:nvSpPr>
        <p:spPr>
          <a:xfrm>
            <a:off x="7620000" y="0"/>
            <a:ext cx="1524000" cy="648072"/>
          </a:xfrm>
          <a:prstGeom prst="roundRect">
            <a:avLst/>
          </a:prstGeom>
          <a:solidFill>
            <a:schemeClr val="tx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1600" dirty="0" smtClean="0">
                <a:solidFill>
                  <a:schemeClr val="bg1"/>
                </a:solidFill>
              </a:rPr>
              <a:t>Material recycling/reuse</a:t>
            </a:r>
          </a:p>
        </p:txBody>
      </p:sp>
      <p:pic>
        <p:nvPicPr>
          <p:cNvPr id="12290" name="Picture 2" descr="http://images.hellotrade.com/data/W/W/MY-80921/5tttttttttttt_250x250.jpg"/>
          <p:cNvPicPr>
            <a:picLocks noChangeAspect="1" noChangeArrowheads="1"/>
          </p:cNvPicPr>
          <p:nvPr/>
        </p:nvPicPr>
        <p:blipFill>
          <a:blip r:embed="rId3" cstate="print"/>
          <a:srcRect/>
          <a:stretch>
            <a:fillRect/>
          </a:stretch>
        </p:blipFill>
        <p:spPr bwMode="auto">
          <a:xfrm>
            <a:off x="7589520" y="1219200"/>
            <a:ext cx="1554480" cy="1162751"/>
          </a:xfrm>
          <a:prstGeom prst="rect">
            <a:avLst/>
          </a:prstGeom>
          <a:noFill/>
        </p:spPr>
      </p:pic>
      <p:pic>
        <p:nvPicPr>
          <p:cNvPr id="12292" name="Picture 4" descr="http://pimg.tradeindia.com/01278699/b/1/Corn-Starch-Production-Line.jpg"/>
          <p:cNvPicPr>
            <a:picLocks noChangeAspect="1" noChangeArrowheads="1"/>
          </p:cNvPicPr>
          <p:nvPr/>
        </p:nvPicPr>
        <p:blipFill>
          <a:blip r:embed="rId4" cstate="print"/>
          <a:srcRect/>
          <a:stretch>
            <a:fillRect/>
          </a:stretch>
        </p:blipFill>
        <p:spPr bwMode="auto">
          <a:xfrm>
            <a:off x="7589520" y="2514600"/>
            <a:ext cx="1554480" cy="1167588"/>
          </a:xfrm>
          <a:prstGeom prst="rect">
            <a:avLst/>
          </a:prstGeom>
          <a:noFill/>
        </p:spPr>
      </p:pic>
      <p:pic>
        <p:nvPicPr>
          <p:cNvPr id="12294" name="Picture 6" descr="http://csmres.co.uk/cs.public.upd/article-images/corn4b.jpg"/>
          <p:cNvPicPr>
            <a:picLocks noChangeAspect="1" noChangeArrowheads="1"/>
          </p:cNvPicPr>
          <p:nvPr/>
        </p:nvPicPr>
        <p:blipFill>
          <a:blip r:embed="rId5" cstate="print"/>
          <a:srcRect/>
          <a:stretch>
            <a:fillRect/>
          </a:stretch>
        </p:blipFill>
        <p:spPr bwMode="auto">
          <a:xfrm>
            <a:off x="7589520" y="3810000"/>
            <a:ext cx="1554480" cy="1165860"/>
          </a:xfrm>
          <a:prstGeom prst="rect">
            <a:avLst/>
          </a:prstGeom>
          <a:noFill/>
        </p:spPr>
      </p:pic>
      <p:pic>
        <p:nvPicPr>
          <p:cNvPr id="12296" name="Picture 8" descr="http://img.tradeindia.com/fp/1/001/095/445.jpg"/>
          <p:cNvPicPr>
            <a:picLocks noChangeAspect="1" noChangeArrowheads="1"/>
          </p:cNvPicPr>
          <p:nvPr/>
        </p:nvPicPr>
        <p:blipFill>
          <a:blip r:embed="rId6" cstate="print"/>
          <a:srcRect/>
          <a:stretch>
            <a:fillRect/>
          </a:stretch>
        </p:blipFill>
        <p:spPr bwMode="auto">
          <a:xfrm>
            <a:off x="7589520" y="5105400"/>
            <a:ext cx="1554480" cy="1175187"/>
          </a:xfrm>
          <a:prstGeom prst="rect">
            <a:avLst/>
          </a:prstGeom>
          <a:noFill/>
        </p:spPr>
      </p:pic>
      <p:pic>
        <p:nvPicPr>
          <p:cNvPr id="21" name="Picture 20"/>
          <p:cNvPicPr>
            <a:picLocks noChangeAspect="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0" y="6096000"/>
            <a:ext cx="762000" cy="762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1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Mechanisms to reduce GHG emissions</a:t>
            </a:r>
            <a:endParaRPr lang="en-US" dirty="0"/>
          </a:p>
        </p:txBody>
      </p:sp>
      <p:sp>
        <p:nvSpPr>
          <p:cNvPr id="4" name="Rounded Rectangle 3"/>
          <p:cNvSpPr/>
          <p:nvPr/>
        </p:nvSpPr>
        <p:spPr>
          <a:xfrm>
            <a:off x="152400" y="1409328"/>
            <a:ext cx="4267200" cy="343272"/>
          </a:xfrm>
          <a:prstGeom prst="roundRect">
            <a:avLst/>
          </a:prstGeom>
          <a:solidFill>
            <a:schemeClr val="bg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smtClean="0">
                <a:solidFill>
                  <a:schemeClr val="tx1"/>
                </a:solidFill>
              </a:rPr>
              <a:t>Clean Development Mechanism (CDM)</a:t>
            </a:r>
          </a:p>
        </p:txBody>
      </p:sp>
      <p:sp>
        <p:nvSpPr>
          <p:cNvPr id="11" name="Rounded Rectangle 10"/>
          <p:cNvSpPr/>
          <p:nvPr/>
        </p:nvSpPr>
        <p:spPr>
          <a:xfrm>
            <a:off x="381000" y="1828800"/>
            <a:ext cx="3810000" cy="1600200"/>
          </a:xfrm>
          <a:prstGeom prst="round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600" dirty="0" smtClean="0">
                <a:solidFill>
                  <a:schemeClr val="tx1"/>
                </a:solidFill>
              </a:rPr>
              <a:t>Allows emission reduction projects in </a:t>
            </a:r>
            <a:r>
              <a:rPr lang="en-US" sz="1600" dirty="0" smtClean="0"/>
              <a:t> </a:t>
            </a:r>
            <a:r>
              <a:rPr lang="en-US" sz="1600" dirty="0" smtClean="0">
                <a:solidFill>
                  <a:schemeClr val="accent6">
                    <a:lumMod val="75000"/>
                  </a:schemeClr>
                </a:solidFill>
              </a:rPr>
              <a:t>developing countries</a:t>
            </a:r>
            <a:r>
              <a:rPr lang="en-US" sz="1600" dirty="0" smtClean="0">
                <a:solidFill>
                  <a:schemeClr val="tx1"/>
                </a:solidFill>
              </a:rPr>
              <a:t> to earn </a:t>
            </a:r>
            <a:r>
              <a:rPr lang="en-US" sz="1600" dirty="0" smtClean="0">
                <a:solidFill>
                  <a:schemeClr val="accent6">
                    <a:lumMod val="75000"/>
                  </a:schemeClr>
                </a:solidFill>
              </a:rPr>
              <a:t>certified emission reduction </a:t>
            </a:r>
            <a:r>
              <a:rPr lang="en-US" sz="1600" dirty="0" smtClean="0">
                <a:solidFill>
                  <a:schemeClr val="tx1"/>
                </a:solidFill>
              </a:rPr>
              <a:t>(CER) credits, each equivalent to one ton of CO2</a:t>
            </a:r>
            <a:endParaRPr lang="en-IN" sz="1600" dirty="0" smtClean="0">
              <a:solidFill>
                <a:schemeClr val="tx1"/>
              </a:solidFill>
            </a:endParaRPr>
          </a:p>
        </p:txBody>
      </p:sp>
      <p:sp>
        <p:nvSpPr>
          <p:cNvPr id="12" name="Rounded Rectangle 11"/>
          <p:cNvSpPr/>
          <p:nvPr/>
        </p:nvSpPr>
        <p:spPr>
          <a:xfrm>
            <a:off x="381000" y="3581400"/>
            <a:ext cx="3810000" cy="1600200"/>
          </a:xfrm>
          <a:prstGeom prst="round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These CERs can be sold to and used by </a:t>
            </a:r>
            <a:r>
              <a:rPr lang="en-US" sz="1600" dirty="0" smtClean="0">
                <a:solidFill>
                  <a:schemeClr val="accent6">
                    <a:lumMod val="75000"/>
                  </a:schemeClr>
                </a:solidFill>
              </a:rPr>
              <a:t>industrialized countries </a:t>
            </a:r>
            <a:r>
              <a:rPr lang="en-US" sz="1600" dirty="0" smtClean="0">
                <a:solidFill>
                  <a:schemeClr val="tx1"/>
                </a:solidFill>
              </a:rPr>
              <a:t>to meet a part of their emission reduction targets under the Kyoto Protocol</a:t>
            </a:r>
            <a:r>
              <a:rPr lang="en-US" sz="1600" dirty="0" smtClean="0"/>
              <a:t>. </a:t>
            </a:r>
            <a:endParaRPr lang="en-IN" sz="1600" dirty="0" smtClean="0">
              <a:solidFill>
                <a:schemeClr val="tx1"/>
              </a:solidFill>
            </a:endParaRPr>
          </a:p>
        </p:txBody>
      </p:sp>
      <p:sp>
        <p:nvSpPr>
          <p:cNvPr id="52" name="TextBox 51"/>
          <p:cNvSpPr txBox="1"/>
          <p:nvPr/>
        </p:nvSpPr>
        <p:spPr>
          <a:xfrm>
            <a:off x="685800" y="6627168"/>
            <a:ext cx="7239000" cy="230832"/>
          </a:xfrm>
          <a:prstGeom prst="rect">
            <a:avLst/>
          </a:prstGeom>
          <a:noFill/>
        </p:spPr>
        <p:txBody>
          <a:bodyPr wrap="square" rtlCol="0">
            <a:spAutoFit/>
          </a:bodyPr>
          <a:lstStyle/>
          <a:p>
            <a:r>
              <a:rPr lang="en-US" sz="900" dirty="0" smtClean="0"/>
              <a:t>Source: Shrestha R, (2008),Clean development mechanism: An overview, AIT, Thailand, Pg 114</a:t>
            </a:r>
            <a:endParaRPr lang="en-US" sz="900" dirty="0"/>
          </a:p>
        </p:txBody>
      </p:sp>
      <p:graphicFrame>
        <p:nvGraphicFramePr>
          <p:cNvPr id="53" name="Chart 52"/>
          <p:cNvGraphicFramePr/>
          <p:nvPr/>
        </p:nvGraphicFramePr>
        <p:xfrm>
          <a:off x="0" y="1905000"/>
          <a:ext cx="4572000" cy="4491038"/>
        </p:xfrm>
        <a:graphic>
          <a:graphicData uri="http://schemas.openxmlformats.org/drawingml/2006/chart">
            <c:chart xmlns:c="http://schemas.openxmlformats.org/drawingml/2006/chart" xmlns:r="http://schemas.openxmlformats.org/officeDocument/2006/relationships" r:id="rId3"/>
          </a:graphicData>
        </a:graphic>
      </p:graphicFrame>
      <p:pic>
        <p:nvPicPr>
          <p:cNvPr id="56" name="Picture 55" descr="Picture2.png"/>
          <p:cNvPicPr>
            <a:picLocks noChangeAspect="1"/>
          </p:cNvPicPr>
          <p:nvPr/>
        </p:nvPicPr>
        <p:blipFill>
          <a:blip r:embed="rId4" cstate="print"/>
          <a:stretch>
            <a:fillRect/>
          </a:stretch>
        </p:blipFill>
        <p:spPr>
          <a:xfrm>
            <a:off x="4441995" y="990600"/>
            <a:ext cx="4702005" cy="5791200"/>
          </a:xfrm>
          <a:prstGeom prst="rect">
            <a:avLst/>
          </a:prstGeom>
        </p:spPr>
      </p:pic>
      <p:pic>
        <p:nvPicPr>
          <p:cNvPr id="57" name="Picture 56" descr="http://cdm.unfccc.int/Statistics/Registration/RegisteredProjActivityChart?party=HostParties&amp;activity=AmountOfReductions&amp;cacheok=True"/>
          <p:cNvPicPr>
            <a:picLocks noChangeAspect="1" noChangeArrowheads="1"/>
          </p:cNvPicPr>
          <p:nvPr/>
        </p:nvPicPr>
        <p:blipFill>
          <a:blip r:embed="rId5" cstate="print"/>
          <a:srcRect l="9333" t="96000" r="22667"/>
          <a:stretch>
            <a:fillRect/>
          </a:stretch>
        </p:blipFill>
        <p:spPr bwMode="auto">
          <a:xfrm>
            <a:off x="152400" y="6324600"/>
            <a:ext cx="3886200" cy="152400"/>
          </a:xfrm>
          <a:prstGeom prst="rect">
            <a:avLst/>
          </a:prstGeom>
          <a:noFill/>
        </p:spPr>
      </p:pic>
      <p:sp>
        <p:nvSpPr>
          <p:cNvPr id="10" name="Rounded Rectangle 9"/>
          <p:cNvSpPr/>
          <p:nvPr/>
        </p:nvSpPr>
        <p:spPr>
          <a:xfrm>
            <a:off x="4648200" y="647328"/>
            <a:ext cx="4267200" cy="343272"/>
          </a:xfrm>
          <a:prstGeom prst="roundRect">
            <a:avLst/>
          </a:prstGeom>
          <a:solidFill>
            <a:schemeClr val="bg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b="1" dirty="0" smtClean="0">
                <a:solidFill>
                  <a:schemeClr val="tx1"/>
                </a:solidFill>
              </a:rPr>
              <a:t>Process</a:t>
            </a:r>
          </a:p>
        </p:txBody>
      </p:sp>
      <p:pic>
        <p:nvPicPr>
          <p:cNvPr id="13" name="Picture 12"/>
          <p:cNvPicPr>
            <a:picLocks noChangeAspect="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0" y="6096000"/>
            <a:ext cx="762000" cy="762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hidden"/>
                                      </p:to>
                                    </p:set>
                                  </p:childTnLst>
                                </p:cTn>
                              </p:par>
                              <p:par>
                                <p:cTn id="21" presetID="1" presetClass="exit"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hidden"/>
                                      </p:to>
                                    </p:set>
                                  </p:childTnLst>
                                </p:cTn>
                              </p:par>
                              <p:par>
                                <p:cTn id="23" presetID="1" presetClass="entr" presetSubtype="0" fill="hold" grpId="0" nodeType="withEffect">
                                  <p:stCondLst>
                                    <p:cond delay="0"/>
                                  </p:stCondLst>
                                  <p:childTnLst>
                                    <p:set>
                                      <p:cBhvr>
                                        <p:cTn id="24" dur="1" fill="hold">
                                          <p:stCondLst>
                                            <p:cond delay="0"/>
                                          </p:stCondLst>
                                        </p:cTn>
                                        <p:tgtEl>
                                          <p:spTgt spid="5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P spid="12" grpId="0" animBg="1"/>
      <p:bldP spid="12" grpId="1" animBg="1"/>
      <p:bldGraphic spid="53" grpId="0">
        <p:bldAsOne/>
      </p:bldGraphic>
      <p:bldP spid="1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Continued…</a:t>
            </a:r>
            <a:endParaRPr lang="en-US" dirty="0"/>
          </a:p>
        </p:txBody>
      </p:sp>
      <p:sp>
        <p:nvSpPr>
          <p:cNvPr id="6" name="Rounded Rectangle 5"/>
          <p:cNvSpPr/>
          <p:nvPr/>
        </p:nvSpPr>
        <p:spPr>
          <a:xfrm>
            <a:off x="0" y="838200"/>
            <a:ext cx="4267200" cy="343272"/>
          </a:xfrm>
          <a:prstGeom prst="roundRect">
            <a:avLst/>
          </a:prstGeom>
          <a:solidFill>
            <a:schemeClr val="bg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smtClean="0">
                <a:solidFill>
                  <a:schemeClr val="tx1"/>
                </a:solidFill>
              </a:rPr>
              <a:t>Joint Implementation (JI)</a:t>
            </a:r>
          </a:p>
        </p:txBody>
      </p:sp>
      <p:sp>
        <p:nvSpPr>
          <p:cNvPr id="7" name="Rounded Rectangle 6"/>
          <p:cNvSpPr/>
          <p:nvPr/>
        </p:nvSpPr>
        <p:spPr>
          <a:xfrm>
            <a:off x="457200" y="1524000"/>
            <a:ext cx="3276600" cy="2209800"/>
          </a:xfrm>
          <a:prstGeom prst="round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Allows a country with an emission reduction or limitation commitment under the Kyoto Protocol (Annex B Party) to earn </a:t>
            </a:r>
            <a:r>
              <a:rPr lang="en-US" sz="1600" dirty="0" smtClean="0">
                <a:solidFill>
                  <a:schemeClr val="accent6">
                    <a:lumMod val="75000"/>
                  </a:schemeClr>
                </a:solidFill>
              </a:rPr>
              <a:t>emission reduction units </a:t>
            </a:r>
            <a:r>
              <a:rPr lang="en-US" sz="1600" dirty="0" smtClean="0">
                <a:solidFill>
                  <a:schemeClr val="tx1"/>
                </a:solidFill>
              </a:rPr>
              <a:t>(ERUs) from an </a:t>
            </a:r>
            <a:r>
              <a:rPr lang="en-US" sz="1600" dirty="0" smtClean="0">
                <a:solidFill>
                  <a:schemeClr val="accent6">
                    <a:lumMod val="75000"/>
                  </a:schemeClr>
                </a:solidFill>
              </a:rPr>
              <a:t>emission-reduction or emission removal project </a:t>
            </a:r>
            <a:r>
              <a:rPr lang="en-US" sz="1600" dirty="0" smtClean="0">
                <a:solidFill>
                  <a:schemeClr val="tx1"/>
                </a:solidFill>
              </a:rPr>
              <a:t>in another Annex B Party</a:t>
            </a:r>
            <a:endParaRPr lang="en-IN" sz="1600" dirty="0" smtClean="0">
              <a:solidFill>
                <a:schemeClr val="tx1"/>
              </a:solidFill>
            </a:endParaRPr>
          </a:p>
        </p:txBody>
      </p:sp>
      <p:sp>
        <p:nvSpPr>
          <p:cNvPr id="8" name="Rounded Rectangle 7"/>
          <p:cNvSpPr/>
          <p:nvPr/>
        </p:nvSpPr>
        <p:spPr>
          <a:xfrm>
            <a:off x="457200" y="3810000"/>
            <a:ext cx="3200400" cy="2209800"/>
          </a:xfrm>
          <a:prstGeom prst="round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accent6">
                    <a:lumMod val="75000"/>
                  </a:schemeClr>
                </a:solidFill>
              </a:rPr>
              <a:t>Flexible and cost-efficient </a:t>
            </a:r>
            <a:r>
              <a:rPr lang="en-US" sz="1600" dirty="0" smtClean="0">
                <a:solidFill>
                  <a:schemeClr val="tx1"/>
                </a:solidFill>
              </a:rPr>
              <a:t>means of fulfilling a part of their Kyoto commitments, while the host Party benefits from foreign investment and</a:t>
            </a:r>
            <a:r>
              <a:rPr lang="en-US" sz="1600" dirty="0" smtClean="0">
                <a:solidFill>
                  <a:schemeClr val="accent6">
                    <a:lumMod val="75000"/>
                  </a:schemeClr>
                </a:solidFill>
              </a:rPr>
              <a:t> technology transfer.</a:t>
            </a:r>
            <a:endParaRPr lang="en-IN" sz="1600" dirty="0" smtClean="0">
              <a:solidFill>
                <a:schemeClr val="accent6">
                  <a:lumMod val="75000"/>
                </a:schemeClr>
              </a:solidFill>
            </a:endParaRPr>
          </a:p>
        </p:txBody>
      </p:sp>
      <p:sp>
        <p:nvSpPr>
          <p:cNvPr id="10" name="TextBox 9"/>
          <p:cNvSpPr txBox="1"/>
          <p:nvPr/>
        </p:nvSpPr>
        <p:spPr>
          <a:xfrm>
            <a:off x="2514600" y="6488668"/>
            <a:ext cx="6705600" cy="369332"/>
          </a:xfrm>
          <a:prstGeom prst="rect">
            <a:avLst/>
          </a:prstGeom>
          <a:noFill/>
        </p:spPr>
        <p:txBody>
          <a:bodyPr wrap="square" rtlCol="0">
            <a:spAutoFit/>
          </a:bodyPr>
          <a:lstStyle/>
          <a:p>
            <a:pPr algn="r"/>
            <a:r>
              <a:rPr lang="en-US" sz="900" dirty="0" smtClean="0"/>
              <a:t>Source: </a:t>
            </a:r>
            <a:r>
              <a:rPr lang="en-US" sz="900" dirty="0" smtClean="0">
                <a:hlinkClick r:id="rId3"/>
              </a:rPr>
              <a:t>http://unfccc.int/kyoto_protocol/mechanisms/joint_implementation/items/1674.php</a:t>
            </a:r>
            <a:endParaRPr lang="en-US" sz="900" dirty="0" smtClean="0"/>
          </a:p>
          <a:p>
            <a:pPr algn="r"/>
            <a:r>
              <a:rPr lang="en-US" sz="900" dirty="0" smtClean="0"/>
              <a:t>Fig.</a:t>
            </a:r>
            <a:r>
              <a:rPr lang="en-US" sz="900" dirty="0" smtClean="0">
                <a:hlinkClick r:id="rId4"/>
              </a:rPr>
              <a:t>http://www.jonmqueen.org/</a:t>
            </a:r>
            <a:endParaRPr lang="en-US" sz="900" dirty="0"/>
          </a:p>
        </p:txBody>
      </p:sp>
      <p:pic>
        <p:nvPicPr>
          <p:cNvPr id="32" name="Picture 31" descr="Picture3.png"/>
          <p:cNvPicPr>
            <a:picLocks noChangeAspect="1"/>
          </p:cNvPicPr>
          <p:nvPr/>
        </p:nvPicPr>
        <p:blipFill>
          <a:blip r:embed="rId5" cstate="print"/>
          <a:stretch>
            <a:fillRect/>
          </a:stretch>
        </p:blipFill>
        <p:spPr>
          <a:xfrm>
            <a:off x="4343400" y="990600"/>
            <a:ext cx="4800600" cy="5156777"/>
          </a:xfrm>
          <a:prstGeom prst="rect">
            <a:avLst/>
          </a:prstGeom>
        </p:spPr>
      </p:pic>
      <p:pic>
        <p:nvPicPr>
          <p:cNvPr id="9" name="Picture 8" descr="Picture2.png"/>
          <p:cNvPicPr>
            <a:picLocks noChangeAspect="1"/>
          </p:cNvPicPr>
          <p:nvPr/>
        </p:nvPicPr>
        <p:blipFill>
          <a:blip r:embed="rId6" cstate="print"/>
          <a:srcRect t="93827"/>
          <a:stretch>
            <a:fillRect/>
          </a:stretch>
        </p:blipFill>
        <p:spPr>
          <a:xfrm>
            <a:off x="4441995" y="6183137"/>
            <a:ext cx="4702005" cy="370063"/>
          </a:xfrm>
          <a:prstGeom prst="rect">
            <a:avLst/>
          </a:prstGeom>
        </p:spPr>
      </p:pic>
      <p:sp>
        <p:nvSpPr>
          <p:cNvPr id="11" name="Rounded Rectangle 10"/>
          <p:cNvSpPr/>
          <p:nvPr/>
        </p:nvSpPr>
        <p:spPr>
          <a:xfrm>
            <a:off x="4648200" y="647328"/>
            <a:ext cx="4267200" cy="343272"/>
          </a:xfrm>
          <a:prstGeom prst="roundRect">
            <a:avLst/>
          </a:prstGeom>
          <a:solidFill>
            <a:schemeClr val="bg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b="1" dirty="0" smtClean="0">
                <a:solidFill>
                  <a:schemeClr val="tx1"/>
                </a:solidFill>
              </a:rPr>
              <a:t>Process</a:t>
            </a:r>
          </a:p>
        </p:txBody>
      </p:sp>
      <p:pic>
        <p:nvPicPr>
          <p:cNvPr id="12" name="Picture 11"/>
          <p:cNvPicPr>
            <a:picLocks noChangeAspect="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0" y="6096000"/>
            <a:ext cx="762000" cy="762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p:bldP spid="1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42844" y="799728"/>
            <a:ext cx="8924956" cy="417240"/>
          </a:xfrm>
          <a:prstGeom prst="roundRect">
            <a:avLst/>
          </a:prstGeom>
          <a:solidFill>
            <a:schemeClr val="bg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Perform, Achieve and Trade (PAT), Bureau of Energy Efficiency</a:t>
            </a:r>
          </a:p>
        </p:txBody>
      </p:sp>
      <p:sp>
        <p:nvSpPr>
          <p:cNvPr id="5" name="Rounded Rectangle 4"/>
          <p:cNvSpPr/>
          <p:nvPr/>
        </p:nvSpPr>
        <p:spPr>
          <a:xfrm>
            <a:off x="395262" y="1905000"/>
            <a:ext cx="8396262" cy="820223"/>
          </a:xfrm>
          <a:prstGeom prst="round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smtClean="0">
                <a:solidFill>
                  <a:schemeClr val="tx1"/>
                </a:solidFill>
              </a:rPr>
              <a:t>A market based mechanism to enhance cost effectiveness of improvements in energy efficiency in energy intensive large industries and facilities, through certification on energy savings that could be traded</a:t>
            </a:r>
            <a:endParaRPr lang="en-IN" sz="1600" dirty="0">
              <a:solidFill>
                <a:schemeClr val="tx1"/>
              </a:solidFill>
            </a:endParaRPr>
          </a:p>
        </p:txBody>
      </p:sp>
      <p:sp>
        <p:nvSpPr>
          <p:cNvPr id="7" name="Rounded Rectangle 6"/>
          <p:cNvSpPr/>
          <p:nvPr/>
        </p:nvSpPr>
        <p:spPr>
          <a:xfrm>
            <a:off x="381000" y="2819401"/>
            <a:ext cx="8396262" cy="724272"/>
          </a:xfrm>
          <a:prstGeom prst="round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schemeClr val="tx1"/>
                </a:solidFill>
              </a:rPr>
              <a:t>Targets for improvements in energy efficiency are set under section 14 of the Energy Conservation Act, </a:t>
            </a:r>
          </a:p>
        </p:txBody>
      </p:sp>
      <p:sp>
        <p:nvSpPr>
          <p:cNvPr id="8" name="Rounded Rectangle 7"/>
          <p:cNvSpPr/>
          <p:nvPr/>
        </p:nvSpPr>
        <p:spPr>
          <a:xfrm>
            <a:off x="381000" y="3637851"/>
            <a:ext cx="8396262" cy="1134173"/>
          </a:xfrm>
          <a:prstGeom prst="round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schemeClr val="tx1"/>
                </a:solidFill>
              </a:rPr>
              <a:t>The Government, in March 2007 notified units in nine industrial sectors, namely </a:t>
            </a:r>
            <a:r>
              <a:rPr lang="en-US" sz="1600" dirty="0" err="1">
                <a:solidFill>
                  <a:schemeClr val="tx1"/>
                </a:solidFill>
              </a:rPr>
              <a:t>aluminium</a:t>
            </a:r>
            <a:r>
              <a:rPr lang="en-US" sz="1600" dirty="0">
                <a:solidFill>
                  <a:schemeClr val="tx1"/>
                </a:solidFill>
              </a:rPr>
              <a:t>, cement, </a:t>
            </a:r>
            <a:r>
              <a:rPr lang="en-US" sz="1600" dirty="0" err="1">
                <a:solidFill>
                  <a:schemeClr val="tx1"/>
                </a:solidFill>
              </a:rPr>
              <a:t>chlor</a:t>
            </a:r>
            <a:r>
              <a:rPr lang="en-US" sz="1600" dirty="0">
                <a:solidFill>
                  <a:schemeClr val="tx1"/>
                </a:solidFill>
              </a:rPr>
              <a:t>-alkali, fertilizers, iron and steel pulp and paper, railways, textiles and thermal power plants, as Designated Consumers(DCs</a:t>
            </a:r>
            <a:r>
              <a:rPr lang="en-US" sz="1600" dirty="0" smtClean="0">
                <a:solidFill>
                  <a:schemeClr val="tx1"/>
                </a:solidFill>
              </a:rPr>
              <a:t>)</a:t>
            </a:r>
            <a:endParaRPr lang="en-US" sz="1600" dirty="0">
              <a:solidFill>
                <a:schemeClr val="tx1"/>
              </a:solidFill>
            </a:endParaRPr>
          </a:p>
        </p:txBody>
      </p:sp>
      <p:sp>
        <p:nvSpPr>
          <p:cNvPr id="11" name="TextBox 10"/>
          <p:cNvSpPr txBox="1"/>
          <p:nvPr/>
        </p:nvSpPr>
        <p:spPr>
          <a:xfrm>
            <a:off x="0" y="6627168"/>
            <a:ext cx="9144000" cy="230832"/>
          </a:xfrm>
          <a:prstGeom prst="rect">
            <a:avLst/>
          </a:prstGeom>
          <a:noFill/>
        </p:spPr>
        <p:txBody>
          <a:bodyPr wrap="square" rtlCol="0">
            <a:spAutoFit/>
          </a:bodyPr>
          <a:lstStyle/>
          <a:p>
            <a:pPr algn="r"/>
            <a:r>
              <a:rPr lang="en-US" sz="900" dirty="0" smtClean="0"/>
              <a:t>Source: </a:t>
            </a:r>
            <a:r>
              <a:rPr lang="en-US" sz="900" dirty="0"/>
              <a:t>http://beeindia.in/schemes/schemes.php?id=9</a:t>
            </a:r>
          </a:p>
        </p:txBody>
      </p:sp>
      <p:pic>
        <p:nvPicPr>
          <p:cNvPr id="21" name="Picture 20"/>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0" y="6096000"/>
            <a:ext cx="762000" cy="762000"/>
          </a:xfrm>
          <a:prstGeom prst="rect">
            <a:avLst/>
          </a:prstGeom>
        </p:spPr>
      </p:pic>
      <p:pic>
        <p:nvPicPr>
          <p:cNvPr id="1028" name="Picture 4" descr="http://www.energynext.in/wp-content/uploads/2012/07/BEE-log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35504" y="4905758"/>
            <a:ext cx="1524000" cy="1628776"/>
          </a:xfrm>
          <a:prstGeom prst="rect">
            <a:avLst/>
          </a:prstGeom>
          <a:noFill/>
          <a:extLst>
            <a:ext uri="{909E8E84-426E-40DD-AFC4-6F175D3DCCD1}">
              <a14:hiddenFill xmlns:a14="http://schemas.microsoft.com/office/drawing/2010/main">
                <a:solidFill>
                  <a:srgbClr val="FFFFFF"/>
                </a:solidFill>
              </a14:hiddenFill>
            </a:ext>
          </a:extLst>
        </p:spPr>
      </p:pic>
      <p:sp>
        <p:nvSpPr>
          <p:cNvPr id="23" name="Rounded Rectangle 22"/>
          <p:cNvSpPr/>
          <p:nvPr/>
        </p:nvSpPr>
        <p:spPr>
          <a:xfrm>
            <a:off x="381000" y="1321070"/>
            <a:ext cx="8396262" cy="497131"/>
          </a:xfrm>
          <a:prstGeom prst="round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schemeClr val="tx1"/>
                </a:solidFill>
              </a:rPr>
              <a:t>L</a:t>
            </a:r>
            <a:r>
              <a:rPr lang="en-US" sz="1600" dirty="0" smtClean="0">
                <a:solidFill>
                  <a:schemeClr val="tx1"/>
                </a:solidFill>
              </a:rPr>
              <a:t>aunched </a:t>
            </a:r>
            <a:r>
              <a:rPr lang="en-US" sz="1600" dirty="0">
                <a:solidFill>
                  <a:schemeClr val="tx1"/>
                </a:solidFill>
              </a:rPr>
              <a:t>in April </a:t>
            </a:r>
            <a:r>
              <a:rPr lang="en-US" sz="1600" dirty="0" smtClean="0">
                <a:solidFill>
                  <a:schemeClr val="tx1"/>
                </a:solidFill>
              </a:rPr>
              <a:t>2011</a:t>
            </a:r>
            <a:endParaRPr lang="en-IN" sz="1600" dirty="0">
              <a:solidFill>
                <a:schemeClr val="tx1"/>
              </a:solidFill>
            </a:endParaRPr>
          </a:p>
        </p:txBody>
      </p:sp>
      <p:sp>
        <p:nvSpPr>
          <p:cNvPr id="22" name="Title 1"/>
          <p:cNvSpPr>
            <a:spLocks noGrp="1"/>
          </p:cNvSpPr>
          <p:nvPr>
            <p:ph type="title"/>
          </p:nvPr>
        </p:nvSpPr>
        <p:spPr>
          <a:xfrm>
            <a:off x="0" y="0"/>
            <a:ext cx="9144000" cy="685800"/>
          </a:xfrm>
        </p:spPr>
        <p:txBody>
          <a:bodyPr/>
          <a:lstStyle/>
          <a:p>
            <a:r>
              <a:rPr lang="en-US" dirty="0" smtClean="0"/>
              <a:t>Market-based Mechanism</a:t>
            </a:r>
            <a:endParaRPr lang="en-US" dirty="0"/>
          </a:p>
        </p:txBody>
      </p:sp>
      <p:pic>
        <p:nvPicPr>
          <p:cNvPr id="2050" name="Picture 2" descr="http://www.iges.or.jp/en/archive/Asianfocus/images/2011apr/header.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75652" y="4882234"/>
            <a:ext cx="3187148" cy="16758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2046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2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ounded Rectangle 38"/>
          <p:cNvSpPr/>
          <p:nvPr/>
        </p:nvSpPr>
        <p:spPr>
          <a:xfrm>
            <a:off x="7848600" y="1981200"/>
            <a:ext cx="457200" cy="4572000"/>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0" y="6248400"/>
            <a:ext cx="9144000" cy="6096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Isosceles Triangle 7"/>
          <p:cNvSpPr/>
          <p:nvPr/>
        </p:nvSpPr>
        <p:spPr>
          <a:xfrm>
            <a:off x="0" y="5867400"/>
            <a:ext cx="2514600" cy="3810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1600200" y="5181600"/>
            <a:ext cx="1066800" cy="10668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2286000" y="4876800"/>
            <a:ext cx="533400" cy="6858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2362200" y="3276600"/>
            <a:ext cx="76200" cy="1905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2514600" y="3276600"/>
            <a:ext cx="76200" cy="1905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2667000" y="3276600"/>
            <a:ext cx="76200" cy="1905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ounded Rectangle 14"/>
          <p:cNvSpPr/>
          <p:nvPr/>
        </p:nvSpPr>
        <p:spPr>
          <a:xfrm>
            <a:off x="2819400" y="4572000"/>
            <a:ext cx="457200" cy="1828800"/>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p:cNvSpPr/>
          <p:nvPr/>
        </p:nvSpPr>
        <p:spPr>
          <a:xfrm>
            <a:off x="2819400" y="4419600"/>
            <a:ext cx="457200" cy="457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ounded Rectangle 17"/>
          <p:cNvSpPr/>
          <p:nvPr/>
        </p:nvSpPr>
        <p:spPr>
          <a:xfrm>
            <a:off x="3352800" y="4572000"/>
            <a:ext cx="457200" cy="1828800"/>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p:cNvSpPr/>
          <p:nvPr/>
        </p:nvSpPr>
        <p:spPr>
          <a:xfrm>
            <a:off x="3352800" y="4419600"/>
            <a:ext cx="457200" cy="457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ounded Rectangle 19"/>
          <p:cNvSpPr/>
          <p:nvPr/>
        </p:nvSpPr>
        <p:spPr>
          <a:xfrm>
            <a:off x="3886200" y="4572000"/>
            <a:ext cx="457200" cy="1828800"/>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p:cNvSpPr/>
          <p:nvPr/>
        </p:nvSpPr>
        <p:spPr>
          <a:xfrm>
            <a:off x="3886200" y="4419600"/>
            <a:ext cx="457200" cy="457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ounded Rectangle 21"/>
          <p:cNvSpPr/>
          <p:nvPr/>
        </p:nvSpPr>
        <p:spPr>
          <a:xfrm>
            <a:off x="4724400" y="1828800"/>
            <a:ext cx="457200" cy="4572000"/>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p:cNvSpPr/>
          <p:nvPr/>
        </p:nvSpPr>
        <p:spPr>
          <a:xfrm>
            <a:off x="4724400" y="1524000"/>
            <a:ext cx="457200" cy="1143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p:cNvSpPr/>
          <p:nvPr/>
        </p:nvSpPr>
        <p:spPr>
          <a:xfrm>
            <a:off x="5257800" y="1295400"/>
            <a:ext cx="152400" cy="51054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p:cNvSpPr/>
          <p:nvPr/>
        </p:nvSpPr>
        <p:spPr>
          <a:xfrm>
            <a:off x="5562600" y="4876800"/>
            <a:ext cx="152400" cy="1524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p:cNvSpPr/>
          <p:nvPr/>
        </p:nvSpPr>
        <p:spPr>
          <a:xfrm>
            <a:off x="5638800" y="5334000"/>
            <a:ext cx="1066800" cy="1143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Isosceles Triangle 26"/>
          <p:cNvSpPr/>
          <p:nvPr/>
        </p:nvSpPr>
        <p:spPr>
          <a:xfrm>
            <a:off x="6553200" y="5334000"/>
            <a:ext cx="2590800" cy="9144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p:cNvSpPr/>
          <p:nvPr/>
        </p:nvSpPr>
        <p:spPr>
          <a:xfrm>
            <a:off x="5715000" y="4953000"/>
            <a:ext cx="3429000" cy="762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p:cNvSpPr/>
          <p:nvPr/>
        </p:nvSpPr>
        <p:spPr>
          <a:xfrm>
            <a:off x="6096000" y="5562600"/>
            <a:ext cx="3048000" cy="762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p:cNvSpPr/>
          <p:nvPr/>
        </p:nvSpPr>
        <p:spPr>
          <a:xfrm>
            <a:off x="5715000" y="5257800"/>
            <a:ext cx="3429000" cy="762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rot="19781750">
            <a:off x="6052753" y="5254693"/>
            <a:ext cx="914400" cy="762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p:cNvSpPr/>
          <p:nvPr/>
        </p:nvSpPr>
        <p:spPr>
          <a:xfrm rot="1818250" flipH="1">
            <a:off x="6814752" y="5254693"/>
            <a:ext cx="914400" cy="762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rot="19781750">
            <a:off x="7587047" y="5254693"/>
            <a:ext cx="914400" cy="762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p:nvSpPr>
        <p:spPr>
          <a:xfrm rot="1818250" flipH="1">
            <a:off x="8349047" y="5254693"/>
            <a:ext cx="914400" cy="762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Oval 39"/>
          <p:cNvSpPr/>
          <p:nvPr/>
        </p:nvSpPr>
        <p:spPr>
          <a:xfrm>
            <a:off x="7848600" y="1676400"/>
            <a:ext cx="457200" cy="1143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0" y="2130425"/>
            <a:ext cx="9144000" cy="1470025"/>
          </a:xfrm>
          <a:solidFill>
            <a:schemeClr val="tx2">
              <a:lumMod val="50000"/>
            </a:schemeClr>
          </a:solidFill>
        </p:spPr>
        <p:txBody>
          <a:bodyPr/>
          <a:lstStyle/>
          <a:p>
            <a:r>
              <a:rPr lang="en-US" dirty="0" smtClean="0">
                <a:solidFill>
                  <a:schemeClr val="bg1"/>
                </a:solidFill>
                <a:latin typeface="Papyrus" pitchFamily="66" charset="0"/>
              </a:rPr>
              <a:t>Communicating climate change to Industries</a:t>
            </a:r>
            <a:endParaRPr lang="en-US" dirty="0">
              <a:solidFill>
                <a:schemeClr val="bg1"/>
              </a:solidFill>
              <a:latin typeface="Papyrus" pitchFamily="66" charset="0"/>
            </a:endParaRPr>
          </a:p>
        </p:txBody>
      </p:sp>
      <p:sp>
        <p:nvSpPr>
          <p:cNvPr id="3" name="Subtitle 2"/>
          <p:cNvSpPr>
            <a:spLocks noGrp="1"/>
          </p:cNvSpPr>
          <p:nvPr>
            <p:ph type="subTitle" idx="1"/>
          </p:nvPr>
        </p:nvSpPr>
        <p:spPr>
          <a:xfrm>
            <a:off x="0" y="3657600"/>
            <a:ext cx="9144000" cy="457200"/>
          </a:xfrm>
          <a:solidFill>
            <a:schemeClr val="bg1">
              <a:lumMod val="50000"/>
            </a:schemeClr>
          </a:solidFill>
        </p:spPr>
        <p:txBody>
          <a:bodyPr>
            <a:normAutofit fontScale="92500" lnSpcReduction="10000"/>
          </a:bodyPr>
          <a:lstStyle/>
          <a:p>
            <a:r>
              <a:rPr lang="en-US" sz="2800" dirty="0" smtClean="0">
                <a:solidFill>
                  <a:schemeClr val="bg1"/>
                </a:solidFill>
              </a:rPr>
              <a:t>Prepared by: Environmental Management Centre </a:t>
            </a:r>
            <a:r>
              <a:rPr lang="en-US" sz="2800" baseline="-25000" dirty="0" smtClean="0">
                <a:solidFill>
                  <a:schemeClr val="bg1"/>
                </a:solidFill>
              </a:rPr>
              <a:t>LLP</a:t>
            </a:r>
            <a:endParaRPr lang="en-US" sz="2800" baseline="-25000" dirty="0">
              <a:solidFill>
                <a:schemeClr val="bg1"/>
              </a:solidFill>
            </a:endParaRPr>
          </a:p>
        </p:txBody>
      </p:sp>
      <p:sp>
        <p:nvSpPr>
          <p:cNvPr id="41" name="Lightning Bolt 40"/>
          <p:cNvSpPr/>
          <p:nvPr/>
        </p:nvSpPr>
        <p:spPr>
          <a:xfrm>
            <a:off x="914400" y="457200"/>
            <a:ext cx="2362200" cy="838200"/>
          </a:xfrm>
          <a:prstGeom prst="lightningBol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42" name="Cloud 41"/>
          <p:cNvSpPr/>
          <p:nvPr/>
        </p:nvSpPr>
        <p:spPr>
          <a:xfrm>
            <a:off x="0" y="0"/>
            <a:ext cx="2209800" cy="762000"/>
          </a:xfrm>
          <a:prstGeom prst="cloud">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43" name="Cloud 42"/>
          <p:cNvSpPr/>
          <p:nvPr/>
        </p:nvSpPr>
        <p:spPr>
          <a:xfrm rot="20169155">
            <a:off x="5336521" y="893355"/>
            <a:ext cx="630563" cy="393930"/>
          </a:xfrm>
          <a:prstGeom prst="cloud">
            <a:avLst/>
          </a:prstGeom>
          <a:effectLst>
            <a:softEdge rad="63500"/>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44" name="Cloud 43"/>
          <p:cNvSpPr/>
          <p:nvPr/>
        </p:nvSpPr>
        <p:spPr>
          <a:xfrm rot="20169155">
            <a:off x="5673653" y="711981"/>
            <a:ext cx="568205" cy="292397"/>
          </a:xfrm>
          <a:prstGeom prst="cloud">
            <a:avLst/>
          </a:prstGeom>
          <a:effectLst>
            <a:softEdge rad="63500"/>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45" name="Cloud 44"/>
          <p:cNvSpPr/>
          <p:nvPr/>
        </p:nvSpPr>
        <p:spPr>
          <a:xfrm rot="20169155">
            <a:off x="6056798" y="452535"/>
            <a:ext cx="410831" cy="269774"/>
          </a:xfrm>
          <a:prstGeom prst="cloud">
            <a:avLst/>
          </a:prstGeom>
          <a:effectLst>
            <a:softEdge rad="63500"/>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114800"/>
            <a:ext cx="9144000" cy="685800"/>
          </a:xfrm>
        </p:spPr>
        <p:txBody>
          <a:bodyPr/>
          <a:lstStyle/>
          <a:p>
            <a:r>
              <a:rPr lang="en-US" dirty="0" smtClean="0"/>
              <a:t>Adaptation</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Picture 34" descr="Picture5.png"/>
          <p:cNvPicPr>
            <a:picLocks noChangeAspect="1"/>
          </p:cNvPicPr>
          <p:nvPr/>
        </p:nvPicPr>
        <p:blipFill>
          <a:blip r:embed="rId3" cstate="print"/>
          <a:stretch>
            <a:fillRect/>
          </a:stretch>
        </p:blipFill>
        <p:spPr>
          <a:xfrm>
            <a:off x="5517180" y="762000"/>
            <a:ext cx="3626820" cy="6205215"/>
          </a:xfrm>
          <a:prstGeom prst="rect">
            <a:avLst/>
          </a:prstGeom>
        </p:spPr>
      </p:pic>
      <p:sp>
        <p:nvSpPr>
          <p:cNvPr id="2" name="Title 1"/>
          <p:cNvSpPr>
            <a:spLocks noGrp="1"/>
          </p:cNvSpPr>
          <p:nvPr>
            <p:ph type="title"/>
          </p:nvPr>
        </p:nvSpPr>
        <p:spPr/>
        <p:txBody>
          <a:bodyPr/>
          <a:lstStyle/>
          <a:p>
            <a:r>
              <a:rPr lang="en-US" dirty="0" smtClean="0"/>
              <a:t>Industrial areas in Low elevation coastal zone</a:t>
            </a:r>
            <a:endParaRPr lang="en-US" dirty="0"/>
          </a:p>
        </p:txBody>
      </p:sp>
      <p:grpSp>
        <p:nvGrpSpPr>
          <p:cNvPr id="23" name="Group 22"/>
          <p:cNvGrpSpPr/>
          <p:nvPr/>
        </p:nvGrpSpPr>
        <p:grpSpPr>
          <a:xfrm>
            <a:off x="6332689" y="1467305"/>
            <a:ext cx="2244008" cy="5049295"/>
            <a:chOff x="5723089" y="1467305"/>
            <a:chExt cx="2244008" cy="5049295"/>
          </a:xfrm>
          <a:solidFill>
            <a:schemeClr val="accent6">
              <a:lumMod val="75000"/>
              <a:alpha val="56000"/>
            </a:schemeClr>
          </a:solidFill>
        </p:grpSpPr>
        <p:sp>
          <p:nvSpPr>
            <p:cNvPr id="6" name="Freeform 5"/>
            <p:cNvSpPr/>
            <p:nvPr/>
          </p:nvSpPr>
          <p:spPr>
            <a:xfrm>
              <a:off x="6019800" y="2895600"/>
              <a:ext cx="121557" cy="256810"/>
            </a:xfrm>
            <a:custGeom>
              <a:avLst/>
              <a:gdLst>
                <a:gd name="connsiteX0" fmla="*/ 1814 w 121557"/>
                <a:gd name="connsiteY0" fmla="*/ 27214 h 256810"/>
                <a:gd name="connsiteX1" fmla="*/ 12700 w 121557"/>
                <a:gd name="connsiteY1" fmla="*/ 190500 h 256810"/>
                <a:gd name="connsiteX2" fmla="*/ 23586 w 121557"/>
                <a:gd name="connsiteY2" fmla="*/ 244929 h 256810"/>
                <a:gd name="connsiteX3" fmla="*/ 110671 w 121557"/>
                <a:gd name="connsiteY3" fmla="*/ 234043 h 256810"/>
                <a:gd name="connsiteX4" fmla="*/ 67128 w 121557"/>
                <a:gd name="connsiteY4" fmla="*/ 146957 h 256810"/>
                <a:gd name="connsiteX5" fmla="*/ 56243 w 121557"/>
                <a:gd name="connsiteY5" fmla="*/ 114300 h 256810"/>
                <a:gd name="connsiteX6" fmla="*/ 99786 w 121557"/>
                <a:gd name="connsiteY6" fmla="*/ 59871 h 256810"/>
                <a:gd name="connsiteX7" fmla="*/ 121557 w 121557"/>
                <a:gd name="connsiteY7" fmla="*/ 27214 h 256810"/>
                <a:gd name="connsiteX8" fmla="*/ 23586 w 121557"/>
                <a:gd name="connsiteY8" fmla="*/ 27214 h 256810"/>
                <a:gd name="connsiteX9" fmla="*/ 1814 w 121557"/>
                <a:gd name="connsiteY9" fmla="*/ 27214 h 256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557" h="256810">
                  <a:moveTo>
                    <a:pt x="1814" y="27214"/>
                  </a:moveTo>
                  <a:cubicBezTo>
                    <a:pt x="0" y="54428"/>
                    <a:pt x="7272" y="136221"/>
                    <a:pt x="12700" y="190500"/>
                  </a:cubicBezTo>
                  <a:cubicBezTo>
                    <a:pt x="14541" y="208910"/>
                    <a:pt x="6678" y="237414"/>
                    <a:pt x="23586" y="244929"/>
                  </a:cubicBezTo>
                  <a:cubicBezTo>
                    <a:pt x="50319" y="256810"/>
                    <a:pt x="81643" y="237672"/>
                    <a:pt x="110671" y="234043"/>
                  </a:cubicBezTo>
                  <a:cubicBezTo>
                    <a:pt x="85654" y="158992"/>
                    <a:pt x="105127" y="184956"/>
                    <a:pt x="67128" y="146957"/>
                  </a:cubicBezTo>
                  <a:cubicBezTo>
                    <a:pt x="63500" y="136071"/>
                    <a:pt x="54357" y="125618"/>
                    <a:pt x="56243" y="114300"/>
                  </a:cubicBezTo>
                  <a:cubicBezTo>
                    <a:pt x="59770" y="93138"/>
                    <a:pt x="87541" y="75177"/>
                    <a:pt x="99786" y="59871"/>
                  </a:cubicBezTo>
                  <a:cubicBezTo>
                    <a:pt x="107959" y="49655"/>
                    <a:pt x="114300" y="38100"/>
                    <a:pt x="121557" y="27214"/>
                  </a:cubicBezTo>
                  <a:cubicBezTo>
                    <a:pt x="75623" y="11904"/>
                    <a:pt x="85480" y="9530"/>
                    <a:pt x="23586" y="27214"/>
                  </a:cubicBezTo>
                  <a:cubicBezTo>
                    <a:pt x="18652" y="28624"/>
                    <a:pt x="3628" y="0"/>
                    <a:pt x="1814" y="27214"/>
                  </a:cubicBezTo>
                  <a:close/>
                </a:path>
              </a:pathLst>
            </a:custGeom>
            <a:grpFill/>
            <a:ln>
              <a:solidFill>
                <a:schemeClr val="accent6">
                  <a:lumMod val="75000"/>
                  <a:alpha val="2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Freeform 6"/>
            <p:cNvSpPr/>
            <p:nvPr/>
          </p:nvSpPr>
          <p:spPr>
            <a:xfrm>
              <a:off x="6060036" y="3222171"/>
              <a:ext cx="169367" cy="156537"/>
            </a:xfrm>
            <a:custGeom>
              <a:avLst/>
              <a:gdLst>
                <a:gd name="connsiteX0" fmla="*/ 101278 w 169367"/>
                <a:gd name="connsiteY0" fmla="*/ 10886 h 156537"/>
                <a:gd name="connsiteX1" fmla="*/ 79507 w 169367"/>
                <a:gd name="connsiteY1" fmla="*/ 43543 h 156537"/>
                <a:gd name="connsiteX2" fmla="*/ 25078 w 169367"/>
                <a:gd name="connsiteY2" fmla="*/ 87086 h 156537"/>
                <a:gd name="connsiteX3" fmla="*/ 3307 w 169367"/>
                <a:gd name="connsiteY3" fmla="*/ 108858 h 156537"/>
                <a:gd name="connsiteX4" fmla="*/ 14193 w 169367"/>
                <a:gd name="connsiteY4" fmla="*/ 152400 h 156537"/>
                <a:gd name="connsiteX5" fmla="*/ 35964 w 169367"/>
                <a:gd name="connsiteY5" fmla="*/ 119743 h 156537"/>
                <a:gd name="connsiteX6" fmla="*/ 68621 w 169367"/>
                <a:gd name="connsiteY6" fmla="*/ 97972 h 156537"/>
                <a:gd name="connsiteX7" fmla="*/ 123050 w 169367"/>
                <a:gd name="connsiteY7" fmla="*/ 65315 h 156537"/>
                <a:gd name="connsiteX8" fmla="*/ 155707 w 169367"/>
                <a:gd name="connsiteY8" fmla="*/ 43543 h 156537"/>
                <a:gd name="connsiteX9" fmla="*/ 112164 w 169367"/>
                <a:gd name="connsiteY9" fmla="*/ 0 h 156537"/>
                <a:gd name="connsiteX10" fmla="*/ 101278 w 169367"/>
                <a:gd name="connsiteY10" fmla="*/ 10886 h 156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9367" h="156537">
                  <a:moveTo>
                    <a:pt x="101278" y="10886"/>
                  </a:moveTo>
                  <a:cubicBezTo>
                    <a:pt x="94021" y="21772"/>
                    <a:pt x="88758" y="34292"/>
                    <a:pt x="79507" y="43543"/>
                  </a:cubicBezTo>
                  <a:cubicBezTo>
                    <a:pt x="63078" y="59972"/>
                    <a:pt x="42719" y="71965"/>
                    <a:pt x="25078" y="87086"/>
                  </a:cubicBezTo>
                  <a:cubicBezTo>
                    <a:pt x="17286" y="93765"/>
                    <a:pt x="10564" y="101601"/>
                    <a:pt x="3307" y="108858"/>
                  </a:cubicBezTo>
                  <a:cubicBezTo>
                    <a:pt x="6936" y="123372"/>
                    <a:pt x="0" y="147669"/>
                    <a:pt x="14193" y="152400"/>
                  </a:cubicBezTo>
                  <a:cubicBezTo>
                    <a:pt x="26605" y="156537"/>
                    <a:pt x="26713" y="128994"/>
                    <a:pt x="35964" y="119743"/>
                  </a:cubicBezTo>
                  <a:cubicBezTo>
                    <a:pt x="45215" y="110492"/>
                    <a:pt x="58405" y="106145"/>
                    <a:pt x="68621" y="97972"/>
                  </a:cubicBezTo>
                  <a:cubicBezTo>
                    <a:pt x="111315" y="63817"/>
                    <a:pt x="66337" y="84218"/>
                    <a:pt x="123050" y="65315"/>
                  </a:cubicBezTo>
                  <a:cubicBezTo>
                    <a:pt x="133936" y="58058"/>
                    <a:pt x="150848" y="55690"/>
                    <a:pt x="155707" y="43543"/>
                  </a:cubicBezTo>
                  <a:cubicBezTo>
                    <a:pt x="169367" y="9392"/>
                    <a:pt x="127532" y="5123"/>
                    <a:pt x="112164" y="0"/>
                  </a:cubicBezTo>
                  <a:lnTo>
                    <a:pt x="101278" y="10886"/>
                  </a:lnTo>
                  <a:close/>
                </a:path>
              </a:pathLst>
            </a:custGeom>
            <a:grpFill/>
            <a:ln>
              <a:solidFill>
                <a:schemeClr val="accent6">
                  <a:lumMod val="75000"/>
                  <a:alpha val="2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7"/>
            <p:cNvSpPr/>
            <p:nvPr/>
          </p:nvSpPr>
          <p:spPr>
            <a:xfrm>
              <a:off x="5791200" y="4191000"/>
              <a:ext cx="117982" cy="197757"/>
            </a:xfrm>
            <a:custGeom>
              <a:avLst/>
              <a:gdLst>
                <a:gd name="connsiteX0" fmla="*/ 74439 w 161525"/>
                <a:gd name="connsiteY0" fmla="*/ 34471 h 293097"/>
                <a:gd name="connsiteX1" fmla="*/ 41782 w 161525"/>
                <a:gd name="connsiteY1" fmla="*/ 263071 h 293097"/>
                <a:gd name="connsiteX2" fmla="*/ 139753 w 161525"/>
                <a:gd name="connsiteY2" fmla="*/ 273957 h 293097"/>
                <a:gd name="connsiteX3" fmla="*/ 139753 w 161525"/>
                <a:gd name="connsiteY3" fmla="*/ 121557 h 293097"/>
                <a:gd name="connsiteX4" fmla="*/ 161525 w 161525"/>
                <a:gd name="connsiteY4" fmla="*/ 99786 h 293097"/>
                <a:gd name="connsiteX5" fmla="*/ 150639 w 161525"/>
                <a:gd name="connsiteY5" fmla="*/ 67128 h 293097"/>
                <a:gd name="connsiteX6" fmla="*/ 117982 w 161525"/>
                <a:gd name="connsiteY6" fmla="*/ 56243 h 293097"/>
                <a:gd name="connsiteX7" fmla="*/ 74439 w 161525"/>
                <a:gd name="connsiteY7" fmla="*/ 34471 h 293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1525" h="293097">
                  <a:moveTo>
                    <a:pt x="74439" y="34471"/>
                  </a:moveTo>
                  <a:cubicBezTo>
                    <a:pt x="61739" y="68942"/>
                    <a:pt x="0" y="169060"/>
                    <a:pt x="41782" y="263071"/>
                  </a:cubicBezTo>
                  <a:cubicBezTo>
                    <a:pt x="55127" y="293097"/>
                    <a:pt x="107096" y="270328"/>
                    <a:pt x="139753" y="273957"/>
                  </a:cubicBezTo>
                  <a:cubicBezTo>
                    <a:pt x="119298" y="212589"/>
                    <a:pt x="116989" y="220203"/>
                    <a:pt x="139753" y="121557"/>
                  </a:cubicBezTo>
                  <a:cubicBezTo>
                    <a:pt x="142061" y="111557"/>
                    <a:pt x="154268" y="107043"/>
                    <a:pt x="161525" y="99786"/>
                  </a:cubicBezTo>
                  <a:cubicBezTo>
                    <a:pt x="157896" y="88900"/>
                    <a:pt x="158753" y="75242"/>
                    <a:pt x="150639" y="67128"/>
                  </a:cubicBezTo>
                  <a:cubicBezTo>
                    <a:pt x="142525" y="59014"/>
                    <a:pt x="129234" y="58493"/>
                    <a:pt x="117982" y="56243"/>
                  </a:cubicBezTo>
                  <a:cubicBezTo>
                    <a:pt x="60985" y="44844"/>
                    <a:pt x="87139" y="0"/>
                    <a:pt x="74439" y="34471"/>
                  </a:cubicBezTo>
                  <a:close/>
                </a:path>
              </a:pathLst>
            </a:custGeom>
            <a:grpFill/>
            <a:ln>
              <a:solidFill>
                <a:schemeClr val="accent6">
                  <a:lumMod val="75000"/>
                  <a:alpha val="2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8"/>
            <p:cNvSpPr/>
            <p:nvPr/>
          </p:nvSpPr>
          <p:spPr>
            <a:xfrm>
              <a:off x="6135133" y="3922643"/>
              <a:ext cx="125649" cy="225227"/>
            </a:xfrm>
            <a:custGeom>
              <a:avLst/>
              <a:gdLst>
                <a:gd name="connsiteX0" fmla="*/ 58838 w 125649"/>
                <a:gd name="connsiteY0" fmla="*/ 28871 h 225227"/>
                <a:gd name="connsiteX1" fmla="*/ 26181 w 125649"/>
                <a:gd name="connsiteY1" fmla="*/ 61528 h 225227"/>
                <a:gd name="connsiteX2" fmla="*/ 69724 w 125649"/>
                <a:gd name="connsiteY2" fmla="*/ 192157 h 225227"/>
                <a:gd name="connsiteX3" fmla="*/ 124153 w 125649"/>
                <a:gd name="connsiteY3" fmla="*/ 115957 h 225227"/>
                <a:gd name="connsiteX4" fmla="*/ 91496 w 125649"/>
                <a:gd name="connsiteY4" fmla="*/ 61528 h 225227"/>
                <a:gd name="connsiteX5" fmla="*/ 58838 w 125649"/>
                <a:gd name="connsiteY5" fmla="*/ 28871 h 225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649" h="225227">
                  <a:moveTo>
                    <a:pt x="58838" y="28871"/>
                  </a:moveTo>
                  <a:cubicBezTo>
                    <a:pt x="47952" y="28871"/>
                    <a:pt x="28090" y="46252"/>
                    <a:pt x="26181" y="61528"/>
                  </a:cubicBezTo>
                  <a:cubicBezTo>
                    <a:pt x="5719" y="225227"/>
                    <a:pt x="0" y="215399"/>
                    <a:pt x="69724" y="192157"/>
                  </a:cubicBezTo>
                  <a:cubicBezTo>
                    <a:pt x="121381" y="140500"/>
                    <a:pt x="106776" y="168087"/>
                    <a:pt x="124153" y="115957"/>
                  </a:cubicBezTo>
                  <a:cubicBezTo>
                    <a:pt x="105249" y="59246"/>
                    <a:pt x="125649" y="104220"/>
                    <a:pt x="91496" y="61528"/>
                  </a:cubicBezTo>
                  <a:cubicBezTo>
                    <a:pt x="42274" y="0"/>
                    <a:pt x="69724" y="28871"/>
                    <a:pt x="58838" y="28871"/>
                  </a:cubicBezTo>
                  <a:close/>
                </a:path>
              </a:pathLst>
            </a:custGeom>
            <a:grpFill/>
            <a:ln>
              <a:solidFill>
                <a:schemeClr val="accent6">
                  <a:lumMod val="75000"/>
                  <a:alpha val="2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9"/>
            <p:cNvSpPr/>
            <p:nvPr/>
          </p:nvSpPr>
          <p:spPr>
            <a:xfrm>
              <a:off x="6335485" y="3080657"/>
              <a:ext cx="152401" cy="347920"/>
            </a:xfrm>
            <a:custGeom>
              <a:avLst/>
              <a:gdLst>
                <a:gd name="connsiteX0" fmla="*/ 152401 w 152401"/>
                <a:gd name="connsiteY0" fmla="*/ 0 h 347920"/>
                <a:gd name="connsiteX1" fmla="*/ 87086 w 152401"/>
                <a:gd name="connsiteY1" fmla="*/ 97972 h 347920"/>
                <a:gd name="connsiteX2" fmla="*/ 76201 w 152401"/>
                <a:gd name="connsiteY2" fmla="*/ 195943 h 347920"/>
                <a:gd name="connsiteX3" fmla="*/ 65315 w 152401"/>
                <a:gd name="connsiteY3" fmla="*/ 228600 h 347920"/>
                <a:gd name="connsiteX4" fmla="*/ 21772 w 152401"/>
                <a:gd name="connsiteY4" fmla="*/ 272143 h 347920"/>
                <a:gd name="connsiteX5" fmla="*/ 1 w 152401"/>
                <a:gd name="connsiteY5" fmla="*/ 304800 h 347920"/>
                <a:gd name="connsiteX6" fmla="*/ 10886 w 152401"/>
                <a:gd name="connsiteY6" fmla="*/ 337457 h 347920"/>
                <a:gd name="connsiteX7" fmla="*/ 97972 w 152401"/>
                <a:gd name="connsiteY7" fmla="*/ 304800 h 347920"/>
                <a:gd name="connsiteX8" fmla="*/ 119744 w 152401"/>
                <a:gd name="connsiteY8" fmla="*/ 239486 h 347920"/>
                <a:gd name="connsiteX9" fmla="*/ 141515 w 152401"/>
                <a:gd name="connsiteY9" fmla="*/ 87086 h 347920"/>
                <a:gd name="connsiteX10" fmla="*/ 152401 w 152401"/>
                <a:gd name="connsiteY10" fmla="*/ 0 h 347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1" h="347920">
                  <a:moveTo>
                    <a:pt x="152401" y="0"/>
                  </a:moveTo>
                  <a:cubicBezTo>
                    <a:pt x="130629" y="32657"/>
                    <a:pt x="91420" y="58963"/>
                    <a:pt x="87086" y="97972"/>
                  </a:cubicBezTo>
                  <a:cubicBezTo>
                    <a:pt x="83458" y="130629"/>
                    <a:pt x="81603" y="163532"/>
                    <a:pt x="76201" y="195943"/>
                  </a:cubicBezTo>
                  <a:cubicBezTo>
                    <a:pt x="74315" y="207261"/>
                    <a:pt x="71984" y="219263"/>
                    <a:pt x="65315" y="228600"/>
                  </a:cubicBezTo>
                  <a:cubicBezTo>
                    <a:pt x="53384" y="245303"/>
                    <a:pt x="33158" y="255064"/>
                    <a:pt x="21772" y="272143"/>
                  </a:cubicBezTo>
                  <a:lnTo>
                    <a:pt x="1" y="304800"/>
                  </a:lnTo>
                  <a:cubicBezTo>
                    <a:pt x="3629" y="315686"/>
                    <a:pt x="0" y="333828"/>
                    <a:pt x="10886" y="337457"/>
                  </a:cubicBezTo>
                  <a:cubicBezTo>
                    <a:pt x="42274" y="347920"/>
                    <a:pt x="75284" y="319926"/>
                    <a:pt x="97972" y="304800"/>
                  </a:cubicBezTo>
                  <a:cubicBezTo>
                    <a:pt x="105229" y="283029"/>
                    <a:pt x="117666" y="262341"/>
                    <a:pt x="119744" y="239486"/>
                  </a:cubicBezTo>
                  <a:cubicBezTo>
                    <a:pt x="131668" y="108316"/>
                    <a:pt x="117955" y="157765"/>
                    <a:pt x="141515" y="87086"/>
                  </a:cubicBezTo>
                  <a:lnTo>
                    <a:pt x="152401" y="0"/>
                  </a:lnTo>
                  <a:close/>
                </a:path>
              </a:pathLst>
            </a:custGeom>
            <a:grpFill/>
            <a:ln>
              <a:solidFill>
                <a:schemeClr val="accent6">
                  <a:lumMod val="75000"/>
                  <a:alpha val="2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6525578" y="2895600"/>
              <a:ext cx="103822" cy="140365"/>
            </a:xfrm>
            <a:custGeom>
              <a:avLst/>
              <a:gdLst>
                <a:gd name="connsiteX0" fmla="*/ 5851 w 103822"/>
                <a:gd name="connsiteY0" fmla="*/ 43543 h 140365"/>
                <a:gd name="connsiteX1" fmla="*/ 16736 w 103822"/>
                <a:gd name="connsiteY1" fmla="*/ 76200 h 140365"/>
                <a:gd name="connsiteX2" fmla="*/ 5851 w 103822"/>
                <a:gd name="connsiteY2" fmla="*/ 130629 h 140365"/>
                <a:gd name="connsiteX3" fmla="*/ 27622 w 103822"/>
                <a:gd name="connsiteY3" fmla="*/ 108857 h 140365"/>
                <a:gd name="connsiteX4" fmla="*/ 103822 w 103822"/>
                <a:gd name="connsiteY4" fmla="*/ 97971 h 140365"/>
                <a:gd name="connsiteX5" fmla="*/ 60279 w 103822"/>
                <a:gd name="connsiteY5" fmla="*/ 21771 h 140365"/>
                <a:gd name="connsiteX6" fmla="*/ 27622 w 103822"/>
                <a:gd name="connsiteY6" fmla="*/ 0 h 140365"/>
                <a:gd name="connsiteX7" fmla="*/ 5851 w 103822"/>
                <a:gd name="connsiteY7" fmla="*/ 43543 h 140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22" h="140365">
                  <a:moveTo>
                    <a:pt x="5851" y="43543"/>
                  </a:moveTo>
                  <a:cubicBezTo>
                    <a:pt x="4037" y="56243"/>
                    <a:pt x="16736" y="64726"/>
                    <a:pt x="16736" y="76200"/>
                  </a:cubicBezTo>
                  <a:cubicBezTo>
                    <a:pt x="16736" y="94702"/>
                    <a:pt x="0" y="113076"/>
                    <a:pt x="5851" y="130629"/>
                  </a:cubicBezTo>
                  <a:cubicBezTo>
                    <a:pt x="9097" y="140365"/>
                    <a:pt x="17886" y="112103"/>
                    <a:pt x="27622" y="108857"/>
                  </a:cubicBezTo>
                  <a:cubicBezTo>
                    <a:pt x="51963" y="100743"/>
                    <a:pt x="78422" y="101600"/>
                    <a:pt x="103822" y="97971"/>
                  </a:cubicBezTo>
                  <a:cubicBezTo>
                    <a:pt x="91367" y="60607"/>
                    <a:pt x="93230" y="54722"/>
                    <a:pt x="60279" y="21771"/>
                  </a:cubicBezTo>
                  <a:cubicBezTo>
                    <a:pt x="51028" y="12520"/>
                    <a:pt x="40705" y="0"/>
                    <a:pt x="27622" y="0"/>
                  </a:cubicBezTo>
                  <a:cubicBezTo>
                    <a:pt x="17359" y="0"/>
                    <a:pt x="7665" y="30843"/>
                    <a:pt x="5851" y="43543"/>
                  </a:cubicBezTo>
                  <a:close/>
                </a:path>
              </a:pathLst>
            </a:custGeom>
            <a:grpFill/>
            <a:ln>
              <a:solidFill>
                <a:schemeClr val="accent6">
                  <a:lumMod val="75000"/>
                  <a:alpha val="2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11"/>
            <p:cNvSpPr/>
            <p:nvPr/>
          </p:nvSpPr>
          <p:spPr>
            <a:xfrm>
              <a:off x="6530425" y="2596554"/>
              <a:ext cx="180202" cy="113989"/>
            </a:xfrm>
            <a:custGeom>
              <a:avLst/>
              <a:gdLst>
                <a:gd name="connsiteX0" fmla="*/ 66318 w 180202"/>
                <a:gd name="connsiteY0" fmla="*/ 26903 h 113989"/>
                <a:gd name="connsiteX1" fmla="*/ 22775 w 180202"/>
                <a:gd name="connsiteY1" fmla="*/ 37789 h 113989"/>
                <a:gd name="connsiteX2" fmla="*/ 22775 w 180202"/>
                <a:gd name="connsiteY2" fmla="*/ 113989 h 113989"/>
                <a:gd name="connsiteX3" fmla="*/ 77204 w 180202"/>
                <a:gd name="connsiteY3" fmla="*/ 70446 h 113989"/>
                <a:gd name="connsiteX4" fmla="*/ 131632 w 180202"/>
                <a:gd name="connsiteY4" fmla="*/ 59560 h 113989"/>
                <a:gd name="connsiteX5" fmla="*/ 142518 w 180202"/>
                <a:gd name="connsiteY5" fmla="*/ 5132 h 113989"/>
                <a:gd name="connsiteX6" fmla="*/ 109861 w 180202"/>
                <a:gd name="connsiteY6" fmla="*/ 16017 h 113989"/>
                <a:gd name="connsiteX7" fmla="*/ 66318 w 180202"/>
                <a:gd name="connsiteY7" fmla="*/ 26903 h 113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0202" h="113989">
                  <a:moveTo>
                    <a:pt x="66318" y="26903"/>
                  </a:moveTo>
                  <a:cubicBezTo>
                    <a:pt x="51804" y="30532"/>
                    <a:pt x="34458" y="28443"/>
                    <a:pt x="22775" y="37789"/>
                  </a:cubicBezTo>
                  <a:cubicBezTo>
                    <a:pt x="0" y="56009"/>
                    <a:pt x="18439" y="96644"/>
                    <a:pt x="22775" y="113989"/>
                  </a:cubicBezTo>
                  <a:cubicBezTo>
                    <a:pt x="38718" y="98045"/>
                    <a:pt x="55229" y="78687"/>
                    <a:pt x="77204" y="70446"/>
                  </a:cubicBezTo>
                  <a:cubicBezTo>
                    <a:pt x="94528" y="63950"/>
                    <a:pt x="113489" y="63189"/>
                    <a:pt x="131632" y="59560"/>
                  </a:cubicBezTo>
                  <a:cubicBezTo>
                    <a:pt x="140452" y="50740"/>
                    <a:pt x="180202" y="23974"/>
                    <a:pt x="142518" y="5132"/>
                  </a:cubicBezTo>
                  <a:cubicBezTo>
                    <a:pt x="132255" y="0"/>
                    <a:pt x="120747" y="12389"/>
                    <a:pt x="109861" y="16017"/>
                  </a:cubicBezTo>
                  <a:cubicBezTo>
                    <a:pt x="82352" y="43526"/>
                    <a:pt x="80832" y="23274"/>
                    <a:pt x="66318" y="26903"/>
                  </a:cubicBezTo>
                  <a:close/>
                </a:path>
              </a:pathLst>
            </a:custGeom>
            <a:grpFill/>
            <a:ln>
              <a:solidFill>
                <a:schemeClr val="accent6">
                  <a:lumMod val="75000"/>
                  <a:alpha val="2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Freeform 12"/>
            <p:cNvSpPr/>
            <p:nvPr/>
          </p:nvSpPr>
          <p:spPr>
            <a:xfrm>
              <a:off x="6705600" y="2667000"/>
              <a:ext cx="165546" cy="156909"/>
            </a:xfrm>
            <a:custGeom>
              <a:avLst/>
              <a:gdLst>
                <a:gd name="connsiteX0" fmla="*/ 24654 w 165546"/>
                <a:gd name="connsiteY0" fmla="*/ 76200 h 156909"/>
                <a:gd name="connsiteX1" fmla="*/ 57311 w 165546"/>
                <a:gd name="connsiteY1" fmla="*/ 97971 h 156909"/>
                <a:gd name="connsiteX2" fmla="*/ 100854 w 165546"/>
                <a:gd name="connsiteY2" fmla="*/ 152400 h 156909"/>
                <a:gd name="connsiteX3" fmla="*/ 155283 w 165546"/>
                <a:gd name="connsiteY3" fmla="*/ 141514 h 156909"/>
                <a:gd name="connsiteX4" fmla="*/ 144397 w 165546"/>
                <a:gd name="connsiteY4" fmla="*/ 87086 h 156909"/>
                <a:gd name="connsiteX5" fmla="*/ 133511 w 165546"/>
                <a:gd name="connsiteY5" fmla="*/ 54429 h 156909"/>
                <a:gd name="connsiteX6" fmla="*/ 79083 w 165546"/>
                <a:gd name="connsiteY6" fmla="*/ 21771 h 156909"/>
                <a:gd name="connsiteX7" fmla="*/ 46426 w 165546"/>
                <a:gd name="connsiteY7" fmla="*/ 0 h 156909"/>
                <a:gd name="connsiteX8" fmla="*/ 24654 w 165546"/>
                <a:gd name="connsiteY8" fmla="*/ 76200 h 156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5546" h="156909">
                  <a:moveTo>
                    <a:pt x="24654" y="76200"/>
                  </a:moveTo>
                  <a:cubicBezTo>
                    <a:pt x="26468" y="92529"/>
                    <a:pt x="47095" y="89798"/>
                    <a:pt x="57311" y="97971"/>
                  </a:cubicBezTo>
                  <a:cubicBezTo>
                    <a:pt x="79470" y="115698"/>
                    <a:pt x="84688" y="128151"/>
                    <a:pt x="100854" y="152400"/>
                  </a:cubicBezTo>
                  <a:cubicBezTo>
                    <a:pt x="118997" y="148771"/>
                    <a:pt x="145020" y="156909"/>
                    <a:pt x="155283" y="141514"/>
                  </a:cubicBezTo>
                  <a:cubicBezTo>
                    <a:pt x="165546" y="126119"/>
                    <a:pt x="148885" y="105036"/>
                    <a:pt x="144397" y="87086"/>
                  </a:cubicBezTo>
                  <a:cubicBezTo>
                    <a:pt x="141614" y="75954"/>
                    <a:pt x="139415" y="64268"/>
                    <a:pt x="133511" y="54429"/>
                  </a:cubicBezTo>
                  <a:cubicBezTo>
                    <a:pt x="115286" y="24054"/>
                    <a:pt x="108441" y="36450"/>
                    <a:pt x="79083" y="21771"/>
                  </a:cubicBezTo>
                  <a:cubicBezTo>
                    <a:pt x="67381" y="15920"/>
                    <a:pt x="57312" y="7257"/>
                    <a:pt x="46426" y="0"/>
                  </a:cubicBezTo>
                  <a:cubicBezTo>
                    <a:pt x="0" y="15476"/>
                    <a:pt x="22840" y="59871"/>
                    <a:pt x="24654" y="76200"/>
                  </a:cubicBezTo>
                  <a:close/>
                </a:path>
              </a:pathLst>
            </a:custGeom>
            <a:grpFill/>
            <a:ln>
              <a:solidFill>
                <a:schemeClr val="accent6">
                  <a:lumMod val="75000"/>
                  <a:alpha val="2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6862957" y="3124200"/>
              <a:ext cx="212757" cy="794657"/>
            </a:xfrm>
            <a:custGeom>
              <a:avLst/>
              <a:gdLst>
                <a:gd name="connsiteX0" fmla="*/ 82129 w 212757"/>
                <a:gd name="connsiteY0" fmla="*/ 0 h 794657"/>
                <a:gd name="connsiteX1" fmla="*/ 60357 w 212757"/>
                <a:gd name="connsiteY1" fmla="*/ 54429 h 794657"/>
                <a:gd name="connsiteX2" fmla="*/ 16814 w 212757"/>
                <a:gd name="connsiteY2" fmla="*/ 87086 h 794657"/>
                <a:gd name="connsiteX3" fmla="*/ 49472 w 212757"/>
                <a:gd name="connsiteY3" fmla="*/ 217714 h 794657"/>
                <a:gd name="connsiteX4" fmla="*/ 71243 w 212757"/>
                <a:gd name="connsiteY4" fmla="*/ 348343 h 794657"/>
                <a:gd name="connsiteX5" fmla="*/ 125672 w 212757"/>
                <a:gd name="connsiteY5" fmla="*/ 446314 h 794657"/>
                <a:gd name="connsiteX6" fmla="*/ 169214 w 212757"/>
                <a:gd name="connsiteY6" fmla="*/ 522514 h 794657"/>
                <a:gd name="connsiteX7" fmla="*/ 158329 w 212757"/>
                <a:gd name="connsiteY7" fmla="*/ 620486 h 794657"/>
                <a:gd name="connsiteX8" fmla="*/ 147443 w 212757"/>
                <a:gd name="connsiteY8" fmla="*/ 653143 h 794657"/>
                <a:gd name="connsiteX9" fmla="*/ 169214 w 212757"/>
                <a:gd name="connsiteY9" fmla="*/ 794657 h 794657"/>
                <a:gd name="connsiteX10" fmla="*/ 190986 w 212757"/>
                <a:gd name="connsiteY10" fmla="*/ 707571 h 794657"/>
                <a:gd name="connsiteX11" fmla="*/ 212757 w 212757"/>
                <a:gd name="connsiteY11" fmla="*/ 587829 h 794657"/>
                <a:gd name="connsiteX12" fmla="*/ 201872 w 212757"/>
                <a:gd name="connsiteY12" fmla="*/ 435429 h 794657"/>
                <a:gd name="connsiteX13" fmla="*/ 190986 w 212757"/>
                <a:gd name="connsiteY13" fmla="*/ 402771 h 794657"/>
                <a:gd name="connsiteX14" fmla="*/ 201872 w 212757"/>
                <a:gd name="connsiteY14" fmla="*/ 195943 h 794657"/>
                <a:gd name="connsiteX15" fmla="*/ 190986 w 212757"/>
                <a:gd name="connsiteY15" fmla="*/ 152400 h 794657"/>
                <a:gd name="connsiteX16" fmla="*/ 147443 w 212757"/>
                <a:gd name="connsiteY16" fmla="*/ 76200 h 794657"/>
                <a:gd name="connsiteX17" fmla="*/ 125672 w 212757"/>
                <a:gd name="connsiteY17" fmla="*/ 32657 h 794657"/>
                <a:gd name="connsiteX18" fmla="*/ 103900 w 212757"/>
                <a:gd name="connsiteY18" fmla="*/ 10886 h 794657"/>
                <a:gd name="connsiteX19" fmla="*/ 82129 w 212757"/>
                <a:gd name="connsiteY19" fmla="*/ 0 h 794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12757" h="794657">
                  <a:moveTo>
                    <a:pt x="82129" y="0"/>
                  </a:moveTo>
                  <a:cubicBezTo>
                    <a:pt x="74872" y="18143"/>
                    <a:pt x="72081" y="38797"/>
                    <a:pt x="60357" y="54429"/>
                  </a:cubicBezTo>
                  <a:cubicBezTo>
                    <a:pt x="49471" y="68943"/>
                    <a:pt x="21214" y="69485"/>
                    <a:pt x="16814" y="87086"/>
                  </a:cubicBezTo>
                  <a:cubicBezTo>
                    <a:pt x="0" y="154344"/>
                    <a:pt x="21078" y="175124"/>
                    <a:pt x="49472" y="217714"/>
                  </a:cubicBezTo>
                  <a:cubicBezTo>
                    <a:pt x="74992" y="294277"/>
                    <a:pt x="46936" y="202502"/>
                    <a:pt x="71243" y="348343"/>
                  </a:cubicBezTo>
                  <a:cubicBezTo>
                    <a:pt x="78769" y="393497"/>
                    <a:pt x="102295" y="399559"/>
                    <a:pt x="125672" y="446314"/>
                  </a:cubicBezTo>
                  <a:cubicBezTo>
                    <a:pt x="153294" y="501559"/>
                    <a:pt x="138442" y="476355"/>
                    <a:pt x="169214" y="522514"/>
                  </a:cubicBezTo>
                  <a:cubicBezTo>
                    <a:pt x="165586" y="555171"/>
                    <a:pt x="163731" y="588075"/>
                    <a:pt x="158329" y="620486"/>
                  </a:cubicBezTo>
                  <a:cubicBezTo>
                    <a:pt x="156443" y="631804"/>
                    <a:pt x="147443" y="641668"/>
                    <a:pt x="147443" y="653143"/>
                  </a:cubicBezTo>
                  <a:cubicBezTo>
                    <a:pt x="147443" y="737332"/>
                    <a:pt x="150582" y="738759"/>
                    <a:pt x="169214" y="794657"/>
                  </a:cubicBezTo>
                  <a:cubicBezTo>
                    <a:pt x="188667" y="736300"/>
                    <a:pt x="173470" y="786389"/>
                    <a:pt x="190986" y="707571"/>
                  </a:cubicBezTo>
                  <a:cubicBezTo>
                    <a:pt x="211517" y="615186"/>
                    <a:pt x="193889" y="719916"/>
                    <a:pt x="212757" y="587829"/>
                  </a:cubicBezTo>
                  <a:cubicBezTo>
                    <a:pt x="209129" y="537029"/>
                    <a:pt x="207823" y="486010"/>
                    <a:pt x="201872" y="435429"/>
                  </a:cubicBezTo>
                  <a:cubicBezTo>
                    <a:pt x="200531" y="424033"/>
                    <a:pt x="190986" y="414246"/>
                    <a:pt x="190986" y="402771"/>
                  </a:cubicBezTo>
                  <a:cubicBezTo>
                    <a:pt x="190986" y="333733"/>
                    <a:pt x="198243" y="264886"/>
                    <a:pt x="201872" y="195943"/>
                  </a:cubicBezTo>
                  <a:cubicBezTo>
                    <a:pt x="198243" y="181429"/>
                    <a:pt x="196239" y="166408"/>
                    <a:pt x="190986" y="152400"/>
                  </a:cubicBezTo>
                  <a:cubicBezTo>
                    <a:pt x="173043" y="104553"/>
                    <a:pt x="170411" y="116396"/>
                    <a:pt x="147443" y="76200"/>
                  </a:cubicBezTo>
                  <a:cubicBezTo>
                    <a:pt x="139392" y="62111"/>
                    <a:pt x="134673" y="46159"/>
                    <a:pt x="125672" y="32657"/>
                  </a:cubicBezTo>
                  <a:cubicBezTo>
                    <a:pt x="119979" y="24118"/>
                    <a:pt x="111157" y="18143"/>
                    <a:pt x="103900" y="10886"/>
                  </a:cubicBezTo>
                  <a:lnTo>
                    <a:pt x="82129" y="0"/>
                  </a:lnTo>
                  <a:close/>
                </a:path>
              </a:pathLst>
            </a:custGeom>
            <a:grpFill/>
            <a:ln>
              <a:solidFill>
                <a:schemeClr val="accent6">
                  <a:lumMod val="75000"/>
                  <a:alpha val="2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14"/>
            <p:cNvSpPr/>
            <p:nvPr/>
          </p:nvSpPr>
          <p:spPr>
            <a:xfrm>
              <a:off x="7424057" y="3851729"/>
              <a:ext cx="288472" cy="295728"/>
            </a:xfrm>
            <a:custGeom>
              <a:avLst/>
              <a:gdLst>
                <a:gd name="connsiteX0" fmla="*/ 283029 w 288472"/>
                <a:gd name="connsiteY0" fmla="*/ 1814 h 295728"/>
                <a:gd name="connsiteX1" fmla="*/ 250372 w 288472"/>
                <a:gd name="connsiteY1" fmla="*/ 23585 h 295728"/>
                <a:gd name="connsiteX2" fmla="*/ 185057 w 288472"/>
                <a:gd name="connsiteY2" fmla="*/ 34471 h 295728"/>
                <a:gd name="connsiteX3" fmla="*/ 163286 w 288472"/>
                <a:gd name="connsiteY3" fmla="*/ 67128 h 295728"/>
                <a:gd name="connsiteX4" fmla="*/ 152400 w 288472"/>
                <a:gd name="connsiteY4" fmla="*/ 175985 h 295728"/>
                <a:gd name="connsiteX5" fmla="*/ 108857 w 288472"/>
                <a:gd name="connsiteY5" fmla="*/ 186871 h 295728"/>
                <a:gd name="connsiteX6" fmla="*/ 0 w 288472"/>
                <a:gd name="connsiteY6" fmla="*/ 197757 h 295728"/>
                <a:gd name="connsiteX7" fmla="*/ 32657 w 288472"/>
                <a:gd name="connsiteY7" fmla="*/ 273957 h 295728"/>
                <a:gd name="connsiteX8" fmla="*/ 97972 w 288472"/>
                <a:gd name="connsiteY8" fmla="*/ 295728 h 295728"/>
                <a:gd name="connsiteX9" fmla="*/ 185057 w 288472"/>
                <a:gd name="connsiteY9" fmla="*/ 284842 h 295728"/>
                <a:gd name="connsiteX10" fmla="*/ 206829 w 288472"/>
                <a:gd name="connsiteY10" fmla="*/ 263071 h 295728"/>
                <a:gd name="connsiteX11" fmla="*/ 217714 w 288472"/>
                <a:gd name="connsiteY11" fmla="*/ 143328 h 295728"/>
                <a:gd name="connsiteX12" fmla="*/ 228600 w 288472"/>
                <a:gd name="connsiteY12" fmla="*/ 110671 h 295728"/>
                <a:gd name="connsiteX13" fmla="*/ 272143 w 288472"/>
                <a:gd name="connsiteY13" fmla="*/ 67128 h 295728"/>
                <a:gd name="connsiteX14" fmla="*/ 283029 w 288472"/>
                <a:gd name="connsiteY14" fmla="*/ 34471 h 295728"/>
                <a:gd name="connsiteX15" fmla="*/ 283029 w 288472"/>
                <a:gd name="connsiteY15" fmla="*/ 1814 h 29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8472" h="295728">
                  <a:moveTo>
                    <a:pt x="283029" y="1814"/>
                  </a:moveTo>
                  <a:cubicBezTo>
                    <a:pt x="277586" y="0"/>
                    <a:pt x="262784" y="19448"/>
                    <a:pt x="250372" y="23585"/>
                  </a:cubicBezTo>
                  <a:cubicBezTo>
                    <a:pt x="229433" y="30565"/>
                    <a:pt x="204799" y="24600"/>
                    <a:pt x="185057" y="34471"/>
                  </a:cubicBezTo>
                  <a:cubicBezTo>
                    <a:pt x="173355" y="40322"/>
                    <a:pt x="170543" y="56242"/>
                    <a:pt x="163286" y="67128"/>
                  </a:cubicBezTo>
                  <a:cubicBezTo>
                    <a:pt x="159657" y="103414"/>
                    <a:pt x="167490" y="142787"/>
                    <a:pt x="152400" y="175985"/>
                  </a:cubicBezTo>
                  <a:cubicBezTo>
                    <a:pt x="146209" y="189605"/>
                    <a:pt x="123668" y="184755"/>
                    <a:pt x="108857" y="186871"/>
                  </a:cubicBezTo>
                  <a:cubicBezTo>
                    <a:pt x="72757" y="192028"/>
                    <a:pt x="36286" y="194128"/>
                    <a:pt x="0" y="197757"/>
                  </a:cubicBezTo>
                  <a:cubicBezTo>
                    <a:pt x="5144" y="218331"/>
                    <a:pt x="10384" y="260036"/>
                    <a:pt x="32657" y="273957"/>
                  </a:cubicBezTo>
                  <a:cubicBezTo>
                    <a:pt x="52118" y="286120"/>
                    <a:pt x="97972" y="295728"/>
                    <a:pt x="97972" y="295728"/>
                  </a:cubicBezTo>
                  <a:cubicBezTo>
                    <a:pt x="127000" y="292099"/>
                    <a:pt x="157036" y="293248"/>
                    <a:pt x="185057" y="284842"/>
                  </a:cubicBezTo>
                  <a:cubicBezTo>
                    <a:pt x="194887" y="281893"/>
                    <a:pt x="204521" y="273071"/>
                    <a:pt x="206829" y="263071"/>
                  </a:cubicBezTo>
                  <a:cubicBezTo>
                    <a:pt x="215841" y="224018"/>
                    <a:pt x="212046" y="183004"/>
                    <a:pt x="217714" y="143328"/>
                  </a:cubicBezTo>
                  <a:cubicBezTo>
                    <a:pt x="219337" y="131969"/>
                    <a:pt x="221931" y="120008"/>
                    <a:pt x="228600" y="110671"/>
                  </a:cubicBezTo>
                  <a:cubicBezTo>
                    <a:pt x="240531" y="93968"/>
                    <a:pt x="272143" y="67128"/>
                    <a:pt x="272143" y="67128"/>
                  </a:cubicBezTo>
                  <a:cubicBezTo>
                    <a:pt x="275772" y="56242"/>
                    <a:pt x="284915" y="45789"/>
                    <a:pt x="283029" y="34471"/>
                  </a:cubicBezTo>
                  <a:cubicBezTo>
                    <a:pt x="280568" y="19704"/>
                    <a:pt x="288472" y="3628"/>
                    <a:pt x="283029" y="1814"/>
                  </a:cubicBezTo>
                  <a:close/>
                </a:path>
              </a:pathLst>
            </a:custGeom>
            <a:grpFill/>
            <a:ln>
              <a:solidFill>
                <a:schemeClr val="accent6">
                  <a:lumMod val="75000"/>
                  <a:alpha val="2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a:off x="7271312" y="2754086"/>
              <a:ext cx="273633" cy="174171"/>
            </a:xfrm>
            <a:custGeom>
              <a:avLst/>
              <a:gdLst>
                <a:gd name="connsiteX0" fmla="*/ 228945 w 273633"/>
                <a:gd name="connsiteY0" fmla="*/ 32657 h 174171"/>
                <a:gd name="connsiteX1" fmla="*/ 22117 w 273633"/>
                <a:gd name="connsiteY1" fmla="*/ 76200 h 174171"/>
                <a:gd name="connsiteX2" fmla="*/ 22117 w 273633"/>
                <a:gd name="connsiteY2" fmla="*/ 163285 h 174171"/>
                <a:gd name="connsiteX3" fmla="*/ 54774 w 273633"/>
                <a:gd name="connsiteY3" fmla="*/ 174171 h 174171"/>
                <a:gd name="connsiteX4" fmla="*/ 109202 w 273633"/>
                <a:gd name="connsiteY4" fmla="*/ 163285 h 174171"/>
                <a:gd name="connsiteX5" fmla="*/ 130974 w 273633"/>
                <a:gd name="connsiteY5" fmla="*/ 141514 h 174171"/>
                <a:gd name="connsiteX6" fmla="*/ 163631 w 273633"/>
                <a:gd name="connsiteY6" fmla="*/ 130628 h 174171"/>
                <a:gd name="connsiteX7" fmla="*/ 196288 w 273633"/>
                <a:gd name="connsiteY7" fmla="*/ 108857 h 174171"/>
                <a:gd name="connsiteX8" fmla="*/ 218059 w 273633"/>
                <a:gd name="connsiteY8" fmla="*/ 87085 h 174171"/>
                <a:gd name="connsiteX9" fmla="*/ 250717 w 273633"/>
                <a:gd name="connsiteY9" fmla="*/ 76200 h 174171"/>
                <a:gd name="connsiteX10" fmla="*/ 250717 w 273633"/>
                <a:gd name="connsiteY10" fmla="*/ 10885 h 174171"/>
                <a:gd name="connsiteX11" fmla="*/ 207174 w 273633"/>
                <a:gd name="connsiteY11" fmla="*/ 0 h 174171"/>
                <a:gd name="connsiteX12" fmla="*/ 228945 w 273633"/>
                <a:gd name="connsiteY12" fmla="*/ 32657 h 174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3633" h="174171">
                  <a:moveTo>
                    <a:pt x="228945" y="32657"/>
                  </a:moveTo>
                  <a:cubicBezTo>
                    <a:pt x="198102" y="45357"/>
                    <a:pt x="165227" y="61889"/>
                    <a:pt x="22117" y="76200"/>
                  </a:cubicBezTo>
                  <a:cubicBezTo>
                    <a:pt x="15205" y="103846"/>
                    <a:pt x="0" y="135639"/>
                    <a:pt x="22117" y="163285"/>
                  </a:cubicBezTo>
                  <a:cubicBezTo>
                    <a:pt x="29285" y="172245"/>
                    <a:pt x="43888" y="170542"/>
                    <a:pt x="54774" y="174171"/>
                  </a:cubicBezTo>
                  <a:cubicBezTo>
                    <a:pt x="72917" y="170542"/>
                    <a:pt x="92196" y="170573"/>
                    <a:pt x="109202" y="163285"/>
                  </a:cubicBezTo>
                  <a:cubicBezTo>
                    <a:pt x="118635" y="159242"/>
                    <a:pt x="122173" y="146794"/>
                    <a:pt x="130974" y="141514"/>
                  </a:cubicBezTo>
                  <a:cubicBezTo>
                    <a:pt x="140813" y="135610"/>
                    <a:pt x="153368" y="135760"/>
                    <a:pt x="163631" y="130628"/>
                  </a:cubicBezTo>
                  <a:cubicBezTo>
                    <a:pt x="175333" y="124777"/>
                    <a:pt x="186072" y="117030"/>
                    <a:pt x="196288" y="108857"/>
                  </a:cubicBezTo>
                  <a:cubicBezTo>
                    <a:pt x="204302" y="102446"/>
                    <a:pt x="209258" y="92365"/>
                    <a:pt x="218059" y="87085"/>
                  </a:cubicBezTo>
                  <a:cubicBezTo>
                    <a:pt x="227899" y="81181"/>
                    <a:pt x="239831" y="79828"/>
                    <a:pt x="250717" y="76200"/>
                  </a:cubicBezTo>
                  <a:cubicBezTo>
                    <a:pt x="256828" y="57867"/>
                    <a:pt x="273633" y="29218"/>
                    <a:pt x="250717" y="10885"/>
                  </a:cubicBezTo>
                  <a:cubicBezTo>
                    <a:pt x="239035" y="1539"/>
                    <a:pt x="221688" y="3628"/>
                    <a:pt x="207174" y="0"/>
                  </a:cubicBezTo>
                  <a:cubicBezTo>
                    <a:pt x="182836" y="24337"/>
                    <a:pt x="259788" y="19957"/>
                    <a:pt x="228945" y="32657"/>
                  </a:cubicBezTo>
                  <a:close/>
                </a:path>
              </a:pathLst>
            </a:custGeom>
            <a:grpFill/>
            <a:ln>
              <a:solidFill>
                <a:schemeClr val="accent6">
                  <a:lumMod val="75000"/>
                  <a:alpha val="2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16"/>
            <p:cNvSpPr/>
            <p:nvPr/>
          </p:nvSpPr>
          <p:spPr>
            <a:xfrm>
              <a:off x="7739303" y="2444776"/>
              <a:ext cx="227794" cy="190886"/>
            </a:xfrm>
            <a:custGeom>
              <a:avLst/>
              <a:gdLst>
                <a:gd name="connsiteX0" fmla="*/ 76640 w 227794"/>
                <a:gd name="connsiteY0" fmla="*/ 26281 h 190886"/>
                <a:gd name="connsiteX1" fmla="*/ 87526 w 227794"/>
                <a:gd name="connsiteY1" fmla="*/ 91595 h 190886"/>
                <a:gd name="connsiteX2" fmla="*/ 54868 w 227794"/>
                <a:gd name="connsiteY2" fmla="*/ 102481 h 190886"/>
                <a:gd name="connsiteX3" fmla="*/ 22211 w 227794"/>
                <a:gd name="connsiteY3" fmla="*/ 124253 h 190886"/>
                <a:gd name="connsiteX4" fmla="*/ 65754 w 227794"/>
                <a:gd name="connsiteY4" fmla="*/ 156910 h 190886"/>
                <a:gd name="connsiteX5" fmla="*/ 207268 w 227794"/>
                <a:gd name="connsiteY5" fmla="*/ 124253 h 190886"/>
                <a:gd name="connsiteX6" fmla="*/ 218154 w 227794"/>
                <a:gd name="connsiteY6" fmla="*/ 91595 h 190886"/>
                <a:gd name="connsiteX7" fmla="*/ 207268 w 227794"/>
                <a:gd name="connsiteY7" fmla="*/ 15395 h 190886"/>
                <a:gd name="connsiteX8" fmla="*/ 131068 w 227794"/>
                <a:gd name="connsiteY8" fmla="*/ 26281 h 190886"/>
                <a:gd name="connsiteX9" fmla="*/ 76640 w 227794"/>
                <a:gd name="connsiteY9" fmla="*/ 26281 h 190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7794" h="190886">
                  <a:moveTo>
                    <a:pt x="76640" y="26281"/>
                  </a:moveTo>
                  <a:cubicBezTo>
                    <a:pt x="69383" y="37167"/>
                    <a:pt x="114566" y="64555"/>
                    <a:pt x="87526" y="91595"/>
                  </a:cubicBezTo>
                  <a:cubicBezTo>
                    <a:pt x="79412" y="99709"/>
                    <a:pt x="65754" y="98852"/>
                    <a:pt x="54868" y="102481"/>
                  </a:cubicBezTo>
                  <a:cubicBezTo>
                    <a:pt x="43982" y="109738"/>
                    <a:pt x="26348" y="111841"/>
                    <a:pt x="22211" y="124253"/>
                  </a:cubicBezTo>
                  <a:cubicBezTo>
                    <a:pt x="0" y="190886"/>
                    <a:pt x="46423" y="163353"/>
                    <a:pt x="65754" y="156910"/>
                  </a:cubicBezTo>
                  <a:cubicBezTo>
                    <a:pt x="127969" y="94695"/>
                    <a:pt x="30044" y="183328"/>
                    <a:pt x="207268" y="124253"/>
                  </a:cubicBezTo>
                  <a:cubicBezTo>
                    <a:pt x="218154" y="120624"/>
                    <a:pt x="214525" y="102481"/>
                    <a:pt x="218154" y="91595"/>
                  </a:cubicBezTo>
                  <a:cubicBezTo>
                    <a:pt x="214525" y="66195"/>
                    <a:pt x="227794" y="30790"/>
                    <a:pt x="207268" y="15395"/>
                  </a:cubicBezTo>
                  <a:cubicBezTo>
                    <a:pt x="186742" y="0"/>
                    <a:pt x="155409" y="18167"/>
                    <a:pt x="131068" y="26281"/>
                  </a:cubicBezTo>
                  <a:cubicBezTo>
                    <a:pt x="121332" y="29527"/>
                    <a:pt x="83897" y="15395"/>
                    <a:pt x="76640" y="26281"/>
                  </a:cubicBezTo>
                  <a:close/>
                </a:path>
              </a:pathLst>
            </a:custGeom>
            <a:grpFill/>
            <a:ln>
              <a:solidFill>
                <a:schemeClr val="accent6">
                  <a:lumMod val="75000"/>
                  <a:alpha val="2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17"/>
            <p:cNvSpPr/>
            <p:nvPr/>
          </p:nvSpPr>
          <p:spPr>
            <a:xfrm>
              <a:off x="7487557" y="4236358"/>
              <a:ext cx="104315" cy="172649"/>
            </a:xfrm>
            <a:custGeom>
              <a:avLst/>
              <a:gdLst>
                <a:gd name="connsiteX0" fmla="*/ 1814 w 104315"/>
                <a:gd name="connsiteY0" fmla="*/ 9071 h 172649"/>
                <a:gd name="connsiteX1" fmla="*/ 34472 w 104315"/>
                <a:gd name="connsiteY1" fmla="*/ 74385 h 172649"/>
                <a:gd name="connsiteX2" fmla="*/ 56243 w 104315"/>
                <a:gd name="connsiteY2" fmla="*/ 107042 h 172649"/>
                <a:gd name="connsiteX3" fmla="*/ 99786 w 104315"/>
                <a:gd name="connsiteY3" fmla="*/ 172356 h 172649"/>
                <a:gd name="connsiteX4" fmla="*/ 88900 w 104315"/>
                <a:gd name="connsiteY4" fmla="*/ 52613 h 172649"/>
                <a:gd name="connsiteX5" fmla="*/ 45357 w 104315"/>
                <a:gd name="connsiteY5" fmla="*/ 41728 h 172649"/>
                <a:gd name="connsiteX6" fmla="*/ 23586 w 104315"/>
                <a:gd name="connsiteY6" fmla="*/ 19956 h 172649"/>
                <a:gd name="connsiteX7" fmla="*/ 1814 w 104315"/>
                <a:gd name="connsiteY7" fmla="*/ 9071 h 172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4315" h="172649">
                  <a:moveTo>
                    <a:pt x="1814" y="9071"/>
                  </a:moveTo>
                  <a:cubicBezTo>
                    <a:pt x="3628" y="18142"/>
                    <a:pt x="22651" y="53107"/>
                    <a:pt x="34472" y="74385"/>
                  </a:cubicBezTo>
                  <a:cubicBezTo>
                    <a:pt x="40826" y="85821"/>
                    <a:pt x="51089" y="95017"/>
                    <a:pt x="56243" y="107042"/>
                  </a:cubicBezTo>
                  <a:cubicBezTo>
                    <a:pt x="84360" y="172649"/>
                    <a:pt x="42387" y="134091"/>
                    <a:pt x="99786" y="172356"/>
                  </a:cubicBezTo>
                  <a:cubicBezTo>
                    <a:pt x="96157" y="132442"/>
                    <a:pt x="104315" y="89609"/>
                    <a:pt x="88900" y="52613"/>
                  </a:cubicBezTo>
                  <a:cubicBezTo>
                    <a:pt x="83146" y="38803"/>
                    <a:pt x="58738" y="48419"/>
                    <a:pt x="45357" y="41728"/>
                  </a:cubicBezTo>
                  <a:cubicBezTo>
                    <a:pt x="36177" y="37138"/>
                    <a:pt x="31797" y="26114"/>
                    <a:pt x="23586" y="19956"/>
                  </a:cubicBezTo>
                  <a:cubicBezTo>
                    <a:pt x="17095" y="15088"/>
                    <a:pt x="0" y="0"/>
                    <a:pt x="1814" y="9071"/>
                  </a:cubicBezTo>
                  <a:close/>
                </a:path>
              </a:pathLst>
            </a:custGeom>
            <a:grpFill/>
            <a:ln>
              <a:solidFill>
                <a:schemeClr val="accent6">
                  <a:lumMod val="75000"/>
                  <a:alpha val="2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18"/>
            <p:cNvSpPr/>
            <p:nvPr/>
          </p:nvSpPr>
          <p:spPr>
            <a:xfrm>
              <a:off x="6114425" y="6367798"/>
              <a:ext cx="133975" cy="148802"/>
            </a:xfrm>
            <a:custGeom>
              <a:avLst/>
              <a:gdLst>
                <a:gd name="connsiteX0" fmla="*/ 101318 w 133975"/>
                <a:gd name="connsiteY0" fmla="*/ 22116 h 148802"/>
                <a:gd name="connsiteX1" fmla="*/ 14232 w 133975"/>
                <a:gd name="connsiteY1" fmla="*/ 22116 h 148802"/>
                <a:gd name="connsiteX2" fmla="*/ 3346 w 133975"/>
                <a:gd name="connsiteY2" fmla="*/ 54773 h 148802"/>
                <a:gd name="connsiteX3" fmla="*/ 14232 w 133975"/>
                <a:gd name="connsiteY3" fmla="*/ 130973 h 148802"/>
                <a:gd name="connsiteX4" fmla="*/ 68661 w 133975"/>
                <a:gd name="connsiteY4" fmla="*/ 98316 h 148802"/>
                <a:gd name="connsiteX5" fmla="*/ 133975 w 133975"/>
                <a:gd name="connsiteY5" fmla="*/ 76545 h 148802"/>
                <a:gd name="connsiteX6" fmla="*/ 123089 w 133975"/>
                <a:gd name="connsiteY6" fmla="*/ 43888 h 148802"/>
                <a:gd name="connsiteX7" fmla="*/ 101318 w 133975"/>
                <a:gd name="connsiteY7" fmla="*/ 22116 h 148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3975" h="148802">
                  <a:moveTo>
                    <a:pt x="101318" y="22116"/>
                  </a:moveTo>
                  <a:cubicBezTo>
                    <a:pt x="83175" y="18487"/>
                    <a:pt x="41877" y="0"/>
                    <a:pt x="14232" y="22116"/>
                  </a:cubicBezTo>
                  <a:cubicBezTo>
                    <a:pt x="5272" y="29284"/>
                    <a:pt x="6975" y="43887"/>
                    <a:pt x="3346" y="54773"/>
                  </a:cubicBezTo>
                  <a:cubicBezTo>
                    <a:pt x="6975" y="80173"/>
                    <a:pt x="0" y="109624"/>
                    <a:pt x="14232" y="130973"/>
                  </a:cubicBezTo>
                  <a:cubicBezTo>
                    <a:pt x="26118" y="148802"/>
                    <a:pt x="66063" y="99615"/>
                    <a:pt x="68661" y="98316"/>
                  </a:cubicBezTo>
                  <a:cubicBezTo>
                    <a:pt x="89187" y="88053"/>
                    <a:pt x="133975" y="76545"/>
                    <a:pt x="133975" y="76545"/>
                  </a:cubicBezTo>
                  <a:cubicBezTo>
                    <a:pt x="130346" y="65659"/>
                    <a:pt x="128993" y="53727"/>
                    <a:pt x="123089" y="43888"/>
                  </a:cubicBezTo>
                  <a:cubicBezTo>
                    <a:pt x="111298" y="24237"/>
                    <a:pt x="119461" y="25745"/>
                    <a:pt x="101318" y="22116"/>
                  </a:cubicBezTo>
                  <a:close/>
                </a:path>
              </a:pathLst>
            </a:custGeom>
            <a:grpFill/>
            <a:ln>
              <a:solidFill>
                <a:schemeClr val="accent6">
                  <a:lumMod val="75000"/>
                  <a:alpha val="2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19"/>
            <p:cNvSpPr/>
            <p:nvPr/>
          </p:nvSpPr>
          <p:spPr>
            <a:xfrm>
              <a:off x="6515190" y="5069301"/>
              <a:ext cx="95791" cy="100485"/>
            </a:xfrm>
            <a:custGeom>
              <a:avLst/>
              <a:gdLst>
                <a:gd name="connsiteX0" fmla="*/ 16239 w 95791"/>
                <a:gd name="connsiteY0" fmla="*/ 25213 h 100485"/>
                <a:gd name="connsiteX1" fmla="*/ 5353 w 95791"/>
                <a:gd name="connsiteY1" fmla="*/ 90528 h 100485"/>
                <a:gd name="connsiteX2" fmla="*/ 27124 w 95791"/>
                <a:gd name="connsiteY2" fmla="*/ 68756 h 100485"/>
                <a:gd name="connsiteX3" fmla="*/ 81553 w 95791"/>
                <a:gd name="connsiteY3" fmla="*/ 25213 h 100485"/>
                <a:gd name="connsiteX4" fmla="*/ 16239 w 95791"/>
                <a:gd name="connsiteY4" fmla="*/ 25213 h 1004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791" h="100485">
                  <a:moveTo>
                    <a:pt x="16239" y="25213"/>
                  </a:moveTo>
                  <a:cubicBezTo>
                    <a:pt x="3539" y="36099"/>
                    <a:pt x="0" y="69115"/>
                    <a:pt x="5353" y="90528"/>
                  </a:cubicBezTo>
                  <a:cubicBezTo>
                    <a:pt x="7842" y="100485"/>
                    <a:pt x="19110" y="75167"/>
                    <a:pt x="27124" y="68756"/>
                  </a:cubicBezTo>
                  <a:cubicBezTo>
                    <a:pt x="95791" y="13822"/>
                    <a:pt x="28980" y="77786"/>
                    <a:pt x="81553" y="25213"/>
                  </a:cubicBezTo>
                  <a:cubicBezTo>
                    <a:pt x="5912" y="0"/>
                    <a:pt x="28939" y="14327"/>
                    <a:pt x="16239" y="25213"/>
                  </a:cubicBezTo>
                  <a:close/>
                </a:path>
              </a:pathLst>
            </a:custGeom>
            <a:grpFill/>
            <a:ln>
              <a:solidFill>
                <a:schemeClr val="accent6">
                  <a:lumMod val="75000"/>
                  <a:alpha val="2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20"/>
            <p:cNvSpPr/>
            <p:nvPr/>
          </p:nvSpPr>
          <p:spPr>
            <a:xfrm>
              <a:off x="5723089" y="1467305"/>
              <a:ext cx="131293" cy="481238"/>
            </a:xfrm>
            <a:custGeom>
              <a:avLst/>
              <a:gdLst>
                <a:gd name="connsiteX0" fmla="*/ 35454 w 131293"/>
                <a:gd name="connsiteY0" fmla="*/ 78466 h 481238"/>
                <a:gd name="connsiteX1" fmla="*/ 24568 w 131293"/>
                <a:gd name="connsiteY1" fmla="*/ 209095 h 481238"/>
                <a:gd name="connsiteX2" fmla="*/ 2797 w 131293"/>
                <a:gd name="connsiteY2" fmla="*/ 241752 h 481238"/>
                <a:gd name="connsiteX3" fmla="*/ 13682 w 131293"/>
                <a:gd name="connsiteY3" fmla="*/ 350609 h 481238"/>
                <a:gd name="connsiteX4" fmla="*/ 24568 w 131293"/>
                <a:gd name="connsiteY4" fmla="*/ 383266 h 481238"/>
                <a:gd name="connsiteX5" fmla="*/ 35454 w 131293"/>
                <a:gd name="connsiteY5" fmla="*/ 426809 h 481238"/>
                <a:gd name="connsiteX6" fmla="*/ 89882 w 131293"/>
                <a:gd name="connsiteY6" fmla="*/ 481238 h 481238"/>
                <a:gd name="connsiteX7" fmla="*/ 111654 w 131293"/>
                <a:gd name="connsiteY7" fmla="*/ 459466 h 481238"/>
                <a:gd name="connsiteX8" fmla="*/ 89882 w 131293"/>
                <a:gd name="connsiteY8" fmla="*/ 437695 h 481238"/>
                <a:gd name="connsiteX9" fmla="*/ 68111 w 131293"/>
                <a:gd name="connsiteY9" fmla="*/ 372381 h 481238"/>
                <a:gd name="connsiteX10" fmla="*/ 46340 w 131293"/>
                <a:gd name="connsiteY10" fmla="*/ 339724 h 481238"/>
                <a:gd name="connsiteX11" fmla="*/ 57225 w 131293"/>
                <a:gd name="connsiteY11" fmla="*/ 209095 h 481238"/>
                <a:gd name="connsiteX12" fmla="*/ 68111 w 131293"/>
                <a:gd name="connsiteY12" fmla="*/ 176438 h 481238"/>
                <a:gd name="connsiteX13" fmla="*/ 89882 w 131293"/>
                <a:gd name="connsiteY13" fmla="*/ 154666 h 481238"/>
                <a:gd name="connsiteX14" fmla="*/ 111654 w 131293"/>
                <a:gd name="connsiteY14" fmla="*/ 122009 h 481238"/>
                <a:gd name="connsiteX15" fmla="*/ 111654 w 131293"/>
                <a:gd name="connsiteY15" fmla="*/ 24038 h 481238"/>
                <a:gd name="connsiteX16" fmla="*/ 89882 w 131293"/>
                <a:gd name="connsiteY16" fmla="*/ 2266 h 481238"/>
                <a:gd name="connsiteX17" fmla="*/ 35454 w 131293"/>
                <a:gd name="connsiteY17" fmla="*/ 45809 h 481238"/>
                <a:gd name="connsiteX18" fmla="*/ 35454 w 131293"/>
                <a:gd name="connsiteY18" fmla="*/ 78466 h 48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31293" h="481238">
                  <a:moveTo>
                    <a:pt x="35454" y="78466"/>
                  </a:moveTo>
                  <a:cubicBezTo>
                    <a:pt x="33640" y="105680"/>
                    <a:pt x="33137" y="166250"/>
                    <a:pt x="24568" y="209095"/>
                  </a:cubicBezTo>
                  <a:cubicBezTo>
                    <a:pt x="22002" y="221924"/>
                    <a:pt x="3800" y="228708"/>
                    <a:pt x="2797" y="241752"/>
                  </a:cubicBezTo>
                  <a:cubicBezTo>
                    <a:pt x="0" y="278111"/>
                    <a:pt x="8137" y="314566"/>
                    <a:pt x="13682" y="350609"/>
                  </a:cubicBezTo>
                  <a:cubicBezTo>
                    <a:pt x="15427" y="361950"/>
                    <a:pt x="21416" y="372233"/>
                    <a:pt x="24568" y="383266"/>
                  </a:cubicBezTo>
                  <a:cubicBezTo>
                    <a:pt x="28678" y="397651"/>
                    <a:pt x="27155" y="414361"/>
                    <a:pt x="35454" y="426809"/>
                  </a:cubicBezTo>
                  <a:cubicBezTo>
                    <a:pt x="49686" y="448158"/>
                    <a:pt x="89882" y="481238"/>
                    <a:pt x="89882" y="481238"/>
                  </a:cubicBezTo>
                  <a:cubicBezTo>
                    <a:pt x="97139" y="473981"/>
                    <a:pt x="111654" y="469729"/>
                    <a:pt x="111654" y="459466"/>
                  </a:cubicBezTo>
                  <a:cubicBezTo>
                    <a:pt x="111654" y="449203"/>
                    <a:pt x="94472" y="446875"/>
                    <a:pt x="89882" y="437695"/>
                  </a:cubicBezTo>
                  <a:cubicBezTo>
                    <a:pt x="79619" y="417169"/>
                    <a:pt x="80841" y="391476"/>
                    <a:pt x="68111" y="372381"/>
                  </a:cubicBezTo>
                  <a:lnTo>
                    <a:pt x="46340" y="339724"/>
                  </a:lnTo>
                  <a:cubicBezTo>
                    <a:pt x="49968" y="296181"/>
                    <a:pt x="51450" y="252406"/>
                    <a:pt x="57225" y="209095"/>
                  </a:cubicBezTo>
                  <a:cubicBezTo>
                    <a:pt x="58741" y="197721"/>
                    <a:pt x="62207" y="186277"/>
                    <a:pt x="68111" y="176438"/>
                  </a:cubicBezTo>
                  <a:cubicBezTo>
                    <a:pt x="73391" y="167637"/>
                    <a:pt x="83471" y="162680"/>
                    <a:pt x="89882" y="154666"/>
                  </a:cubicBezTo>
                  <a:cubicBezTo>
                    <a:pt x="98055" y="144450"/>
                    <a:pt x="104397" y="132895"/>
                    <a:pt x="111654" y="122009"/>
                  </a:cubicBezTo>
                  <a:cubicBezTo>
                    <a:pt x="122322" y="79337"/>
                    <a:pt x="131293" y="69861"/>
                    <a:pt x="111654" y="24038"/>
                  </a:cubicBezTo>
                  <a:cubicBezTo>
                    <a:pt x="107611" y="14604"/>
                    <a:pt x="97139" y="9523"/>
                    <a:pt x="89882" y="2266"/>
                  </a:cubicBezTo>
                  <a:cubicBezTo>
                    <a:pt x="40638" y="14578"/>
                    <a:pt x="46906" y="0"/>
                    <a:pt x="35454" y="45809"/>
                  </a:cubicBezTo>
                  <a:cubicBezTo>
                    <a:pt x="34574" y="49329"/>
                    <a:pt x="37268" y="51252"/>
                    <a:pt x="35454" y="78466"/>
                  </a:cubicBezTo>
                  <a:close/>
                </a:path>
              </a:pathLst>
            </a:custGeom>
            <a:grpFill/>
            <a:ln>
              <a:solidFill>
                <a:schemeClr val="accent6">
                  <a:lumMod val="75000"/>
                  <a:alpha val="2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7012215" y="2427514"/>
              <a:ext cx="142136" cy="187795"/>
            </a:xfrm>
            <a:custGeom>
              <a:avLst/>
              <a:gdLst>
                <a:gd name="connsiteX0" fmla="*/ 9071 w 142136"/>
                <a:gd name="connsiteY0" fmla="*/ 32657 h 187795"/>
                <a:gd name="connsiteX1" fmla="*/ 19956 w 142136"/>
                <a:gd name="connsiteY1" fmla="*/ 163286 h 187795"/>
                <a:gd name="connsiteX2" fmla="*/ 41728 w 142136"/>
                <a:gd name="connsiteY2" fmla="*/ 185057 h 187795"/>
                <a:gd name="connsiteX3" fmla="*/ 107042 w 142136"/>
                <a:gd name="connsiteY3" fmla="*/ 174172 h 187795"/>
                <a:gd name="connsiteX4" fmla="*/ 128814 w 142136"/>
                <a:gd name="connsiteY4" fmla="*/ 152400 h 187795"/>
                <a:gd name="connsiteX5" fmla="*/ 139699 w 142136"/>
                <a:gd name="connsiteY5" fmla="*/ 87086 h 187795"/>
                <a:gd name="connsiteX6" fmla="*/ 96156 w 142136"/>
                <a:gd name="connsiteY6" fmla="*/ 32657 h 187795"/>
                <a:gd name="connsiteX7" fmla="*/ 74385 w 142136"/>
                <a:gd name="connsiteY7" fmla="*/ 0 h 187795"/>
                <a:gd name="connsiteX8" fmla="*/ 9071 w 142136"/>
                <a:gd name="connsiteY8" fmla="*/ 32657 h 187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136" h="187795">
                  <a:moveTo>
                    <a:pt x="9071" y="32657"/>
                  </a:moveTo>
                  <a:cubicBezTo>
                    <a:pt x="0" y="59871"/>
                    <a:pt x="10801" y="120562"/>
                    <a:pt x="19956" y="163286"/>
                  </a:cubicBezTo>
                  <a:cubicBezTo>
                    <a:pt x="22106" y="173321"/>
                    <a:pt x="31544" y="183784"/>
                    <a:pt x="41728" y="185057"/>
                  </a:cubicBezTo>
                  <a:cubicBezTo>
                    <a:pt x="63629" y="187795"/>
                    <a:pt x="85271" y="177800"/>
                    <a:pt x="107042" y="174172"/>
                  </a:cubicBezTo>
                  <a:cubicBezTo>
                    <a:pt x="114299" y="166915"/>
                    <a:pt x="125210" y="162010"/>
                    <a:pt x="128814" y="152400"/>
                  </a:cubicBezTo>
                  <a:cubicBezTo>
                    <a:pt x="136564" y="131734"/>
                    <a:pt x="142136" y="109023"/>
                    <a:pt x="139699" y="87086"/>
                  </a:cubicBezTo>
                  <a:cubicBezTo>
                    <a:pt x="137537" y="67631"/>
                    <a:pt x="107330" y="46624"/>
                    <a:pt x="96156" y="32657"/>
                  </a:cubicBezTo>
                  <a:cubicBezTo>
                    <a:pt x="87983" y="22441"/>
                    <a:pt x="81642" y="10886"/>
                    <a:pt x="74385" y="0"/>
                  </a:cubicBezTo>
                  <a:cubicBezTo>
                    <a:pt x="35690" y="25798"/>
                    <a:pt x="18142" y="5443"/>
                    <a:pt x="9071" y="32657"/>
                  </a:cubicBezTo>
                  <a:close/>
                </a:path>
              </a:pathLst>
            </a:custGeom>
            <a:grpFill/>
            <a:ln>
              <a:solidFill>
                <a:schemeClr val="accent6">
                  <a:lumMod val="75000"/>
                  <a:alpha val="2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p:cNvSpPr txBox="1"/>
          <p:nvPr/>
        </p:nvSpPr>
        <p:spPr>
          <a:xfrm>
            <a:off x="5562600" y="6427113"/>
            <a:ext cx="3581400" cy="430887"/>
          </a:xfrm>
          <a:prstGeom prst="rect">
            <a:avLst/>
          </a:prstGeom>
          <a:noFill/>
        </p:spPr>
        <p:txBody>
          <a:bodyPr wrap="square" rtlCol="0">
            <a:spAutoFit/>
          </a:bodyPr>
          <a:lstStyle/>
          <a:p>
            <a:pPr algn="r"/>
            <a:r>
              <a:rPr lang="en-US" sz="1100" dirty="0" smtClean="0">
                <a:solidFill>
                  <a:srgbClr val="FF0000"/>
                </a:solidFill>
              </a:rPr>
              <a:t>Note: Industrial zones</a:t>
            </a:r>
          </a:p>
          <a:p>
            <a:pPr algn="r"/>
            <a:r>
              <a:rPr lang="en-US" sz="1100" dirty="0" smtClean="0">
                <a:solidFill>
                  <a:srgbClr val="FF0000"/>
                </a:solidFill>
              </a:rPr>
              <a:t> (approx. area) overlaid on 10m elevation zones (LECZ</a:t>
            </a:r>
            <a:r>
              <a:rPr lang="en-US" sz="1100" dirty="0" smtClean="0"/>
              <a:t>)</a:t>
            </a:r>
            <a:endParaRPr lang="en-US" sz="1100" dirty="0"/>
          </a:p>
        </p:txBody>
      </p:sp>
      <p:sp>
        <p:nvSpPr>
          <p:cNvPr id="29" name="Rectangle 28"/>
          <p:cNvSpPr/>
          <p:nvPr/>
        </p:nvSpPr>
        <p:spPr>
          <a:xfrm>
            <a:off x="5715000" y="5102422"/>
            <a:ext cx="1447800" cy="61257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p:cNvSpPr/>
          <p:nvPr/>
        </p:nvSpPr>
        <p:spPr>
          <a:xfrm>
            <a:off x="5791200" y="5178623"/>
            <a:ext cx="228600" cy="152400"/>
          </a:xfrm>
          <a:prstGeom prst="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p:cNvSpPr txBox="1"/>
          <p:nvPr/>
        </p:nvSpPr>
        <p:spPr>
          <a:xfrm>
            <a:off x="6019800" y="5102423"/>
            <a:ext cx="1371600" cy="307777"/>
          </a:xfrm>
          <a:prstGeom prst="rect">
            <a:avLst/>
          </a:prstGeom>
          <a:noFill/>
        </p:spPr>
        <p:txBody>
          <a:bodyPr wrap="square" rtlCol="0">
            <a:spAutoFit/>
          </a:bodyPr>
          <a:lstStyle/>
          <a:p>
            <a:r>
              <a:rPr lang="en-US" sz="1400" dirty="0" smtClean="0"/>
              <a:t>Industrial area</a:t>
            </a:r>
            <a:endParaRPr lang="en-US" sz="1400" dirty="0"/>
          </a:p>
        </p:txBody>
      </p:sp>
      <p:sp>
        <p:nvSpPr>
          <p:cNvPr id="30" name="Rounded Rectangle 29"/>
          <p:cNvSpPr/>
          <p:nvPr/>
        </p:nvSpPr>
        <p:spPr>
          <a:xfrm>
            <a:off x="228600" y="914400"/>
            <a:ext cx="5257800" cy="648072"/>
          </a:xfrm>
          <a:prstGeom prst="round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smtClean="0">
                <a:solidFill>
                  <a:schemeClr val="tx1"/>
                </a:solidFill>
              </a:rPr>
              <a:t>Industries of South Mumbai, Chembur, Navi Mumbai, Thane, Khopoli and  Alibaug fall under LECZ. </a:t>
            </a:r>
            <a:endParaRPr lang="en-IN" sz="1600" dirty="0" smtClean="0">
              <a:solidFill>
                <a:schemeClr val="tx1"/>
              </a:solidFill>
            </a:endParaRPr>
          </a:p>
        </p:txBody>
      </p:sp>
      <p:sp>
        <p:nvSpPr>
          <p:cNvPr id="31" name="Rounded Rectangle 30"/>
          <p:cNvSpPr/>
          <p:nvPr/>
        </p:nvSpPr>
        <p:spPr>
          <a:xfrm>
            <a:off x="228600" y="1752600"/>
            <a:ext cx="5257800" cy="648072"/>
          </a:xfrm>
          <a:prstGeom prst="round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smtClean="0">
                <a:solidFill>
                  <a:schemeClr val="tx1"/>
                </a:solidFill>
              </a:rPr>
              <a:t>Together they cover all major industrial areas</a:t>
            </a:r>
            <a:endParaRPr lang="en-IN" sz="1600" dirty="0" smtClean="0">
              <a:solidFill>
                <a:schemeClr val="tx1"/>
              </a:solidFill>
            </a:endParaRPr>
          </a:p>
        </p:txBody>
      </p:sp>
      <p:sp>
        <p:nvSpPr>
          <p:cNvPr id="32" name="Rounded Rectangle 31"/>
          <p:cNvSpPr/>
          <p:nvPr/>
        </p:nvSpPr>
        <p:spPr>
          <a:xfrm>
            <a:off x="228600" y="2552328"/>
            <a:ext cx="5257800" cy="648072"/>
          </a:xfrm>
          <a:prstGeom prst="roundRect">
            <a:avLst/>
          </a:prstGeom>
          <a:solidFill>
            <a:schemeClr val="bg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Adaptation measures to be taken</a:t>
            </a:r>
            <a:endParaRPr lang="en-IN" dirty="0" smtClean="0">
              <a:solidFill>
                <a:schemeClr val="tx1"/>
              </a:solidFill>
            </a:endParaRPr>
          </a:p>
        </p:txBody>
      </p:sp>
      <p:sp>
        <p:nvSpPr>
          <p:cNvPr id="33" name="Rounded Rectangle 32"/>
          <p:cNvSpPr/>
          <p:nvPr/>
        </p:nvSpPr>
        <p:spPr>
          <a:xfrm>
            <a:off x="228600" y="3352800"/>
            <a:ext cx="5257800" cy="2819400"/>
          </a:xfrm>
          <a:prstGeom prst="round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dirty="0" smtClean="0">
              <a:solidFill>
                <a:schemeClr val="tx1"/>
              </a:solidFill>
            </a:endParaRPr>
          </a:p>
          <a:p>
            <a:r>
              <a:rPr lang="en-US" sz="1600" dirty="0" smtClean="0">
                <a:solidFill>
                  <a:schemeClr val="tx1"/>
                </a:solidFill>
              </a:rPr>
              <a:t>• Rising dykes all along the vulnerable areas</a:t>
            </a:r>
          </a:p>
          <a:p>
            <a:r>
              <a:rPr lang="en-US" sz="1600" dirty="0" smtClean="0">
                <a:solidFill>
                  <a:schemeClr val="tx1"/>
                </a:solidFill>
              </a:rPr>
              <a:t>• Abandoning of low lying areas </a:t>
            </a:r>
          </a:p>
          <a:p>
            <a:r>
              <a:rPr lang="en-US" sz="1600" dirty="0" smtClean="0">
                <a:solidFill>
                  <a:schemeClr val="tx1"/>
                </a:solidFill>
              </a:rPr>
              <a:t>• Shifting all activities to highlands </a:t>
            </a:r>
          </a:p>
          <a:p>
            <a:r>
              <a:rPr lang="en-US" sz="1600" dirty="0" smtClean="0">
                <a:solidFill>
                  <a:schemeClr val="tx1"/>
                </a:solidFill>
              </a:rPr>
              <a:t>• Building sea wall and rising structures on stilts </a:t>
            </a:r>
          </a:p>
          <a:p>
            <a:r>
              <a:rPr lang="en-US" sz="1600" dirty="0" smtClean="0">
                <a:solidFill>
                  <a:schemeClr val="tx1"/>
                </a:solidFill>
              </a:rPr>
              <a:t>• Land use planning policy (E.g. Disallowing development in LECZ)</a:t>
            </a:r>
          </a:p>
          <a:p>
            <a:r>
              <a:rPr lang="en-US" sz="1600" dirty="0" smtClean="0">
                <a:solidFill>
                  <a:schemeClr val="tx1"/>
                </a:solidFill>
              </a:rPr>
              <a:t>• Create a buffer areas from sea</a:t>
            </a:r>
          </a:p>
          <a:p>
            <a:r>
              <a:rPr lang="en-US" sz="1600" dirty="0" smtClean="0">
                <a:solidFill>
                  <a:schemeClr val="tx1"/>
                </a:solidFill>
              </a:rPr>
              <a:t>• Cost benefit analysis of protection options, study and model possible features. </a:t>
            </a:r>
          </a:p>
          <a:p>
            <a:r>
              <a:rPr lang="en-US" sz="1600" dirty="0" smtClean="0">
                <a:solidFill>
                  <a:schemeClr val="tx1"/>
                </a:solidFill>
              </a:rPr>
              <a:t>• Create a condition for possible retreat </a:t>
            </a:r>
          </a:p>
          <a:p>
            <a:r>
              <a:rPr lang="en-US" sz="1600" dirty="0" smtClean="0">
                <a:solidFill>
                  <a:schemeClr val="tx1"/>
                </a:solidFill>
              </a:rPr>
              <a:t>• Redistribute local economy </a:t>
            </a:r>
          </a:p>
          <a:p>
            <a:endParaRPr lang="en-IN" sz="1600" dirty="0" smtClean="0">
              <a:solidFill>
                <a:schemeClr val="tx1"/>
              </a:solidFill>
            </a:endParaRPr>
          </a:p>
        </p:txBody>
      </p:sp>
      <p:sp>
        <p:nvSpPr>
          <p:cNvPr id="34" name="TextBox 33"/>
          <p:cNvSpPr txBox="1"/>
          <p:nvPr/>
        </p:nvSpPr>
        <p:spPr>
          <a:xfrm>
            <a:off x="838200" y="6426369"/>
            <a:ext cx="4724400" cy="507831"/>
          </a:xfrm>
          <a:prstGeom prst="rect">
            <a:avLst/>
          </a:prstGeom>
          <a:noFill/>
        </p:spPr>
        <p:txBody>
          <a:bodyPr wrap="square" rtlCol="0">
            <a:spAutoFit/>
          </a:bodyPr>
          <a:lstStyle/>
          <a:p>
            <a:r>
              <a:rPr lang="en-US" sz="900" dirty="0" smtClean="0"/>
              <a:t>Source: Adapted from: Raja S, Parthasarathy R, (2010)A Paradox in Environment and Economic Development  in the context of probable impacts due to Sea Level in Low Elevation Coastal Zones: The Case of Surat City</a:t>
            </a:r>
            <a:endParaRPr lang="en-US" sz="900" dirty="0"/>
          </a:p>
        </p:txBody>
      </p:sp>
      <p:sp>
        <p:nvSpPr>
          <p:cNvPr id="36" name="Rectangle 35"/>
          <p:cNvSpPr/>
          <p:nvPr/>
        </p:nvSpPr>
        <p:spPr>
          <a:xfrm>
            <a:off x="5791200" y="5410200"/>
            <a:ext cx="228600" cy="152400"/>
          </a:xfrm>
          <a:prstGeom prst="rect">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6019800" y="5331023"/>
            <a:ext cx="1371600" cy="307777"/>
          </a:xfrm>
          <a:prstGeom prst="rect">
            <a:avLst/>
          </a:prstGeom>
          <a:noFill/>
        </p:spPr>
        <p:txBody>
          <a:bodyPr wrap="square" rtlCol="0">
            <a:spAutoFit/>
          </a:bodyPr>
          <a:lstStyle/>
          <a:p>
            <a:r>
              <a:rPr lang="en-US" sz="1400" dirty="0" smtClean="0"/>
              <a:t>LECZ</a:t>
            </a:r>
            <a:endParaRPr lang="en-US" sz="1400" dirty="0"/>
          </a:p>
        </p:txBody>
      </p:sp>
      <p:pic>
        <p:nvPicPr>
          <p:cNvPr id="38" name="Picture 37"/>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0" y="6096000"/>
            <a:ext cx="762000" cy="762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438400" y="914400"/>
            <a:ext cx="4267200" cy="4267200"/>
          </a:xfrm>
          <a:prstGeom prst="rect">
            <a:avLst/>
          </a:prstGeom>
        </p:spPr>
      </p:pic>
      <p:sp>
        <p:nvSpPr>
          <p:cNvPr id="2" name="Title 1"/>
          <p:cNvSpPr>
            <a:spLocks noGrp="1"/>
          </p:cNvSpPr>
          <p:nvPr>
            <p:ph type="title"/>
          </p:nvPr>
        </p:nvSpPr>
        <p:spPr/>
        <p:txBody>
          <a:bodyPr/>
          <a:lstStyle/>
          <a:p>
            <a:r>
              <a:rPr lang="en-US" dirty="0" smtClean="0"/>
              <a:t>Conclusion</a:t>
            </a:r>
            <a:endParaRPr lang="en-US" dirty="0"/>
          </a:p>
        </p:txBody>
      </p:sp>
      <p:sp>
        <p:nvSpPr>
          <p:cNvPr id="4" name="Rounded Rectangle 3"/>
          <p:cNvSpPr/>
          <p:nvPr/>
        </p:nvSpPr>
        <p:spPr>
          <a:xfrm>
            <a:off x="533400" y="762000"/>
            <a:ext cx="8382000" cy="648072"/>
          </a:xfrm>
          <a:prstGeom prst="round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smtClean="0">
                <a:solidFill>
                  <a:schemeClr val="tx1"/>
                </a:solidFill>
              </a:rPr>
              <a:t>Climate change is happening and the time to act is </a:t>
            </a:r>
            <a:r>
              <a:rPr lang="en-US" sz="1600" dirty="0" smtClean="0">
                <a:solidFill>
                  <a:schemeClr val="accent6">
                    <a:lumMod val="75000"/>
                  </a:schemeClr>
                </a:solidFill>
              </a:rPr>
              <a:t>NOW!</a:t>
            </a:r>
            <a:endParaRPr lang="en-IN" sz="1600" dirty="0" smtClean="0">
              <a:solidFill>
                <a:schemeClr val="accent6">
                  <a:lumMod val="75000"/>
                </a:schemeClr>
              </a:solidFill>
            </a:endParaRPr>
          </a:p>
        </p:txBody>
      </p:sp>
      <p:sp>
        <p:nvSpPr>
          <p:cNvPr id="5" name="Rounded Rectangle 4"/>
          <p:cNvSpPr/>
          <p:nvPr/>
        </p:nvSpPr>
        <p:spPr>
          <a:xfrm>
            <a:off x="533400" y="3733800"/>
            <a:ext cx="8382000" cy="1181472"/>
          </a:xfrm>
          <a:prstGeom prst="round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1600" dirty="0" smtClean="0">
                <a:solidFill>
                  <a:schemeClr val="tx1"/>
                </a:solidFill>
              </a:rPr>
              <a:t>For </a:t>
            </a:r>
            <a:r>
              <a:rPr lang="en-IN" sz="1600" dirty="0" smtClean="0">
                <a:solidFill>
                  <a:schemeClr val="accent6">
                    <a:lumMod val="75000"/>
                  </a:schemeClr>
                </a:solidFill>
              </a:rPr>
              <a:t>sustainable industrial growth </a:t>
            </a:r>
          </a:p>
          <a:p>
            <a:pPr>
              <a:buFont typeface="Arial" pitchFamily="34" charset="0"/>
              <a:buChar char="•"/>
            </a:pPr>
            <a:r>
              <a:rPr lang="en-IN" sz="1600" dirty="0" smtClean="0">
                <a:solidFill>
                  <a:schemeClr val="accent6">
                    <a:lumMod val="75000"/>
                  </a:schemeClr>
                </a:solidFill>
              </a:rPr>
              <a:t>Emissions</a:t>
            </a:r>
            <a:r>
              <a:rPr lang="en-IN" sz="1600" dirty="0" smtClean="0">
                <a:solidFill>
                  <a:schemeClr val="tx1"/>
                </a:solidFill>
              </a:rPr>
              <a:t> &amp; </a:t>
            </a:r>
            <a:r>
              <a:rPr lang="en-IN" sz="1600" dirty="0" smtClean="0">
                <a:solidFill>
                  <a:schemeClr val="accent6">
                    <a:lumMod val="75000"/>
                  </a:schemeClr>
                </a:solidFill>
              </a:rPr>
              <a:t>resource</a:t>
            </a:r>
            <a:r>
              <a:rPr lang="en-IN" sz="1600" dirty="0" smtClean="0">
                <a:solidFill>
                  <a:schemeClr val="tx1"/>
                </a:solidFill>
              </a:rPr>
              <a:t> utilization has to be lowered</a:t>
            </a:r>
          </a:p>
          <a:p>
            <a:pPr>
              <a:buFont typeface="Arial" pitchFamily="34" charset="0"/>
              <a:buChar char="•"/>
            </a:pPr>
            <a:r>
              <a:rPr lang="en-IN" sz="1600" dirty="0" smtClean="0">
                <a:solidFill>
                  <a:schemeClr val="accent6">
                    <a:lumMod val="75000"/>
                  </a:schemeClr>
                </a:solidFill>
              </a:rPr>
              <a:t>Processes </a:t>
            </a:r>
            <a:r>
              <a:rPr lang="en-IN" sz="1600" dirty="0" smtClean="0">
                <a:solidFill>
                  <a:schemeClr val="tx1"/>
                </a:solidFill>
              </a:rPr>
              <a:t>&amp; </a:t>
            </a:r>
            <a:r>
              <a:rPr lang="en-IN" sz="1600" dirty="0" smtClean="0">
                <a:solidFill>
                  <a:schemeClr val="accent6">
                    <a:lumMod val="75000"/>
                  </a:schemeClr>
                </a:solidFill>
              </a:rPr>
              <a:t>energy</a:t>
            </a:r>
            <a:r>
              <a:rPr lang="en-IN" sz="1600" dirty="0" smtClean="0">
                <a:solidFill>
                  <a:schemeClr val="tx1"/>
                </a:solidFill>
              </a:rPr>
              <a:t> sources have to be changed</a:t>
            </a:r>
          </a:p>
          <a:p>
            <a:pPr>
              <a:buFont typeface="Arial" pitchFamily="34" charset="0"/>
              <a:buChar char="•"/>
            </a:pPr>
            <a:r>
              <a:rPr lang="en-IN" sz="1600" dirty="0" smtClean="0">
                <a:solidFill>
                  <a:schemeClr val="accent6">
                    <a:lumMod val="75000"/>
                  </a:schemeClr>
                </a:solidFill>
              </a:rPr>
              <a:t>Technology</a:t>
            </a:r>
            <a:r>
              <a:rPr lang="en-IN" sz="1600" dirty="0" smtClean="0">
                <a:solidFill>
                  <a:schemeClr val="tx1"/>
                </a:solidFill>
              </a:rPr>
              <a:t> has to be revolutionised </a:t>
            </a:r>
          </a:p>
        </p:txBody>
      </p:sp>
      <p:pic>
        <p:nvPicPr>
          <p:cNvPr id="35842" name="Picture 2" descr="http://analytics.net.in/blog/wp-content/upLoads/2011/02/industry-analysis-300x300.jpg"/>
          <p:cNvPicPr>
            <a:picLocks noChangeAspect="1" noChangeArrowheads="1"/>
          </p:cNvPicPr>
          <p:nvPr/>
        </p:nvPicPr>
        <p:blipFill>
          <a:blip r:embed="rId3" cstate="print"/>
          <a:srcRect/>
          <a:stretch>
            <a:fillRect/>
          </a:stretch>
        </p:blipFill>
        <p:spPr bwMode="auto">
          <a:xfrm>
            <a:off x="7543800" y="5257800"/>
            <a:ext cx="1600200" cy="1600200"/>
          </a:xfrm>
          <a:prstGeom prst="rect">
            <a:avLst/>
          </a:prstGeom>
          <a:noFill/>
        </p:spPr>
      </p:pic>
      <p:pic>
        <p:nvPicPr>
          <p:cNvPr id="35844" name="Picture 4" descr="http://www.deviantart.com/download/75426537/Industry_Wallpaper_by_paul_bikes.jpg"/>
          <p:cNvPicPr>
            <a:picLocks noChangeAspect="1" noChangeArrowheads="1"/>
          </p:cNvPicPr>
          <p:nvPr/>
        </p:nvPicPr>
        <p:blipFill>
          <a:blip r:embed="rId4" cstate="print"/>
          <a:srcRect/>
          <a:stretch>
            <a:fillRect/>
          </a:stretch>
        </p:blipFill>
        <p:spPr bwMode="auto">
          <a:xfrm>
            <a:off x="1524000" y="5257800"/>
            <a:ext cx="2570343" cy="1600200"/>
          </a:xfrm>
          <a:prstGeom prst="rect">
            <a:avLst/>
          </a:prstGeom>
          <a:noFill/>
        </p:spPr>
      </p:pic>
      <p:pic>
        <p:nvPicPr>
          <p:cNvPr id="35846" name="Picture 6" descr="http://www.sciencephoto.com/image/392531/large/C0096517-Green_industry,_conceptual_image-SPL.jpg"/>
          <p:cNvPicPr>
            <a:picLocks noChangeAspect="1" noChangeArrowheads="1"/>
          </p:cNvPicPr>
          <p:nvPr/>
        </p:nvPicPr>
        <p:blipFill>
          <a:blip r:embed="rId5" cstate="print"/>
          <a:srcRect b="6730"/>
          <a:stretch>
            <a:fillRect/>
          </a:stretch>
        </p:blipFill>
        <p:spPr bwMode="auto">
          <a:xfrm>
            <a:off x="4038600" y="5257800"/>
            <a:ext cx="1689759" cy="1600200"/>
          </a:xfrm>
          <a:prstGeom prst="rect">
            <a:avLst/>
          </a:prstGeom>
          <a:noFill/>
        </p:spPr>
      </p:pic>
      <p:pic>
        <p:nvPicPr>
          <p:cNvPr id="35848" name="Picture 8" descr="http://c276521.r21.cf1.rackcdn.com/wp-content/uploads/2011/01/vet-greenjobs.jpg"/>
          <p:cNvPicPr>
            <a:picLocks noChangeAspect="1" noChangeArrowheads="1"/>
          </p:cNvPicPr>
          <p:nvPr/>
        </p:nvPicPr>
        <p:blipFill>
          <a:blip r:embed="rId6" cstate="print"/>
          <a:srcRect/>
          <a:stretch>
            <a:fillRect/>
          </a:stretch>
        </p:blipFill>
        <p:spPr bwMode="auto">
          <a:xfrm>
            <a:off x="5568462" y="5257800"/>
            <a:ext cx="2051538" cy="1600200"/>
          </a:xfrm>
          <a:prstGeom prst="rect">
            <a:avLst/>
          </a:prstGeom>
          <a:noFill/>
        </p:spPr>
      </p:pic>
      <p:pic>
        <p:nvPicPr>
          <p:cNvPr id="5122" name="Picture 2" descr="http://www.oriongi.com/images/Industries.jpg"/>
          <p:cNvPicPr>
            <a:picLocks noChangeAspect="1" noChangeArrowheads="1"/>
          </p:cNvPicPr>
          <p:nvPr/>
        </p:nvPicPr>
        <p:blipFill>
          <a:blip r:embed="rId7" cstate="print"/>
          <a:srcRect/>
          <a:stretch>
            <a:fillRect/>
          </a:stretch>
        </p:blipFill>
        <p:spPr bwMode="auto">
          <a:xfrm>
            <a:off x="0" y="5257800"/>
            <a:ext cx="1519108" cy="1600200"/>
          </a:xfrm>
          <a:prstGeom prst="rect">
            <a:avLst/>
          </a:prstGeom>
          <a:noFill/>
        </p:spPr>
      </p:pic>
      <p:sp>
        <p:nvSpPr>
          <p:cNvPr id="12" name="Rounded Rectangle 11"/>
          <p:cNvSpPr/>
          <p:nvPr/>
        </p:nvSpPr>
        <p:spPr>
          <a:xfrm>
            <a:off x="533400" y="1447800"/>
            <a:ext cx="8382000" cy="1066800"/>
          </a:xfrm>
          <a:prstGeom prst="round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smtClean="0">
                <a:solidFill>
                  <a:schemeClr val="tx1"/>
                </a:solidFill>
              </a:rPr>
              <a:t>Industries, hold a large share in the </a:t>
            </a:r>
            <a:r>
              <a:rPr lang="en-US" sz="1600" dirty="0" smtClean="0">
                <a:solidFill>
                  <a:schemeClr val="accent6">
                    <a:lumMod val="75000"/>
                  </a:schemeClr>
                </a:solidFill>
              </a:rPr>
              <a:t>economic growth of MMR</a:t>
            </a:r>
            <a:r>
              <a:rPr lang="en-US" sz="1600" dirty="0" smtClean="0">
                <a:solidFill>
                  <a:schemeClr val="tx1"/>
                </a:solidFill>
              </a:rPr>
              <a:t>. It has a significant contribution in generation of employment in the region. However, most of the industrial locations lie within </a:t>
            </a:r>
            <a:r>
              <a:rPr lang="en-US" sz="1600" dirty="0" smtClean="0">
                <a:solidFill>
                  <a:schemeClr val="accent6">
                    <a:lumMod val="75000"/>
                  </a:schemeClr>
                </a:solidFill>
              </a:rPr>
              <a:t>Low Elevation Coastal Zone </a:t>
            </a:r>
            <a:r>
              <a:rPr lang="en-US" sz="1600" dirty="0" smtClean="0">
                <a:solidFill>
                  <a:schemeClr val="tx1"/>
                </a:solidFill>
              </a:rPr>
              <a:t>increasing the risk due to coastal inundation &amp; sea level rise.</a:t>
            </a:r>
          </a:p>
        </p:txBody>
      </p:sp>
      <p:sp>
        <p:nvSpPr>
          <p:cNvPr id="13" name="Rounded Rectangle 12"/>
          <p:cNvSpPr/>
          <p:nvPr/>
        </p:nvSpPr>
        <p:spPr>
          <a:xfrm>
            <a:off x="533400" y="2590800"/>
            <a:ext cx="8382000" cy="1066800"/>
          </a:xfrm>
          <a:prstGeom prst="round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smtClean="0">
                <a:solidFill>
                  <a:schemeClr val="tx1"/>
                </a:solidFill>
              </a:rPr>
              <a:t>Industries like Petrochemicals, chemicals, metal products, textiles etc. consume high amount of energy and are largest emitters, thus they have to change their ways of working to achieve sustainability. </a:t>
            </a:r>
            <a:r>
              <a:rPr lang="en-US" sz="1600" dirty="0" smtClean="0">
                <a:solidFill>
                  <a:schemeClr val="accent6">
                    <a:lumMod val="75000"/>
                  </a:schemeClr>
                </a:solidFill>
              </a:rPr>
              <a:t>Investments in made now will translate in to Long term financial benefits</a:t>
            </a:r>
            <a:endParaRPr lang="en-IN" sz="1600" dirty="0" smtClean="0">
              <a:solidFill>
                <a:schemeClr val="accent6">
                  <a:lumMod val="7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2" grpId="0" animBg="1"/>
      <p:bldP spid="1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 Diagonal Corner Rectangle 2"/>
          <p:cNvSpPr/>
          <p:nvPr/>
        </p:nvSpPr>
        <p:spPr>
          <a:xfrm>
            <a:off x="1358752" y="836712"/>
            <a:ext cx="7632848" cy="2220452"/>
          </a:xfrm>
          <a:prstGeom prst="round2Diag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latin typeface="Myriad Pro" pitchFamily="34" charset="0"/>
              </a:rPr>
              <a:t>The presentation is part of the series </a:t>
            </a:r>
            <a:r>
              <a:rPr lang="en-US" b="1" dirty="0" smtClean="0">
                <a:latin typeface="Myriad Pro" pitchFamily="34" charset="0"/>
              </a:rPr>
              <a:t>Climate Change related Resources and Tools</a:t>
            </a:r>
            <a:r>
              <a:rPr lang="en-US" dirty="0" smtClean="0">
                <a:latin typeface="Myriad Pro" pitchFamily="34" charset="0"/>
              </a:rPr>
              <a:t> (CCRT) developed to spread awareness on climate change and related issues as well as to facilitate actions to lessen the impact of climate change. As part of the series various other booklets, posters, factsheets, presentations, etc. have been created.  The portal also has online carbon footprint calculators and a map on climate change related institutions.</a:t>
            </a:r>
            <a:endParaRPr lang="en-IN" dirty="0">
              <a:latin typeface="Myriad Pro" pitchFamily="34" charset="0"/>
            </a:endParaRPr>
          </a:p>
        </p:txBody>
      </p:sp>
      <p:sp>
        <p:nvSpPr>
          <p:cNvPr id="4" name="Rectangle 3"/>
          <p:cNvSpPr/>
          <p:nvPr/>
        </p:nvSpPr>
        <p:spPr>
          <a:xfrm>
            <a:off x="3663007" y="5013176"/>
            <a:ext cx="5321831" cy="707886"/>
          </a:xfrm>
          <a:prstGeom prst="rect">
            <a:avLst/>
          </a:prstGeom>
        </p:spPr>
        <p:txBody>
          <a:bodyPr wrap="square">
            <a:spAutoFit/>
          </a:bodyPr>
          <a:lstStyle/>
          <a:p>
            <a:r>
              <a:rPr lang="en-US" sz="2000" b="1" dirty="0" smtClean="0">
                <a:latin typeface="Myriad Pro" pitchFamily="34" charset="0"/>
              </a:rPr>
              <a:t>To know about the other resources created under this series visit </a:t>
            </a:r>
            <a:r>
              <a:rPr lang="en-US" sz="2000" b="1" dirty="0" smtClean="0">
                <a:latin typeface="Myriad Pro" pitchFamily="34" charset="0"/>
                <a:hlinkClick r:id="rId2"/>
              </a:rPr>
              <a:t>www.mmr-ccrt.org.in</a:t>
            </a:r>
            <a:r>
              <a:rPr lang="en-US" sz="2000" b="1" dirty="0" smtClean="0">
                <a:latin typeface="Myriad Pro" pitchFamily="34" charset="0"/>
              </a:rPr>
              <a:t>. </a:t>
            </a:r>
            <a:endParaRPr lang="en-IN" sz="2000" b="1" dirty="0"/>
          </a:p>
        </p:txBody>
      </p:sp>
      <p:sp>
        <p:nvSpPr>
          <p:cNvPr id="5" name="TextBox 4"/>
          <p:cNvSpPr txBox="1"/>
          <p:nvPr/>
        </p:nvSpPr>
        <p:spPr>
          <a:xfrm>
            <a:off x="1300014" y="6297957"/>
            <a:ext cx="7693388" cy="461665"/>
          </a:xfrm>
          <a:prstGeom prst="rect">
            <a:avLst/>
          </a:prstGeom>
          <a:noFill/>
        </p:spPr>
        <p:txBody>
          <a:bodyPr wrap="none" rtlCol="0">
            <a:spAutoFit/>
          </a:bodyPr>
          <a:lstStyle/>
          <a:p>
            <a:r>
              <a:rPr lang="en-IN" sz="1200" b="1" dirty="0" smtClean="0">
                <a:latin typeface="Myriad Pro" pitchFamily="34" charset="0"/>
              </a:rPr>
              <a:t>Conceived and Developed by :</a:t>
            </a:r>
          </a:p>
          <a:p>
            <a:r>
              <a:rPr lang="en-IN" sz="1200" b="1" dirty="0" smtClean="0">
                <a:latin typeface="Myriad Pro" pitchFamily="34" charset="0"/>
              </a:rPr>
              <a:t>Environmental Management Centre LLP for Mumbai Metropolitan Region – Environment Improvement Society</a:t>
            </a:r>
            <a:endParaRPr lang="en-IN" sz="1200" b="1" dirty="0">
              <a:latin typeface="Myriad Pro" pitchFamily="34" charset="0"/>
            </a:endParaRPr>
          </a:p>
        </p:txBody>
      </p:sp>
      <p:cxnSp>
        <p:nvCxnSpPr>
          <p:cNvPr id="6" name="Straight Connector 5"/>
          <p:cNvCxnSpPr/>
          <p:nvPr/>
        </p:nvCxnSpPr>
        <p:spPr>
          <a:xfrm>
            <a:off x="1336387" y="6281936"/>
            <a:ext cx="0" cy="576064"/>
          </a:xfrm>
          <a:prstGeom prst="line">
            <a:avLst/>
          </a:prstGeom>
          <a:ln w="254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6157" y="6221778"/>
            <a:ext cx="369459" cy="482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1" y="6208079"/>
            <a:ext cx="421059" cy="594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426434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smtClean="0">
                <a:hlinkClick r:id="rId2"/>
              </a:rPr>
              <a:t>http://www.financewalk.com/2011/industry-analysis/</a:t>
            </a:r>
            <a:endParaRPr lang="en-US" dirty="0" smtClean="0"/>
          </a:p>
          <a:p>
            <a:r>
              <a:rPr lang="en-US" dirty="0" smtClean="0">
                <a:hlinkClick r:id="rId3"/>
              </a:rPr>
              <a:t>http://paul-bikes.deviantart.com/art/Industry-Wallpaper-75426537</a:t>
            </a:r>
            <a:endParaRPr lang="en-US" dirty="0" smtClean="0"/>
          </a:p>
          <a:p>
            <a:r>
              <a:rPr lang="en-US" dirty="0" smtClean="0">
                <a:hlinkClick r:id="rId4"/>
              </a:rPr>
              <a:t>http://www.sciencephoto.com/media/392531/enlarge</a:t>
            </a:r>
            <a:endParaRPr lang="en-US" dirty="0" smtClean="0"/>
          </a:p>
          <a:p>
            <a:r>
              <a:rPr lang="en-US" dirty="0" smtClean="0">
                <a:hlinkClick r:id="rId5"/>
              </a:rPr>
              <a:t>http://hooplanow.com/tag/university-of-northern-iowa/</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smtClean="0">
                <a:hlinkClick r:id="rId2"/>
              </a:rPr>
              <a:t>http://www.regionalplan-mmrda.org/N-4.pdf</a:t>
            </a:r>
            <a:endParaRPr lang="en-US" dirty="0" smtClean="0"/>
          </a:p>
          <a:p>
            <a:r>
              <a:rPr lang="en-US" dirty="0" smtClean="0">
                <a:hlinkClick r:id="rId3"/>
              </a:rPr>
              <a:t>http://www.cidcoindia.com/UserFiles/File/Industries-Summary.pdf</a:t>
            </a:r>
            <a:endParaRPr lang="en-US" dirty="0" smtClean="0"/>
          </a:p>
          <a:p>
            <a:r>
              <a:rPr lang="en-US" dirty="0" smtClean="0">
                <a:hlinkClick r:id="rId4"/>
              </a:rPr>
              <a:t>http://mayaanjali.hubpages.com/hub/Dharavi-A-slum-beyond-comparison</a:t>
            </a:r>
            <a:endParaRPr lang="en-US" dirty="0" smtClean="0"/>
          </a:p>
          <a:p>
            <a:r>
              <a:rPr lang="en-US" dirty="0" smtClean="0">
                <a:hlinkClick r:id="rId5"/>
              </a:rPr>
              <a:t>http://mpcb.gov.in/ereports/ereports.php</a:t>
            </a:r>
            <a:endParaRPr lang="en-US" dirty="0" smtClean="0"/>
          </a:p>
          <a:p>
            <a:r>
              <a:rPr lang="en-US" dirty="0" smtClean="0">
                <a:hlinkClick r:id="rId6"/>
              </a:rPr>
              <a:t>http://www.ipcc.ch/pdf/technical-papers/paper-I-en.pdf</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ight Arrow 34"/>
          <p:cNvSpPr/>
          <p:nvPr/>
        </p:nvSpPr>
        <p:spPr>
          <a:xfrm rot="3965218">
            <a:off x="6047146" y="4541332"/>
            <a:ext cx="1248165" cy="204903"/>
          </a:xfrm>
          <a:prstGeom prst="right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ight Arrow 25"/>
          <p:cNvSpPr/>
          <p:nvPr/>
        </p:nvSpPr>
        <p:spPr>
          <a:xfrm rot="19179907">
            <a:off x="2217575" y="3579071"/>
            <a:ext cx="990600" cy="152400"/>
          </a:xfrm>
          <a:prstGeom prst="rightArrow">
            <a:avLst/>
          </a:prstGeom>
          <a:solidFill>
            <a:srgbClr val="FFDE75"/>
          </a:solidFill>
          <a:ln>
            <a:solidFill>
              <a:srgbClr val="FFDE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ight Arrow 24"/>
          <p:cNvSpPr/>
          <p:nvPr/>
        </p:nvSpPr>
        <p:spPr>
          <a:xfrm rot="19179907">
            <a:off x="2065175" y="3350470"/>
            <a:ext cx="990600" cy="152400"/>
          </a:xfrm>
          <a:prstGeom prst="rightArrow">
            <a:avLst/>
          </a:prstGeom>
          <a:solidFill>
            <a:srgbClr val="FFDE75"/>
          </a:solidFill>
          <a:ln>
            <a:solidFill>
              <a:srgbClr val="FFDE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p:cNvSpPr/>
          <p:nvPr/>
        </p:nvSpPr>
        <p:spPr>
          <a:xfrm>
            <a:off x="-1295400" y="4191000"/>
            <a:ext cx="11430000" cy="5105400"/>
          </a:xfrm>
          <a:prstGeom prst="ellipse">
            <a:avLst/>
          </a:prstGeom>
          <a:solidFill>
            <a:schemeClr val="bg1">
              <a:lumMod val="65000"/>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Pentagon 7"/>
          <p:cNvSpPr/>
          <p:nvPr/>
        </p:nvSpPr>
        <p:spPr>
          <a:xfrm rot="3904574">
            <a:off x="-14283" y="3299909"/>
            <a:ext cx="3881255" cy="609600"/>
          </a:xfrm>
          <a:prstGeom prst="homePlate">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dirty="0" smtClean="0"/>
              <a:t>Global Warming</a:t>
            </a:r>
            <a:endParaRPr lang="en-US" dirty="0"/>
          </a:p>
        </p:txBody>
      </p:sp>
      <p:sp>
        <p:nvSpPr>
          <p:cNvPr id="1026" name="AutoShape 2" descr="data:image/jpeg;base64,/9j/4AAQSkZJRgABAQAAAQABAAD/2wCEAAkGBhQQEBQTEhMUEhQVFBUSFxgYEBEYEhQYFRUVFhUUFRIXHCkfFxojGhQXIS8gIycpLCwsFx4xNTAqNSYrLCoBCQoKDgwOGg8PGiolHyUtNC8sLzUwLjAtKi8sLCwpLC80LCwsKSwqNS0pLCksNCwsLCosLywsLCk0LC8sKSwvLP/AABEIAOEA4QMBIgACEQEDEQH/xAAbAAEAAwADAQAAAAAAAAAAAAAABAUGAQIDB//EAEEQAAIBAgEJBQUFBgUFAAAAAAABAgMRIQQFBhIxQVFhcSKBkaGxEzJSwdFCYnKS8BRTgrLh8SMzY6LCFUNzk9L/xAAbAQEAAgMBAQAAAAAAAAAAAAAABAUCAwYBB//EADIRAAICAQEGAgoCAwEBAAAAAAABAgMRBAUSITFBURNxIiMyYYGRobHR4cHwBhTxckL/2gAMAwEAAhEDEQA/APuIAAAAAAAAAAAAAABWaSVHHJptNppwaa2p68cUWZRaYV7UFG+MprDkrt+dvEia6e5p7Je5/YkaaO9dFe9DMOkaq2hUsqm57p/R8v7F6fME7G30czx7eGrL34Wv95bpdeP9Sp2TtR3+pt9ro+/7J2v0Sr9ZXy6rsXAAOhKkFVnHPSpV6VPC0vf5Xwh5+ROy3LI0YOcngvFvclzZ88yzKnVnKctsnfpwS5JYFNtXaH+rGMYe039F+eXzLHQ6Tx23Ll/P65n0oEHMuW+2oQlvtqy6xwfjt7ycW1c1ZFTjyfEgSi4ycX0AAMzEAAAAAAAAAAAAAAAAAAAAAzuktSrQlGrTnJKXZkr3jdLB6rwxS8jwyHTJ7KsL/ejt74v6lxpBQ18mqLhHX/L2vRMwJyu09Tfo9RvVy4SWcc1nqXuipq1FOJriuGep9HyPL4Vo61OSkt/FdVtRIPnGQZY6NSM4tqzV+a3p8T6NGV1dYp4lts3X/wC5BtrDXMr9Zpf9eSw8pnFSooptuySbb3JLazA57zn+0VXJe6uzFcuPV/TgXel+cbJUY/a7Uul8F3tPwMpJlLtzWuUv9eHJc/Pt8P7yLLZmm3Y+NLm+RyX+hsP8ab4U7eMo/Qz9y60UypQr2f24uPfdNejRVbMajq4OXf8A4Ttam6JY7G2KjOuklOjeK7c+CeC/FL5ETSTP+pelSfa+1JfZ5Ln6ddmRcjodpbX8GTqp9rq+37KnR7P8Rb9nLou5MzjnSpXlebwWxLCK6L5kQ4TOTkbLJ2ScpvLZfwhGC3YrCNXoXV7FSPCUZfmTX/E0hXZizb7Cil9qXal1a2d2wsT6HoKpVaeEJ80jkdVOM7pSjyAB45XlkKUdaclFevJLeyZKSisvkaEm3hHsDIZTpBKvXpRjeNP2sMN8u2sZfT9LXkXTauvUuXh8k8Z7m+7Typxv82AASyOAAAAAAAAAAAAAAAQM+1tTJqr+4498uyvU+fmx0xqWoRXGovKMn62MbfHuOL29ZvahQ7L7nR7Ljipy7s5NZoxntOCozdpRwi28JLdG/FehkkzkrNFrJ6Szfj8V3Juo08b4brJedsr9rWnPc5WXRYLyXmQr7z2pZNKWxYcXgiTDNix1m30wIl1+/Nzk+LeT1ShXFRXQgerf68jspWx2Fosih8KfW79T0VGPwr8qNHjLoYu9dinnPa9u19e867ObLmVCL2xX5UdJZFB/ZXddeg8ddQr12KlbeZIyNr2kNbZrxv01lc95ZsW5vvxI1XJ5R2rDisUbq7UpJroZ78ZrGTcZfpDRo4OWvL4Y4vvexFFlOmNRvsRjBc7yfyXkZ9s4x5eDLrUba1Nr9F7q935/4RKtnUw9riy1npJlD/7lukIL5ECvlEqjvOTk+Lbf9jyj4nJWWam61YnNvzbJkKa4cYxS+BKzTC9ekv8AUi/CSfyPopjNFM3udX2j92HnJpq3ddvwNmddsKpw07k+r+hQbUmpWpLogAC+KsAAAAAAAAAzekNLKKd5wqzdPelZOHgsY893mZ550rfvan/sn9T6I1cwukOa/YVez7ku1Hlxj3YdzRy22dNbX6+ucsdVl8P0Xez7oT9VOKz04LieNHPdeLuqs31esvBmxzPneOUQvgppdqPB8VyMAd6NeUJKUW4tbGniVeh2rbp5+m3KPbP2J2p0MLo+ikmazTOP+DB/6i84yMctvcvmWeXZ+qVqahPVdmndJqWF+dt/AgUqDlKy7+FjXtTU16i7xIPhhGWjqlRVuz7nSnTcrJK72+ePQsqGQqOLxfku49qNFQVl38XzZ3KOdrfBCdrlwQABpNIAAAAAAAABFr5Andxwfk+7d3FdUpartK9+995dnStRUlZ+O9G6FrXBm6FrjwfIp0XGj2Zfbycpf5cdv3n8N/XuKurScXZ/3LHNukM6ENSMYNXbu9a+PRltoHQrlK/2V9TZqPElXinmzc06aikopJLBJKyXcdjJQ0znvpwfSUl9SdkmmFOWE4yp8/ej5Y+R2le1dJN4U8eeV+jnZ6HUR4uP8l+CNTzlSkrqpB/xxPOvnmjD3qkeies/CN2T3bWlvOSx5kVVybwkyaCvzbniOUSkoRerG3aeF29iS6IsD2uyNkd6DyjycJQe7JYYABmYgAAAodMKF6MZfDNeEk166pfEbOOSe1pTh8SsuT2p+KRG1dXjUzr7r69PqbqLPDsjLsz5w2LnNSDV01Zrdwa3eJ1b2M+bYxwOxO8I6zSW8taFFQVvF8SNm6hhrcdnzfeTSLbLLwiJbPLwAAaDQAAAAAAAAAAAAAAAeeUUFNW37nwKiUWnZ4WLsg5yoL3rcn8nY31Tw8G+qeHhkHHr5HKOqS5rxSOyJLJZyEC+0XzO5zVWS7EXeP3pLY+i9e8k6XTT1Nqrj/xdzVfdGmDnI0OY83+woxi/efal1e7uVl3FgAfRq641wUI8lwOPnNzk5PmwADYYgj5Xl9Okr1JqPV4votrKDPeklSLcYQlTWzWlFpv8KeHr3GZqVXJtybk3tbbbfeUOt21ChuFay/kv3/eJaabZ0rFvTeF9Taw0roOVryS+Jxer9fItaVaM1eLUlxTTXij5mcwm1im10bT8iup/yCxP1sE/Lh+SZZsqD9iTXnx/BeaV5t1KntI+7Pbylv8AFY+JRU6bbSW926HadRyd223zbb8We+b4XlfgvX9Mo9bfC2yVkI4T6e8n1xlTVuyeWiwjGystiwOQCoIoAB4AAAAAAAAAAAAAAAAcThdNPY8DkHoKaUbNp7sC1zFmF5ReUnqwTs7e83tsuHUg5wVp34q/hh9DzyXLJU3rU5OL5P1W/vLbSWVRmp3RzHsS579lfq3hm/ybM9GmuzTj1aTl+Z4kwzGbNLtkay/jS/mj814Glp1FJJxaaeKad0+8+gaTUUXQ9RjHblj4HL6iq2uXrPmdgATCOAAAdZ01JWaTT2pq6fcZ/O2ikZJyo9mXw37L6fC/LoaIEfUaWrUR3bFn7o3VXzpeYM+Yyi02mrNYNb01tR1bNVpRmS960F+NLl9tfP8AuZVo4DWaSWltcJcuj7o6rT3xvhvL4+44vwLDNiwk+dvBf1K/bs2lnm5djvfyK+32T272SSACGQwAAAAAAAAAAAAAAAAAAAACFnNYRfNrx/sQNvJllnJdhfiXoyttx/X0JlXskyn2TlP9bi1zJn2WTuzvKm9q3rnH6byqSOSVTfOianW8MzsqjbHdmuB9GyPONOsr05qXL7S6xeKJJ8wTs7rB+Ze5j/aa0rRqzjBbZN3S5R1tr9Dq9Jtt3SVbre8+375fMor9mqtOSmse82QIv7C/3tT80f8A5OC/3n2KrC7ksA8cryyNKDnN2S8XyS3sylJRWXyPEm3hHsZrPWi2tedGye1w2J/h4dNnQ5emkb/5crfij6ETK9MZyVqcFDm3rS7tiXmUes1ugur3bJZ8s5+BZ6fTaqueYLH2M/UpWbUlZrBprFcrFhm33GvvP0RAnNttttt4tva3xbJmbZe8uj+T+Rw12MPHIvbU9ziTQAQiGAAAAAAAAAAAAAAAAAAAAARM5Psr8XyZBhByaSTbeCSV2+iJWc54xXJvx/syLSrOLUotxkndPemTaUsLe5EyrO5wLSloxXkr6ij1kr+CPGtmGvDbSk/w2l/KazMWeVlEMcKkfeXH7y5ehaHZ17G0l1anXKWH14fgpp7Rvrm4zS/vxMjmrROUnrVuxH4b9p9WvdXn0NXRoxhFRilFLBJbDuC30uiq0scVrzfVlffqbL3mb+HQAAmEc88orxpxcpO0UrtmCztnWWUTu8Ir3Y8F9TUZ9zZWyi0YyhGmscXK8nzSWxfrcVT0MqfvIeEvU53asNXqH4VUXurny4/XoW+glRUt+yXpfYzwLLLtHq1FXcVKK3xd7dVa68CsOTtosplu2RaZe12QsWYPJw5d3ce+Rz1ZrHB4bOP9bHhj1/XA4w/V/TcamsrBlJZWC9B5ZLW1op79j6nqQGsPBXtYAAPDwAAAAAAAAAAAAAAAAHllVbVi3veC6nqWXg9SzwK3KqmtNtPZh4Hk3v8A1zOdUWJ64LBYJYWCRkGWyo1IzjtT2cVvT6n0TJ66nCM47JJNd58zSNbojnJODot9qLbjzi8Wl0d/E6PYWr3LHRJ8Hy8/2vsVW1KN6CsXNc/I0YAOwOeAAAAAABT5x0ZpVW5L/Dk98UrPrH6WLgGq2mu6O7Yk0bK7J1vMHgxWU6J1o+7q1Fydn4S+pVZRkk6btOLi+a29OJ9Ay7OVOjG85W4L7T6IwudM5Sr1HN4LZFcFw6nIbV0ek0y9W3vPpnP7+pf6HUX3P0ksdzzySvqyx2Pb8mWZSNk3Icr+zLu+jOZthn0kTLof/SJwAIxFAAAAAAAAAAAAAAABV5VX15YbFgvmz1y3Kr9mPf8AQhcHxJVUMcWSqYY9JntQyWc76kJTtt1Yt262OKtGUHaUXF8Gmn4MttFMq1MoUd00496xXo13mwynJIVY6s4qS5r04HR6LZUNXR4kZYly939wRNRrpUW7rjwPmx2p1HFqUW007prajQZZofPWfspRcd2s2pLlsxOaGhk379SK/Cm/N2Iy2VrFPChy65X3N3+9p3HLkTM06VxnaNa0JfF9h9fhfkX8ZXV1iioyXRajDanN/eeH5VZeJbU6aikopJLBJJJLojstFHUxhjUNN+7n8TntS6XLNWTsACaRgAAAU2k2dXRpqMHac7470ltfXFLxLkwuk2U6+UyW6CUF3YvzbKva2pen0zcXxfBf3yJ2gpVtyT5LiVc5tu7bbe1ttt9WzgA4BtvizqsYOtmLcWNRcF4BQXBHp4Tcly62Etm57+8nplK1bbgelHKHDZs4bv6GidXHgR5054xLYEajnCMtvZ67PEkpkdxa5kZprmAAYngAAAAbI1XOEVs7T5bPH6GSi3yPUm+RJbIGU5bfCOzjx6EetlLlteHDdyOiVyRCrHMkwqxxkcJYnXd0a9TucWNxJPbJK2pUhL4ZRl4NM+lHzGO0+nHWf483u2L3r+Sh2svSg/MAA6cpQAAAAAAAAAzJZJozOtJ1KzdNSk5W+27u/wDDt3+BrQRNRpK9Q4+JxS6dDfTqJ0p7nUr8mzBQp7KcW+MlrPz2dx7TzVRltpU3/BH1sSgbo0VxW6orHkYO2beW3kr1mCh+6j5+lyVSySEPdhGPSMV6HsZ3SnPOonRhtku0+Ce5c36dcI986dJW7XFLHZczbXGzUTUMtmczrlKqVqk1scnbmlgn4Ihy5nY4Z88ssdk3N828/M62MVGKiuhxt5ep2p1Gtja6M66vHH0Jmb82TrytBbNreEV1fyEK5WS3ILLZ5OUYrMuR0jls1vv1S+R2/wCpS4R8/qR5RabTwawa4NbUdHx7jU4LOGjzw4PoS/8AqUuEfB/U6ft03vt0S+ZH2dX+vA9cmydzlGEVdt2XVnsa03hLiebkI8WjrKbe1t9Xc6Xtfr9EScuyGVGbhNWax5NbmnwI7RnKDrk4yWGjOLi1mPI4tsX6w/SLnRWnfKU/hjKXlq/8inSxNNoZk3aqVOCUF34v0j4lhsuvf1cF2eflxIutlu0S+XzJmkGj8akXUpxtNYtJe+t+Hxepjj6eZfOuicpTlOk1ZtvVeFm9tn8sC82vst2PxaI8eq/krNBrVBeHa+HT8GYPomass9tRhPe1Z8pLB+ZiK2Za8NtKfctZf7bk7R3ObyepqVLxhN701qy2J47tz7uBA2TbPSXblsWlLhxWMPoStdCOor3oNNr+s2gAO0OcAAAAAAAAAAAAAAABgdIr/tVS/FeGrGxvjEaV0dXKW/ijGXgtX/iUW3ot6ZPtJfZotNlvFz8vwU5JyXNtSr7kJSXG3Z/M8C/zDo0mlUrK98Ywey25yXy8eWmSsVmi2HK2Knc8J9Ov6Jmp2moPdrWff0Mtm/Q9tp1pWXwxeL6y3d3iaahk8acVGEVFLckeh45bWcKc5LFxjKS6pNo6TT6SnSRfhrzfUp7dRZe/Sf4MBnVp16ttntJ/zMiWOW74vEHzu2e/Ny7vJ10I7sVHscJGr0SzU1/jSW1Wh03y79i5X4kLMOjjq2qVFantS3z+kfXzNjGNlZYI6bY+zZKS1Fq/8r+fx8yl2hrFjwofH8FBpjkt6UZ74yt3S/qkZA+g57yN1qE4R952a5uLTt32Pn8otNpqzWDT2rk0RdvU7t6mlwa+q/WDfsuzNTjnk/p/cnB9DzRkPsaMYb7Xlzk9v07jC5sgnXpJ7HUgv9yPoxL/AMfpWJ29eX8v+DRtax+jD4gAHUlGBYAAAAAAAAAAAAAAAAAAAAFfl2aI1qtOctkL3XxYpxXRO5YAwsrjYt2SyvxxMoTcHmIABmYg4aucgA+eZ3ze6FWUN22POL2eGzuPfR7Nqr1kpK8IrWlz4R735Jmpz9mn9op4e/HGPPjHv9bEPQ/JdWlOTVnKdudoYerkcmtlbmvSx6D9L5dPnj4F89dvaVvPpcv38i/SAB1hQgqs8aPwr9pdip8VsHykt/XaWoNVtMLouFiyjOuyVct6Lwz59UyOeTVYupG2rOMk/suzTwl3H0E6VaKmnGSUk9qaun3HaEbJJbErEPRaFaRyUXmL+hI1Opeo3XJcUcgAsSIAAAAAAAAAAAAAAAAAAAAAAAAAAAAAACNkOyX/AJJ/zMAxfNHvQkgAyPAAAAAAAAAAAAAAAAAAAAAD/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pic>
        <p:nvPicPr>
          <p:cNvPr id="1028" name="Picture 4" descr="http://www.cartoonclipartworld.com/sun/images/84002_500.gif"/>
          <p:cNvPicPr>
            <a:picLocks noChangeAspect="1" noChangeArrowheads="1"/>
          </p:cNvPicPr>
          <p:nvPr/>
        </p:nvPicPr>
        <p:blipFill>
          <a:blip r:embed="rId3" cstate="print"/>
          <a:srcRect/>
          <a:stretch>
            <a:fillRect/>
          </a:stretch>
        </p:blipFill>
        <p:spPr bwMode="auto">
          <a:xfrm>
            <a:off x="228600" y="838200"/>
            <a:ext cx="1447800" cy="1447800"/>
          </a:xfrm>
          <a:prstGeom prst="rect">
            <a:avLst/>
          </a:prstGeom>
          <a:noFill/>
        </p:spPr>
      </p:pic>
      <p:sp>
        <p:nvSpPr>
          <p:cNvPr id="9" name="TextBox 8"/>
          <p:cNvSpPr txBox="1"/>
          <p:nvPr/>
        </p:nvSpPr>
        <p:spPr>
          <a:xfrm>
            <a:off x="1143000" y="2667000"/>
            <a:ext cx="1600200" cy="369332"/>
          </a:xfrm>
          <a:prstGeom prst="rect">
            <a:avLst/>
          </a:prstGeom>
          <a:noFill/>
        </p:spPr>
        <p:txBody>
          <a:bodyPr wrap="square" rtlCol="0">
            <a:spAutoFit/>
          </a:bodyPr>
          <a:lstStyle/>
          <a:p>
            <a:r>
              <a:rPr lang="en-US" dirty="0" smtClean="0"/>
              <a:t>Sunlight</a:t>
            </a:r>
            <a:endParaRPr lang="en-US" dirty="0"/>
          </a:p>
        </p:txBody>
      </p:sp>
      <p:sp>
        <p:nvSpPr>
          <p:cNvPr id="17" name="Right Arrow 16"/>
          <p:cNvSpPr/>
          <p:nvPr/>
        </p:nvSpPr>
        <p:spPr>
          <a:xfrm rot="3965218">
            <a:off x="2774328" y="4741106"/>
            <a:ext cx="990600" cy="152400"/>
          </a:xfrm>
          <a:prstGeom prst="right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ight Arrow 17"/>
          <p:cNvSpPr/>
          <p:nvPr/>
        </p:nvSpPr>
        <p:spPr>
          <a:xfrm rot="3965218">
            <a:off x="3051729" y="4674671"/>
            <a:ext cx="990600" cy="152400"/>
          </a:xfrm>
          <a:prstGeom prst="right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p:cNvSpPr txBox="1"/>
          <p:nvPr/>
        </p:nvSpPr>
        <p:spPr>
          <a:xfrm>
            <a:off x="2895600" y="4191000"/>
            <a:ext cx="1600200" cy="646331"/>
          </a:xfrm>
          <a:prstGeom prst="rect">
            <a:avLst/>
          </a:prstGeom>
          <a:noFill/>
        </p:spPr>
        <p:txBody>
          <a:bodyPr wrap="square" rtlCol="0">
            <a:spAutoFit/>
          </a:bodyPr>
          <a:lstStyle/>
          <a:p>
            <a:r>
              <a:rPr lang="en-US" dirty="0" smtClean="0"/>
              <a:t>Absorption by land and water</a:t>
            </a:r>
            <a:endParaRPr lang="en-US" dirty="0"/>
          </a:p>
        </p:txBody>
      </p:sp>
      <p:sp>
        <p:nvSpPr>
          <p:cNvPr id="22" name="Right Arrow 21"/>
          <p:cNvSpPr/>
          <p:nvPr/>
        </p:nvSpPr>
        <p:spPr>
          <a:xfrm rot="3965218">
            <a:off x="5566329" y="4827072"/>
            <a:ext cx="990600" cy="152400"/>
          </a:xfrm>
          <a:prstGeom prst="right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ight Arrow 22"/>
          <p:cNvSpPr/>
          <p:nvPr/>
        </p:nvSpPr>
        <p:spPr>
          <a:xfrm rot="3965218">
            <a:off x="5871129" y="4750872"/>
            <a:ext cx="990600" cy="152400"/>
          </a:xfrm>
          <a:prstGeom prst="right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Pentagon 19"/>
          <p:cNvSpPr/>
          <p:nvPr/>
        </p:nvSpPr>
        <p:spPr>
          <a:xfrm rot="18188530">
            <a:off x="4176162" y="3696558"/>
            <a:ext cx="3881255" cy="609600"/>
          </a:xfrm>
          <a:prstGeom prst="homePlate">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Picture1.jpg"/>
          <p:cNvPicPr>
            <a:picLocks noChangeAspect="1"/>
          </p:cNvPicPr>
          <p:nvPr/>
        </p:nvPicPr>
        <p:blipFill>
          <a:blip r:embed="rId4" cstate="print">
            <a:clrChange>
              <a:clrFrom>
                <a:srgbClr val="FFFFFF"/>
              </a:clrFrom>
              <a:clrTo>
                <a:srgbClr val="FFFFFF">
                  <a:alpha val="0"/>
                </a:srgbClr>
              </a:clrTo>
            </a:clrChange>
          </a:blip>
          <a:srcRect l="10738" r="8725" b="49468"/>
          <a:stretch>
            <a:fillRect/>
          </a:stretch>
        </p:blipFill>
        <p:spPr>
          <a:xfrm>
            <a:off x="0" y="5257800"/>
            <a:ext cx="9144000" cy="2286000"/>
          </a:xfrm>
          <a:prstGeom prst="rect">
            <a:avLst/>
          </a:prstGeom>
        </p:spPr>
      </p:pic>
      <p:sp>
        <p:nvSpPr>
          <p:cNvPr id="21" name="TextBox 20"/>
          <p:cNvSpPr txBox="1"/>
          <p:nvPr/>
        </p:nvSpPr>
        <p:spPr>
          <a:xfrm>
            <a:off x="6477000" y="3352800"/>
            <a:ext cx="1600200" cy="646331"/>
          </a:xfrm>
          <a:prstGeom prst="rect">
            <a:avLst/>
          </a:prstGeom>
          <a:noFill/>
        </p:spPr>
        <p:txBody>
          <a:bodyPr wrap="square" rtlCol="0">
            <a:spAutoFit/>
          </a:bodyPr>
          <a:lstStyle/>
          <a:p>
            <a:r>
              <a:rPr lang="en-US" dirty="0" smtClean="0"/>
              <a:t>Radiated back to space</a:t>
            </a:r>
            <a:endParaRPr lang="en-US" dirty="0"/>
          </a:p>
        </p:txBody>
      </p:sp>
      <p:sp>
        <p:nvSpPr>
          <p:cNvPr id="24" name="TextBox 23"/>
          <p:cNvSpPr txBox="1"/>
          <p:nvPr/>
        </p:nvSpPr>
        <p:spPr>
          <a:xfrm>
            <a:off x="6477000" y="4572000"/>
            <a:ext cx="1600200" cy="923330"/>
          </a:xfrm>
          <a:prstGeom prst="rect">
            <a:avLst/>
          </a:prstGeom>
          <a:noFill/>
        </p:spPr>
        <p:txBody>
          <a:bodyPr wrap="square" rtlCol="0">
            <a:spAutoFit/>
          </a:bodyPr>
          <a:lstStyle/>
          <a:p>
            <a:r>
              <a:rPr lang="en-US" dirty="0" smtClean="0"/>
              <a:t>Heat trapped by greenhouse gases</a:t>
            </a:r>
            <a:endParaRPr lang="en-US" dirty="0"/>
          </a:p>
        </p:txBody>
      </p:sp>
      <p:sp>
        <p:nvSpPr>
          <p:cNvPr id="27" name="TextBox 26"/>
          <p:cNvSpPr txBox="1"/>
          <p:nvPr/>
        </p:nvSpPr>
        <p:spPr>
          <a:xfrm>
            <a:off x="2895600" y="2971800"/>
            <a:ext cx="1600200" cy="646331"/>
          </a:xfrm>
          <a:prstGeom prst="rect">
            <a:avLst/>
          </a:prstGeom>
          <a:noFill/>
        </p:spPr>
        <p:txBody>
          <a:bodyPr wrap="square" rtlCol="0">
            <a:spAutoFit/>
          </a:bodyPr>
          <a:lstStyle/>
          <a:p>
            <a:r>
              <a:rPr lang="en-US" dirty="0" smtClean="0"/>
              <a:t>Reflected sunlight</a:t>
            </a:r>
            <a:endParaRPr lang="en-US" dirty="0"/>
          </a:p>
        </p:txBody>
      </p:sp>
      <p:sp>
        <p:nvSpPr>
          <p:cNvPr id="28" name="Rounded Rectangle 27"/>
          <p:cNvSpPr/>
          <p:nvPr/>
        </p:nvSpPr>
        <p:spPr>
          <a:xfrm>
            <a:off x="2133600" y="914400"/>
            <a:ext cx="2362200" cy="1371600"/>
          </a:xfrm>
          <a:prstGeom prst="roundRect">
            <a:avLst/>
          </a:prstGeom>
          <a:solidFill>
            <a:schemeClr val="tx2">
              <a:lumMod val="60000"/>
              <a:lumOff val="40000"/>
            </a:schemeClr>
          </a:solidFill>
          <a:ln>
            <a:solidFill>
              <a:schemeClr val="tx2">
                <a:lumMod val="60000"/>
                <a:lumOff val="40000"/>
              </a:schemeClr>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Earth requires greenhouse gases so that living beings can survive</a:t>
            </a:r>
            <a:endParaRPr lang="en-US" dirty="0"/>
          </a:p>
        </p:txBody>
      </p:sp>
      <p:sp>
        <p:nvSpPr>
          <p:cNvPr id="29" name="Rounded Rectangle 28"/>
          <p:cNvSpPr/>
          <p:nvPr/>
        </p:nvSpPr>
        <p:spPr>
          <a:xfrm>
            <a:off x="4495800" y="1219200"/>
            <a:ext cx="762000" cy="609600"/>
          </a:xfrm>
          <a:prstGeom prst="roundRect">
            <a:avLst/>
          </a:prstGeom>
          <a:solidFill>
            <a:schemeClr val="tx2">
              <a:lumMod val="60000"/>
              <a:lumOff val="40000"/>
            </a:schemeClr>
          </a:solidFill>
          <a:ln>
            <a:solidFill>
              <a:schemeClr val="tx2">
                <a:lumMod val="60000"/>
                <a:lumOff val="40000"/>
              </a:schemeClr>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BUT</a:t>
            </a:r>
            <a:endParaRPr lang="en-US" dirty="0"/>
          </a:p>
        </p:txBody>
      </p:sp>
      <p:sp>
        <p:nvSpPr>
          <p:cNvPr id="31" name="Rounded Rectangle 30"/>
          <p:cNvSpPr/>
          <p:nvPr/>
        </p:nvSpPr>
        <p:spPr>
          <a:xfrm>
            <a:off x="5334000" y="914400"/>
            <a:ext cx="2362200" cy="1371600"/>
          </a:xfrm>
          <a:prstGeom prst="roundRect">
            <a:avLst/>
          </a:prstGeom>
          <a:solidFill>
            <a:schemeClr val="tx2">
              <a:lumMod val="60000"/>
              <a:lumOff val="40000"/>
            </a:schemeClr>
          </a:solidFill>
          <a:ln>
            <a:solidFill>
              <a:schemeClr val="tx2">
                <a:lumMod val="60000"/>
                <a:lumOff val="40000"/>
              </a:schemeClr>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We add more greenhouse gases every day </a:t>
            </a:r>
            <a:endParaRPr lang="en-US" dirty="0"/>
          </a:p>
        </p:txBody>
      </p:sp>
      <p:sp>
        <p:nvSpPr>
          <p:cNvPr id="32" name="TextBox 31"/>
          <p:cNvSpPr txBox="1"/>
          <p:nvPr/>
        </p:nvSpPr>
        <p:spPr>
          <a:xfrm>
            <a:off x="5562600" y="4038600"/>
            <a:ext cx="685800" cy="369332"/>
          </a:xfrm>
          <a:prstGeom prst="rect">
            <a:avLst/>
          </a:prstGeom>
          <a:solidFill>
            <a:schemeClr val="tx2">
              <a:lumMod val="60000"/>
              <a:lumOff val="40000"/>
            </a:schemeClr>
          </a:solidFill>
          <a:effectLst>
            <a:softEdge rad="63500"/>
          </a:effectLst>
        </p:spPr>
        <p:txBody>
          <a:bodyPr wrap="square" rtlCol="0">
            <a:spAutoFit/>
          </a:bodyPr>
          <a:lstStyle/>
          <a:p>
            <a:pPr algn="ctr"/>
            <a:r>
              <a:rPr lang="en-US" dirty="0" smtClean="0">
                <a:solidFill>
                  <a:schemeClr val="bg1"/>
                </a:solidFill>
              </a:rPr>
              <a:t>SO</a:t>
            </a:r>
            <a:endParaRPr lang="en-US" dirty="0">
              <a:solidFill>
                <a:schemeClr val="bg1"/>
              </a:solidFill>
            </a:endParaRPr>
          </a:p>
        </p:txBody>
      </p:sp>
      <p:sp>
        <p:nvSpPr>
          <p:cNvPr id="33" name="TextBox 32"/>
          <p:cNvSpPr txBox="1"/>
          <p:nvPr/>
        </p:nvSpPr>
        <p:spPr>
          <a:xfrm>
            <a:off x="7086600" y="4800600"/>
            <a:ext cx="1600200" cy="646331"/>
          </a:xfrm>
          <a:prstGeom prst="rect">
            <a:avLst/>
          </a:prstGeom>
          <a:noFill/>
        </p:spPr>
        <p:txBody>
          <a:bodyPr wrap="square" rtlCol="0">
            <a:spAutoFit/>
          </a:bodyPr>
          <a:lstStyle/>
          <a:p>
            <a:r>
              <a:rPr lang="en-US" dirty="0" smtClean="0"/>
              <a:t>More heat is trapped</a:t>
            </a:r>
            <a:endParaRPr lang="en-US" dirty="0"/>
          </a:p>
        </p:txBody>
      </p:sp>
      <p:sp>
        <p:nvSpPr>
          <p:cNvPr id="36" name="Oval 35"/>
          <p:cNvSpPr/>
          <p:nvPr/>
        </p:nvSpPr>
        <p:spPr>
          <a:xfrm>
            <a:off x="-1219200" y="5257800"/>
            <a:ext cx="11430000" cy="5105400"/>
          </a:xfrm>
          <a:prstGeom prst="ellipse">
            <a:avLst/>
          </a:prstGeom>
          <a:solidFill>
            <a:srgbClr val="FF00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Oval 36"/>
          <p:cNvSpPr/>
          <p:nvPr/>
        </p:nvSpPr>
        <p:spPr>
          <a:xfrm>
            <a:off x="3505200" y="5562600"/>
            <a:ext cx="1676400" cy="1295400"/>
          </a:xfrm>
          <a:prstGeom prst="ellipse">
            <a:avLst/>
          </a:prstGeom>
          <a:solidFill>
            <a:schemeClr val="accent6">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GLOBAL WARMING</a:t>
            </a:r>
            <a:endParaRPr lang="en-US" dirty="0"/>
          </a:p>
        </p:txBody>
      </p:sp>
      <p:cxnSp>
        <p:nvCxnSpPr>
          <p:cNvPr id="41" name="Curved Connector 40"/>
          <p:cNvCxnSpPr>
            <a:endCxn id="37" idx="0"/>
          </p:cNvCxnSpPr>
          <p:nvPr/>
        </p:nvCxnSpPr>
        <p:spPr>
          <a:xfrm rot="10800000" flipV="1">
            <a:off x="4343400" y="4343400"/>
            <a:ext cx="1371600" cy="1219200"/>
          </a:xfrm>
          <a:prstGeom prst="curvedConnector2">
            <a:avLst/>
          </a:prstGeom>
          <a:ln w="5715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4495800" y="3657600"/>
            <a:ext cx="1600200" cy="408623"/>
          </a:xfrm>
          <a:prstGeom prst="roundRect">
            <a:avLst/>
          </a:prstGeom>
          <a:solidFill>
            <a:schemeClr val="accent6">
              <a:lumMod val="75000"/>
            </a:schemeClr>
          </a:solidFill>
        </p:spPr>
        <p:txBody>
          <a:bodyPr wrap="square" rtlCol="0">
            <a:spAutoFit/>
          </a:bodyPr>
          <a:lstStyle/>
          <a:p>
            <a:pPr algn="ctr"/>
            <a:r>
              <a:rPr lang="en-US" dirty="0" smtClean="0">
                <a:solidFill>
                  <a:schemeClr val="bg1"/>
                </a:solidFill>
              </a:rPr>
              <a:t>Leading to </a:t>
            </a:r>
            <a:endParaRPr lang="en-US" dirty="0">
              <a:solidFill>
                <a:schemeClr val="bg1"/>
              </a:solidFill>
            </a:endParaRPr>
          </a:p>
        </p:txBody>
      </p:sp>
      <p:sp>
        <p:nvSpPr>
          <p:cNvPr id="38" name="Rounded Rectangle 37"/>
          <p:cNvSpPr/>
          <p:nvPr/>
        </p:nvSpPr>
        <p:spPr>
          <a:xfrm>
            <a:off x="5867400" y="609600"/>
            <a:ext cx="3276600" cy="2057400"/>
          </a:xfrm>
          <a:prstGeom prst="roundRect">
            <a:avLst/>
          </a:prstGeom>
          <a:solidFill>
            <a:schemeClr val="tx2">
              <a:lumMod val="60000"/>
              <a:lumOff val="40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rPr>
              <a:t>What are greenhouse gases?</a:t>
            </a:r>
          </a:p>
          <a:p>
            <a:pPr algn="ctr"/>
            <a:r>
              <a:rPr lang="en-US" dirty="0" smtClean="0"/>
              <a:t>Gases that contribute to the greenhouse effect by absorbing infrared radiation, e.g. carbon dioxide, Methane, Nitrous oxide</a:t>
            </a:r>
            <a:endParaRPr lang="en-GB" dirty="0"/>
          </a:p>
        </p:txBody>
      </p:sp>
      <p:sp>
        <p:nvSpPr>
          <p:cNvPr id="30" name="Rounded Rectangle 29"/>
          <p:cNvSpPr/>
          <p:nvPr/>
        </p:nvSpPr>
        <p:spPr>
          <a:xfrm>
            <a:off x="5943600" y="685800"/>
            <a:ext cx="3200400" cy="1981200"/>
          </a:xfrm>
          <a:prstGeom prst="roundRect">
            <a:avLst/>
          </a:prstGeom>
          <a:solidFill>
            <a:schemeClr val="tx2">
              <a:lumMod val="60000"/>
              <a:lumOff val="40000"/>
            </a:schemeClr>
          </a:solidFill>
          <a:ln>
            <a:solidFill>
              <a:schemeClr val="tx2">
                <a:lumMod val="60000"/>
                <a:lumOff val="40000"/>
              </a:schemeClr>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rPr>
              <a:t>How are they generated?</a:t>
            </a:r>
          </a:p>
          <a:p>
            <a:pPr algn="ctr"/>
            <a:r>
              <a:rPr lang="en-US" dirty="0" smtClean="0"/>
              <a:t>By travelling</a:t>
            </a:r>
          </a:p>
          <a:p>
            <a:pPr algn="ctr"/>
            <a:r>
              <a:rPr lang="en-US" dirty="0" smtClean="0"/>
              <a:t>By using electricity</a:t>
            </a:r>
          </a:p>
          <a:p>
            <a:pPr algn="ctr"/>
            <a:r>
              <a:rPr lang="en-US" dirty="0" smtClean="0"/>
              <a:t>By running industries</a:t>
            </a:r>
            <a:endParaRPr lang="en-US" dirty="0"/>
          </a:p>
        </p:txBody>
      </p:sp>
      <p:pic>
        <p:nvPicPr>
          <p:cNvPr id="39" name="Picture 38"/>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0" y="6705600"/>
            <a:ext cx="762000" cy="762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8"/>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xit" presetSubtype="0" fill="hold" grpId="1" nodeType="clickEffect">
                                  <p:stCondLst>
                                    <p:cond delay="0"/>
                                  </p:stCondLst>
                                  <p:childTnLst>
                                    <p:set>
                                      <p:cBhvr>
                                        <p:cTn id="44" dur="1" fill="hold">
                                          <p:stCondLst>
                                            <p:cond delay="0"/>
                                          </p:stCondLst>
                                        </p:cTn>
                                        <p:tgtEl>
                                          <p:spTgt spid="38"/>
                                        </p:tgtEl>
                                        <p:attrNameLst>
                                          <p:attrName>style.visibility</p:attrName>
                                        </p:attrNameLst>
                                      </p:cBhvr>
                                      <p:to>
                                        <p:strVal val="hidden"/>
                                      </p:to>
                                    </p:set>
                                  </p:childTnLst>
                                </p:cTn>
                              </p:par>
                              <p:par>
                                <p:cTn id="45" presetID="1" presetClass="entr" presetSubtype="0" fill="hold" grpId="0" nodeType="withEffect">
                                  <p:stCondLst>
                                    <p:cond delay="0"/>
                                  </p:stCondLst>
                                  <p:childTnLst>
                                    <p:set>
                                      <p:cBhvr>
                                        <p:cTn id="46" dur="1" fill="hold">
                                          <p:stCondLst>
                                            <p:cond delay="0"/>
                                          </p:stCondLst>
                                        </p:cTn>
                                        <p:tgtEl>
                                          <p:spTgt spid="30"/>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xit" presetSubtype="0" fill="hold" grpId="1" nodeType="clickEffect">
                                  <p:stCondLst>
                                    <p:cond delay="0"/>
                                  </p:stCondLst>
                                  <p:childTnLst>
                                    <p:set>
                                      <p:cBhvr>
                                        <p:cTn id="50" dur="1" fill="hold">
                                          <p:stCondLst>
                                            <p:cond delay="0"/>
                                          </p:stCondLst>
                                        </p:cTn>
                                        <p:tgtEl>
                                          <p:spTgt spid="30"/>
                                        </p:tgtEl>
                                        <p:attrNameLst>
                                          <p:attrName>style.visibility</p:attrName>
                                        </p:attrNameLst>
                                      </p:cBhvr>
                                      <p:to>
                                        <p:strVal val="hidden"/>
                                      </p:to>
                                    </p:set>
                                  </p:childTnLst>
                                </p:cTn>
                              </p:par>
                              <p:par>
                                <p:cTn id="51" presetID="1" presetClass="entr" presetSubtype="0" fill="hold" grpId="0" nodeType="withEffect">
                                  <p:stCondLst>
                                    <p:cond delay="0"/>
                                  </p:stCondLst>
                                  <p:childTnLst>
                                    <p:set>
                                      <p:cBhvr>
                                        <p:cTn id="52" dur="1" fill="hold">
                                          <p:stCondLst>
                                            <p:cond delay="0"/>
                                          </p:stCondLst>
                                        </p:cTn>
                                        <p:tgtEl>
                                          <p:spTgt spid="28"/>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29"/>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31"/>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32"/>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35"/>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33"/>
                                        </p:tgtEl>
                                        <p:attrNameLst>
                                          <p:attrName>style.visibility</p:attrName>
                                        </p:attrNameLst>
                                      </p:cBhvr>
                                      <p:to>
                                        <p:strVal val="visible"/>
                                      </p:to>
                                    </p:set>
                                  </p:childTnLst>
                                </p:cTn>
                              </p:par>
                              <p:par>
                                <p:cTn id="69" presetID="1" presetClass="exit" presetSubtype="0" fill="hold" grpId="1" nodeType="withEffect">
                                  <p:stCondLst>
                                    <p:cond delay="0"/>
                                  </p:stCondLst>
                                  <p:childTnLst>
                                    <p:set>
                                      <p:cBhvr>
                                        <p:cTn id="70" dur="1" fill="hold">
                                          <p:stCondLst>
                                            <p:cond delay="0"/>
                                          </p:stCondLst>
                                        </p:cTn>
                                        <p:tgtEl>
                                          <p:spTgt spid="24"/>
                                        </p:tgtEl>
                                        <p:attrNameLst>
                                          <p:attrName>style.visibility</p:attrName>
                                        </p:attrNameLst>
                                      </p:cBhvr>
                                      <p:to>
                                        <p:strVal val="hidden"/>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41"/>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34"/>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37"/>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26" grpId="0" animBg="1"/>
      <p:bldP spid="25" grpId="0" animBg="1"/>
      <p:bldP spid="8" grpId="0" animBg="1"/>
      <p:bldP spid="9" grpId="0"/>
      <p:bldP spid="17" grpId="0" animBg="1"/>
      <p:bldP spid="18" grpId="0" animBg="1"/>
      <p:bldP spid="19" grpId="0"/>
      <p:bldP spid="22" grpId="0" animBg="1"/>
      <p:bldP spid="23" grpId="0" animBg="1"/>
      <p:bldP spid="20" grpId="0" animBg="1"/>
      <p:bldP spid="21" grpId="0"/>
      <p:bldP spid="24" grpId="0"/>
      <p:bldP spid="24" grpId="1"/>
      <p:bldP spid="27" grpId="0"/>
      <p:bldP spid="28" grpId="0" animBg="1"/>
      <p:bldP spid="29" grpId="0" animBg="1"/>
      <p:bldP spid="31" grpId="0" animBg="1"/>
      <p:bldP spid="32" grpId="0" animBg="1"/>
      <p:bldP spid="33" grpId="0"/>
      <p:bldP spid="36" grpId="0" animBg="1"/>
      <p:bldP spid="37" grpId="0" animBg="1"/>
      <p:bldP spid="34" grpId="0" animBg="1"/>
      <p:bldP spid="38" grpId="0" animBg="1"/>
      <p:bldP spid="38" grpId="1" animBg="1"/>
      <p:bldP spid="30" grpId="0" animBg="1"/>
      <p:bldP spid="30"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p:nvPr/>
        </p:nvGrpSpPr>
        <p:grpSpPr>
          <a:xfrm>
            <a:off x="304800" y="1256150"/>
            <a:ext cx="8610600" cy="5449450"/>
            <a:chOff x="304800" y="838200"/>
            <a:chExt cx="8610600" cy="5449450"/>
          </a:xfrm>
        </p:grpSpPr>
        <p:sp>
          <p:nvSpPr>
            <p:cNvPr id="5" name="Oval 4"/>
            <p:cNvSpPr/>
            <p:nvPr/>
          </p:nvSpPr>
          <p:spPr>
            <a:xfrm>
              <a:off x="1676400" y="3810001"/>
              <a:ext cx="838200" cy="76200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p:cNvSpPr/>
            <p:nvPr/>
          </p:nvSpPr>
          <p:spPr>
            <a:xfrm>
              <a:off x="6705600" y="1981200"/>
              <a:ext cx="838200" cy="76200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p:cNvSpPr/>
            <p:nvPr/>
          </p:nvSpPr>
          <p:spPr>
            <a:xfrm>
              <a:off x="2819400" y="2895600"/>
              <a:ext cx="838200" cy="76200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p:cNvSpPr/>
            <p:nvPr/>
          </p:nvSpPr>
          <p:spPr>
            <a:xfrm>
              <a:off x="5410200" y="838200"/>
              <a:ext cx="838200" cy="76200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p:cNvSpPr/>
            <p:nvPr/>
          </p:nvSpPr>
          <p:spPr>
            <a:xfrm>
              <a:off x="4038600" y="2743200"/>
              <a:ext cx="1219200" cy="1066800"/>
            </a:xfrm>
            <a:prstGeom prst="ellipse">
              <a:avLst/>
            </a:prstGeom>
            <a:solidFill>
              <a:schemeClr val="tx2">
                <a:lumMod val="60000"/>
                <a:lumOff val="40000"/>
              </a:schemeClr>
            </a:solidFill>
            <a:ln>
              <a:solidFill>
                <a:schemeClr val="tx2">
                  <a:lumMod val="60000"/>
                  <a:lumOff val="40000"/>
                </a:schemeClr>
              </a:solidFill>
            </a:ln>
            <a:effectLst>
              <a:glow rad="228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9"/>
            <p:cNvSpPr/>
            <p:nvPr/>
          </p:nvSpPr>
          <p:spPr>
            <a:xfrm>
              <a:off x="4038600" y="2971800"/>
              <a:ext cx="496258" cy="633965"/>
            </a:xfrm>
            <a:custGeom>
              <a:avLst/>
              <a:gdLst>
                <a:gd name="connsiteX0" fmla="*/ 192812 w 631724"/>
                <a:gd name="connsiteY0" fmla="*/ 0 h 633965"/>
                <a:gd name="connsiteX1" fmla="*/ 430556 w 631724"/>
                <a:gd name="connsiteY1" fmla="*/ 100584 h 633965"/>
                <a:gd name="connsiteX2" fmla="*/ 631724 w 631724"/>
                <a:gd name="connsiteY2" fmla="*/ 109728 h 633965"/>
                <a:gd name="connsiteX3" fmla="*/ 595148 w 631724"/>
                <a:gd name="connsiteY3" fmla="*/ 146304 h 633965"/>
                <a:gd name="connsiteX4" fmla="*/ 265964 w 631724"/>
                <a:gd name="connsiteY4" fmla="*/ 137160 h 633965"/>
                <a:gd name="connsiteX5" fmla="*/ 238532 w 631724"/>
                <a:gd name="connsiteY5" fmla="*/ 128016 h 633965"/>
                <a:gd name="connsiteX6" fmla="*/ 201956 w 631724"/>
                <a:gd name="connsiteY6" fmla="*/ 109728 h 633965"/>
                <a:gd name="connsiteX7" fmla="*/ 174524 w 631724"/>
                <a:gd name="connsiteY7" fmla="*/ 118872 h 633965"/>
                <a:gd name="connsiteX8" fmla="*/ 156236 w 631724"/>
                <a:gd name="connsiteY8" fmla="*/ 146304 h 633965"/>
                <a:gd name="connsiteX9" fmla="*/ 156236 w 631724"/>
                <a:gd name="connsiteY9" fmla="*/ 246888 h 633965"/>
                <a:gd name="connsiteX10" fmla="*/ 174524 w 631724"/>
                <a:gd name="connsiteY10" fmla="*/ 274320 h 633965"/>
                <a:gd name="connsiteX11" fmla="*/ 211100 w 631724"/>
                <a:gd name="connsiteY11" fmla="*/ 310896 h 633965"/>
                <a:gd name="connsiteX12" fmla="*/ 220244 w 631724"/>
                <a:gd name="connsiteY12" fmla="*/ 402336 h 633965"/>
                <a:gd name="connsiteX13" fmla="*/ 247676 w 631724"/>
                <a:gd name="connsiteY13" fmla="*/ 429768 h 633965"/>
                <a:gd name="connsiteX14" fmla="*/ 220244 w 631724"/>
                <a:gd name="connsiteY14" fmla="*/ 448056 h 633965"/>
                <a:gd name="connsiteX15" fmla="*/ 174524 w 631724"/>
                <a:gd name="connsiteY15" fmla="*/ 457200 h 633965"/>
                <a:gd name="connsiteX16" fmla="*/ 128804 w 631724"/>
                <a:gd name="connsiteY16" fmla="*/ 621792 h 633965"/>
                <a:gd name="connsiteX17" fmla="*/ 28220 w 631724"/>
                <a:gd name="connsiteY17" fmla="*/ 457200 h 633965"/>
                <a:gd name="connsiteX18" fmla="*/ 788 w 631724"/>
                <a:gd name="connsiteY18" fmla="*/ 228600 h 633965"/>
                <a:gd name="connsiteX19" fmla="*/ 73940 w 631724"/>
                <a:gd name="connsiteY19" fmla="*/ 45720 h 633965"/>
                <a:gd name="connsiteX20" fmla="*/ 192812 w 631724"/>
                <a:gd name="connsiteY20" fmla="*/ 0 h 633965"/>
                <a:gd name="connsiteX0" fmla="*/ 192812 w 631724"/>
                <a:gd name="connsiteY0" fmla="*/ 0 h 633965"/>
                <a:gd name="connsiteX1" fmla="*/ 430556 w 631724"/>
                <a:gd name="connsiteY1" fmla="*/ 100584 h 633965"/>
                <a:gd name="connsiteX2" fmla="*/ 631724 w 631724"/>
                <a:gd name="connsiteY2" fmla="*/ 109728 h 633965"/>
                <a:gd name="connsiteX3" fmla="*/ 595148 w 631724"/>
                <a:gd name="connsiteY3" fmla="*/ 146304 h 633965"/>
                <a:gd name="connsiteX4" fmla="*/ 265964 w 631724"/>
                <a:gd name="connsiteY4" fmla="*/ 137160 h 633965"/>
                <a:gd name="connsiteX5" fmla="*/ 238532 w 631724"/>
                <a:gd name="connsiteY5" fmla="*/ 128016 h 633965"/>
                <a:gd name="connsiteX6" fmla="*/ 201956 w 631724"/>
                <a:gd name="connsiteY6" fmla="*/ 109728 h 633965"/>
                <a:gd name="connsiteX7" fmla="*/ 174524 w 631724"/>
                <a:gd name="connsiteY7" fmla="*/ 118872 h 633965"/>
                <a:gd name="connsiteX8" fmla="*/ 156236 w 631724"/>
                <a:gd name="connsiteY8" fmla="*/ 146304 h 633965"/>
                <a:gd name="connsiteX9" fmla="*/ 156236 w 631724"/>
                <a:gd name="connsiteY9" fmla="*/ 246888 h 633965"/>
                <a:gd name="connsiteX10" fmla="*/ 174524 w 631724"/>
                <a:gd name="connsiteY10" fmla="*/ 274320 h 633965"/>
                <a:gd name="connsiteX11" fmla="*/ 211100 w 631724"/>
                <a:gd name="connsiteY11" fmla="*/ 310896 h 633965"/>
                <a:gd name="connsiteX12" fmla="*/ 220244 w 631724"/>
                <a:gd name="connsiteY12" fmla="*/ 402336 h 633965"/>
                <a:gd name="connsiteX13" fmla="*/ 247676 w 631724"/>
                <a:gd name="connsiteY13" fmla="*/ 429768 h 633965"/>
                <a:gd name="connsiteX14" fmla="*/ 220244 w 631724"/>
                <a:gd name="connsiteY14" fmla="*/ 448056 h 633965"/>
                <a:gd name="connsiteX15" fmla="*/ 174524 w 631724"/>
                <a:gd name="connsiteY15" fmla="*/ 457200 h 633965"/>
                <a:gd name="connsiteX16" fmla="*/ 128804 w 631724"/>
                <a:gd name="connsiteY16" fmla="*/ 621792 h 633965"/>
                <a:gd name="connsiteX17" fmla="*/ 28220 w 631724"/>
                <a:gd name="connsiteY17" fmla="*/ 457200 h 633965"/>
                <a:gd name="connsiteX18" fmla="*/ 788 w 631724"/>
                <a:gd name="connsiteY18" fmla="*/ 228600 h 633965"/>
                <a:gd name="connsiteX19" fmla="*/ 73940 w 631724"/>
                <a:gd name="connsiteY19" fmla="*/ 45720 h 633965"/>
                <a:gd name="connsiteX20" fmla="*/ 192812 w 631724"/>
                <a:gd name="connsiteY20" fmla="*/ 0 h 633965"/>
                <a:gd name="connsiteX0" fmla="*/ 192812 w 631724"/>
                <a:gd name="connsiteY0" fmla="*/ 0 h 633965"/>
                <a:gd name="connsiteX1" fmla="*/ 430556 w 631724"/>
                <a:gd name="connsiteY1" fmla="*/ 100584 h 633965"/>
                <a:gd name="connsiteX2" fmla="*/ 631724 w 631724"/>
                <a:gd name="connsiteY2" fmla="*/ 109728 h 633965"/>
                <a:gd name="connsiteX3" fmla="*/ 595148 w 631724"/>
                <a:gd name="connsiteY3" fmla="*/ 146304 h 633965"/>
                <a:gd name="connsiteX4" fmla="*/ 265964 w 631724"/>
                <a:gd name="connsiteY4" fmla="*/ 137160 h 633965"/>
                <a:gd name="connsiteX5" fmla="*/ 238532 w 631724"/>
                <a:gd name="connsiteY5" fmla="*/ 128016 h 633965"/>
                <a:gd name="connsiteX6" fmla="*/ 201956 w 631724"/>
                <a:gd name="connsiteY6" fmla="*/ 109728 h 633965"/>
                <a:gd name="connsiteX7" fmla="*/ 174524 w 631724"/>
                <a:gd name="connsiteY7" fmla="*/ 118872 h 633965"/>
                <a:gd name="connsiteX8" fmla="*/ 156236 w 631724"/>
                <a:gd name="connsiteY8" fmla="*/ 146304 h 633965"/>
                <a:gd name="connsiteX9" fmla="*/ 156236 w 631724"/>
                <a:gd name="connsiteY9" fmla="*/ 246888 h 633965"/>
                <a:gd name="connsiteX10" fmla="*/ 174524 w 631724"/>
                <a:gd name="connsiteY10" fmla="*/ 274320 h 633965"/>
                <a:gd name="connsiteX11" fmla="*/ 211100 w 631724"/>
                <a:gd name="connsiteY11" fmla="*/ 310896 h 633965"/>
                <a:gd name="connsiteX12" fmla="*/ 220244 w 631724"/>
                <a:gd name="connsiteY12" fmla="*/ 402336 h 633965"/>
                <a:gd name="connsiteX13" fmla="*/ 247676 w 631724"/>
                <a:gd name="connsiteY13" fmla="*/ 429768 h 633965"/>
                <a:gd name="connsiteX14" fmla="*/ 220244 w 631724"/>
                <a:gd name="connsiteY14" fmla="*/ 448056 h 633965"/>
                <a:gd name="connsiteX15" fmla="*/ 174524 w 631724"/>
                <a:gd name="connsiteY15" fmla="*/ 457200 h 633965"/>
                <a:gd name="connsiteX16" fmla="*/ 128804 w 631724"/>
                <a:gd name="connsiteY16" fmla="*/ 621792 h 633965"/>
                <a:gd name="connsiteX17" fmla="*/ 28220 w 631724"/>
                <a:gd name="connsiteY17" fmla="*/ 457200 h 633965"/>
                <a:gd name="connsiteX18" fmla="*/ 788 w 631724"/>
                <a:gd name="connsiteY18" fmla="*/ 228600 h 633965"/>
                <a:gd name="connsiteX19" fmla="*/ 226340 w 631724"/>
                <a:gd name="connsiteY19" fmla="*/ 45720 h 633965"/>
                <a:gd name="connsiteX20" fmla="*/ 192812 w 631724"/>
                <a:gd name="connsiteY20" fmla="*/ 0 h 633965"/>
                <a:gd name="connsiteX0" fmla="*/ 192812 w 631724"/>
                <a:gd name="connsiteY0" fmla="*/ 0 h 633965"/>
                <a:gd name="connsiteX1" fmla="*/ 430556 w 631724"/>
                <a:gd name="connsiteY1" fmla="*/ 100584 h 633965"/>
                <a:gd name="connsiteX2" fmla="*/ 631724 w 631724"/>
                <a:gd name="connsiteY2" fmla="*/ 109728 h 633965"/>
                <a:gd name="connsiteX3" fmla="*/ 290348 w 631724"/>
                <a:gd name="connsiteY3" fmla="*/ 146304 h 633965"/>
                <a:gd name="connsiteX4" fmla="*/ 265964 w 631724"/>
                <a:gd name="connsiteY4" fmla="*/ 137160 h 633965"/>
                <a:gd name="connsiteX5" fmla="*/ 238532 w 631724"/>
                <a:gd name="connsiteY5" fmla="*/ 128016 h 633965"/>
                <a:gd name="connsiteX6" fmla="*/ 201956 w 631724"/>
                <a:gd name="connsiteY6" fmla="*/ 109728 h 633965"/>
                <a:gd name="connsiteX7" fmla="*/ 174524 w 631724"/>
                <a:gd name="connsiteY7" fmla="*/ 118872 h 633965"/>
                <a:gd name="connsiteX8" fmla="*/ 156236 w 631724"/>
                <a:gd name="connsiteY8" fmla="*/ 146304 h 633965"/>
                <a:gd name="connsiteX9" fmla="*/ 156236 w 631724"/>
                <a:gd name="connsiteY9" fmla="*/ 246888 h 633965"/>
                <a:gd name="connsiteX10" fmla="*/ 174524 w 631724"/>
                <a:gd name="connsiteY10" fmla="*/ 274320 h 633965"/>
                <a:gd name="connsiteX11" fmla="*/ 211100 w 631724"/>
                <a:gd name="connsiteY11" fmla="*/ 310896 h 633965"/>
                <a:gd name="connsiteX12" fmla="*/ 220244 w 631724"/>
                <a:gd name="connsiteY12" fmla="*/ 402336 h 633965"/>
                <a:gd name="connsiteX13" fmla="*/ 247676 w 631724"/>
                <a:gd name="connsiteY13" fmla="*/ 429768 h 633965"/>
                <a:gd name="connsiteX14" fmla="*/ 220244 w 631724"/>
                <a:gd name="connsiteY14" fmla="*/ 448056 h 633965"/>
                <a:gd name="connsiteX15" fmla="*/ 174524 w 631724"/>
                <a:gd name="connsiteY15" fmla="*/ 457200 h 633965"/>
                <a:gd name="connsiteX16" fmla="*/ 128804 w 631724"/>
                <a:gd name="connsiteY16" fmla="*/ 621792 h 633965"/>
                <a:gd name="connsiteX17" fmla="*/ 28220 w 631724"/>
                <a:gd name="connsiteY17" fmla="*/ 457200 h 633965"/>
                <a:gd name="connsiteX18" fmla="*/ 788 w 631724"/>
                <a:gd name="connsiteY18" fmla="*/ 228600 h 633965"/>
                <a:gd name="connsiteX19" fmla="*/ 226340 w 631724"/>
                <a:gd name="connsiteY19" fmla="*/ 45720 h 633965"/>
                <a:gd name="connsiteX20" fmla="*/ 192812 w 631724"/>
                <a:gd name="connsiteY20" fmla="*/ 0 h 633965"/>
                <a:gd name="connsiteX0" fmla="*/ 192812 w 496258"/>
                <a:gd name="connsiteY0" fmla="*/ 0 h 633965"/>
                <a:gd name="connsiteX1" fmla="*/ 430556 w 496258"/>
                <a:gd name="connsiteY1" fmla="*/ 100584 h 633965"/>
                <a:gd name="connsiteX2" fmla="*/ 326924 w 496258"/>
                <a:gd name="connsiteY2" fmla="*/ 109728 h 633965"/>
                <a:gd name="connsiteX3" fmla="*/ 290348 w 496258"/>
                <a:gd name="connsiteY3" fmla="*/ 146304 h 633965"/>
                <a:gd name="connsiteX4" fmla="*/ 265964 w 496258"/>
                <a:gd name="connsiteY4" fmla="*/ 137160 h 633965"/>
                <a:gd name="connsiteX5" fmla="*/ 238532 w 496258"/>
                <a:gd name="connsiteY5" fmla="*/ 128016 h 633965"/>
                <a:gd name="connsiteX6" fmla="*/ 201956 w 496258"/>
                <a:gd name="connsiteY6" fmla="*/ 109728 h 633965"/>
                <a:gd name="connsiteX7" fmla="*/ 174524 w 496258"/>
                <a:gd name="connsiteY7" fmla="*/ 118872 h 633965"/>
                <a:gd name="connsiteX8" fmla="*/ 156236 w 496258"/>
                <a:gd name="connsiteY8" fmla="*/ 146304 h 633965"/>
                <a:gd name="connsiteX9" fmla="*/ 156236 w 496258"/>
                <a:gd name="connsiteY9" fmla="*/ 246888 h 633965"/>
                <a:gd name="connsiteX10" fmla="*/ 174524 w 496258"/>
                <a:gd name="connsiteY10" fmla="*/ 274320 h 633965"/>
                <a:gd name="connsiteX11" fmla="*/ 211100 w 496258"/>
                <a:gd name="connsiteY11" fmla="*/ 310896 h 633965"/>
                <a:gd name="connsiteX12" fmla="*/ 220244 w 496258"/>
                <a:gd name="connsiteY12" fmla="*/ 402336 h 633965"/>
                <a:gd name="connsiteX13" fmla="*/ 247676 w 496258"/>
                <a:gd name="connsiteY13" fmla="*/ 429768 h 633965"/>
                <a:gd name="connsiteX14" fmla="*/ 220244 w 496258"/>
                <a:gd name="connsiteY14" fmla="*/ 448056 h 633965"/>
                <a:gd name="connsiteX15" fmla="*/ 174524 w 496258"/>
                <a:gd name="connsiteY15" fmla="*/ 457200 h 633965"/>
                <a:gd name="connsiteX16" fmla="*/ 128804 w 496258"/>
                <a:gd name="connsiteY16" fmla="*/ 621792 h 633965"/>
                <a:gd name="connsiteX17" fmla="*/ 28220 w 496258"/>
                <a:gd name="connsiteY17" fmla="*/ 457200 h 633965"/>
                <a:gd name="connsiteX18" fmla="*/ 788 w 496258"/>
                <a:gd name="connsiteY18" fmla="*/ 228600 h 633965"/>
                <a:gd name="connsiteX19" fmla="*/ 226340 w 496258"/>
                <a:gd name="connsiteY19" fmla="*/ 45720 h 633965"/>
                <a:gd name="connsiteX20" fmla="*/ 192812 w 496258"/>
                <a:gd name="connsiteY20" fmla="*/ 0 h 633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96258" h="633965">
                  <a:moveTo>
                    <a:pt x="192812" y="0"/>
                  </a:moveTo>
                  <a:cubicBezTo>
                    <a:pt x="273483" y="48402"/>
                    <a:pt x="313585" y="76102"/>
                    <a:pt x="430556" y="100584"/>
                  </a:cubicBezTo>
                  <a:cubicBezTo>
                    <a:pt x="496258" y="114335"/>
                    <a:pt x="259868" y="106680"/>
                    <a:pt x="326924" y="109728"/>
                  </a:cubicBezTo>
                  <a:cubicBezTo>
                    <a:pt x="318796" y="134112"/>
                    <a:pt x="322860" y="146304"/>
                    <a:pt x="290348" y="146304"/>
                  </a:cubicBezTo>
                  <a:cubicBezTo>
                    <a:pt x="180578" y="146304"/>
                    <a:pt x="375692" y="140208"/>
                    <a:pt x="265964" y="137160"/>
                  </a:cubicBezTo>
                  <a:cubicBezTo>
                    <a:pt x="256820" y="134112"/>
                    <a:pt x="247391" y="131813"/>
                    <a:pt x="238532" y="128016"/>
                  </a:cubicBezTo>
                  <a:cubicBezTo>
                    <a:pt x="226003" y="122646"/>
                    <a:pt x="215450" y="111656"/>
                    <a:pt x="201956" y="109728"/>
                  </a:cubicBezTo>
                  <a:cubicBezTo>
                    <a:pt x="192414" y="108365"/>
                    <a:pt x="183668" y="115824"/>
                    <a:pt x="174524" y="118872"/>
                  </a:cubicBezTo>
                  <a:cubicBezTo>
                    <a:pt x="168428" y="128016"/>
                    <a:pt x="161151" y="136474"/>
                    <a:pt x="156236" y="146304"/>
                  </a:cubicBezTo>
                  <a:cubicBezTo>
                    <a:pt x="139437" y="179901"/>
                    <a:pt x="145600" y="207889"/>
                    <a:pt x="156236" y="246888"/>
                  </a:cubicBezTo>
                  <a:cubicBezTo>
                    <a:pt x="159128" y="257490"/>
                    <a:pt x="169609" y="264490"/>
                    <a:pt x="174524" y="274320"/>
                  </a:cubicBezTo>
                  <a:cubicBezTo>
                    <a:pt x="194031" y="313334"/>
                    <a:pt x="167209" y="296266"/>
                    <a:pt x="211100" y="310896"/>
                  </a:cubicBezTo>
                  <a:cubicBezTo>
                    <a:pt x="214148" y="341376"/>
                    <a:pt x="211236" y="373059"/>
                    <a:pt x="220244" y="402336"/>
                  </a:cubicBezTo>
                  <a:cubicBezTo>
                    <a:pt x="224047" y="414696"/>
                    <a:pt x="247676" y="416836"/>
                    <a:pt x="247676" y="429768"/>
                  </a:cubicBezTo>
                  <a:cubicBezTo>
                    <a:pt x="247676" y="440758"/>
                    <a:pt x="230534" y="444197"/>
                    <a:pt x="220244" y="448056"/>
                  </a:cubicBezTo>
                  <a:cubicBezTo>
                    <a:pt x="205692" y="453513"/>
                    <a:pt x="189764" y="454152"/>
                    <a:pt x="174524" y="457200"/>
                  </a:cubicBezTo>
                  <a:cubicBezTo>
                    <a:pt x="164704" y="633965"/>
                    <a:pt x="220329" y="621792"/>
                    <a:pt x="128804" y="621792"/>
                  </a:cubicBezTo>
                  <a:cubicBezTo>
                    <a:pt x="26564" y="463785"/>
                    <a:pt x="28220" y="528061"/>
                    <a:pt x="28220" y="457200"/>
                  </a:cubicBezTo>
                  <a:cubicBezTo>
                    <a:pt x="0" y="240843"/>
                    <a:pt x="788" y="317586"/>
                    <a:pt x="788" y="228600"/>
                  </a:cubicBezTo>
                  <a:cubicBezTo>
                    <a:pt x="65803" y="42843"/>
                    <a:pt x="152610" y="45720"/>
                    <a:pt x="226340" y="45720"/>
                  </a:cubicBezTo>
                  <a:lnTo>
                    <a:pt x="192812" y="0"/>
                  </a:lnTo>
                  <a:close/>
                </a:path>
              </a:pathLst>
            </a:cu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4573124" y="3369543"/>
              <a:ext cx="537253" cy="287679"/>
            </a:xfrm>
            <a:custGeom>
              <a:avLst/>
              <a:gdLst>
                <a:gd name="connsiteX0" fmla="*/ 236620 w 537253"/>
                <a:gd name="connsiteY0" fmla="*/ 50313 h 287679"/>
                <a:gd name="connsiteX1" fmla="*/ 17164 w 537253"/>
                <a:gd name="connsiteY1" fmla="*/ 105177 h 287679"/>
                <a:gd name="connsiteX2" fmla="*/ 8020 w 537253"/>
                <a:gd name="connsiteY2" fmla="*/ 132609 h 287679"/>
                <a:gd name="connsiteX3" fmla="*/ 35452 w 537253"/>
                <a:gd name="connsiteY3" fmla="*/ 187473 h 287679"/>
                <a:gd name="connsiteX4" fmla="*/ 44596 w 537253"/>
                <a:gd name="connsiteY4" fmla="*/ 214905 h 287679"/>
                <a:gd name="connsiteX5" fmla="*/ 72028 w 537253"/>
                <a:gd name="connsiteY5" fmla="*/ 224049 h 287679"/>
                <a:gd name="connsiteX6" fmla="*/ 81172 w 537253"/>
                <a:gd name="connsiteY6" fmla="*/ 278913 h 287679"/>
                <a:gd name="connsiteX7" fmla="*/ 108604 w 537253"/>
                <a:gd name="connsiteY7" fmla="*/ 260625 h 287679"/>
                <a:gd name="connsiteX8" fmla="*/ 245764 w 537253"/>
                <a:gd name="connsiteY8" fmla="*/ 269769 h 287679"/>
                <a:gd name="connsiteX9" fmla="*/ 364636 w 537253"/>
                <a:gd name="connsiteY9" fmla="*/ 269769 h 287679"/>
                <a:gd name="connsiteX10" fmla="*/ 392068 w 537253"/>
                <a:gd name="connsiteY10" fmla="*/ 251481 h 287679"/>
                <a:gd name="connsiteX11" fmla="*/ 446932 w 537253"/>
                <a:gd name="connsiteY11" fmla="*/ 233193 h 287679"/>
                <a:gd name="connsiteX12" fmla="*/ 474364 w 537253"/>
                <a:gd name="connsiteY12" fmla="*/ 224049 h 287679"/>
                <a:gd name="connsiteX13" fmla="*/ 501796 w 537253"/>
                <a:gd name="connsiteY13" fmla="*/ 214905 h 287679"/>
                <a:gd name="connsiteX14" fmla="*/ 520084 w 537253"/>
                <a:gd name="connsiteY14" fmla="*/ 187473 h 287679"/>
                <a:gd name="connsiteX15" fmla="*/ 520084 w 537253"/>
                <a:gd name="connsiteY15" fmla="*/ 77745 h 287679"/>
                <a:gd name="connsiteX16" fmla="*/ 483508 w 537253"/>
                <a:gd name="connsiteY16" fmla="*/ 22881 h 287679"/>
                <a:gd name="connsiteX17" fmla="*/ 428644 w 537253"/>
                <a:gd name="connsiteY17" fmla="*/ 4593 h 287679"/>
                <a:gd name="connsiteX18" fmla="*/ 254908 w 537253"/>
                <a:gd name="connsiteY18" fmla="*/ 13737 h 287679"/>
                <a:gd name="connsiteX19" fmla="*/ 236620 w 537253"/>
                <a:gd name="connsiteY19" fmla="*/ 50313 h 287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37253" h="287679">
                  <a:moveTo>
                    <a:pt x="236620" y="50313"/>
                  </a:moveTo>
                  <a:cubicBezTo>
                    <a:pt x="196996" y="65553"/>
                    <a:pt x="47215" y="0"/>
                    <a:pt x="17164" y="105177"/>
                  </a:cubicBezTo>
                  <a:cubicBezTo>
                    <a:pt x="14516" y="114445"/>
                    <a:pt x="11068" y="123465"/>
                    <a:pt x="8020" y="132609"/>
                  </a:cubicBezTo>
                  <a:cubicBezTo>
                    <a:pt x="31004" y="201560"/>
                    <a:pt x="0" y="116569"/>
                    <a:pt x="35452" y="187473"/>
                  </a:cubicBezTo>
                  <a:cubicBezTo>
                    <a:pt x="39763" y="196094"/>
                    <a:pt x="37780" y="208089"/>
                    <a:pt x="44596" y="214905"/>
                  </a:cubicBezTo>
                  <a:cubicBezTo>
                    <a:pt x="51412" y="221721"/>
                    <a:pt x="62884" y="221001"/>
                    <a:pt x="72028" y="224049"/>
                  </a:cubicBezTo>
                  <a:cubicBezTo>
                    <a:pt x="75076" y="242337"/>
                    <a:pt x="68062" y="265803"/>
                    <a:pt x="81172" y="278913"/>
                  </a:cubicBezTo>
                  <a:cubicBezTo>
                    <a:pt x="88943" y="286684"/>
                    <a:pt x="97631" y="261235"/>
                    <a:pt x="108604" y="260625"/>
                  </a:cubicBezTo>
                  <a:cubicBezTo>
                    <a:pt x="154355" y="258083"/>
                    <a:pt x="200044" y="266721"/>
                    <a:pt x="245764" y="269769"/>
                  </a:cubicBezTo>
                  <a:cubicBezTo>
                    <a:pt x="294887" y="286143"/>
                    <a:pt x="287026" y="287679"/>
                    <a:pt x="364636" y="269769"/>
                  </a:cubicBezTo>
                  <a:cubicBezTo>
                    <a:pt x="375344" y="267298"/>
                    <a:pt x="382025" y="255944"/>
                    <a:pt x="392068" y="251481"/>
                  </a:cubicBezTo>
                  <a:cubicBezTo>
                    <a:pt x="409684" y="243652"/>
                    <a:pt x="428644" y="239289"/>
                    <a:pt x="446932" y="233193"/>
                  </a:cubicBezTo>
                  <a:lnTo>
                    <a:pt x="474364" y="224049"/>
                  </a:lnTo>
                  <a:lnTo>
                    <a:pt x="501796" y="214905"/>
                  </a:lnTo>
                  <a:cubicBezTo>
                    <a:pt x="507892" y="205761"/>
                    <a:pt x="515169" y="197303"/>
                    <a:pt x="520084" y="187473"/>
                  </a:cubicBezTo>
                  <a:cubicBezTo>
                    <a:pt x="537253" y="153136"/>
                    <a:pt x="532307" y="114414"/>
                    <a:pt x="520084" y="77745"/>
                  </a:cubicBezTo>
                  <a:cubicBezTo>
                    <a:pt x="513133" y="56893"/>
                    <a:pt x="504360" y="29832"/>
                    <a:pt x="483508" y="22881"/>
                  </a:cubicBezTo>
                  <a:lnTo>
                    <a:pt x="428644" y="4593"/>
                  </a:lnTo>
                  <a:cubicBezTo>
                    <a:pt x="370732" y="7641"/>
                    <a:pt x="311876" y="2886"/>
                    <a:pt x="254908" y="13737"/>
                  </a:cubicBezTo>
                  <a:cubicBezTo>
                    <a:pt x="244112" y="15793"/>
                    <a:pt x="276244" y="35073"/>
                    <a:pt x="236620" y="50313"/>
                  </a:cubicBezTo>
                  <a:close/>
                </a:path>
              </a:pathLst>
            </a:cu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11"/>
            <p:cNvSpPr/>
            <p:nvPr/>
          </p:nvSpPr>
          <p:spPr>
            <a:xfrm>
              <a:off x="4588796" y="2878836"/>
              <a:ext cx="671809" cy="541020"/>
            </a:xfrm>
            <a:custGeom>
              <a:avLst/>
              <a:gdLst>
                <a:gd name="connsiteX0" fmla="*/ 422116 w 671809"/>
                <a:gd name="connsiteY0" fmla="*/ 1524 h 541020"/>
                <a:gd name="connsiteX1" fmla="*/ 385540 w 671809"/>
                <a:gd name="connsiteY1" fmla="*/ 10668 h 541020"/>
                <a:gd name="connsiteX2" fmla="*/ 248380 w 671809"/>
                <a:gd name="connsiteY2" fmla="*/ 74676 h 541020"/>
                <a:gd name="connsiteX3" fmla="*/ 19780 w 671809"/>
                <a:gd name="connsiteY3" fmla="*/ 83820 h 541020"/>
                <a:gd name="connsiteX4" fmla="*/ 19780 w 671809"/>
                <a:gd name="connsiteY4" fmla="*/ 184404 h 541020"/>
                <a:gd name="connsiteX5" fmla="*/ 47212 w 671809"/>
                <a:gd name="connsiteY5" fmla="*/ 211836 h 541020"/>
                <a:gd name="connsiteX6" fmla="*/ 138652 w 671809"/>
                <a:gd name="connsiteY6" fmla="*/ 202692 h 541020"/>
                <a:gd name="connsiteX7" fmla="*/ 184372 w 671809"/>
                <a:gd name="connsiteY7" fmla="*/ 120396 h 541020"/>
                <a:gd name="connsiteX8" fmla="*/ 257524 w 671809"/>
                <a:gd name="connsiteY8" fmla="*/ 129540 h 541020"/>
                <a:gd name="connsiteX9" fmla="*/ 294100 w 671809"/>
                <a:gd name="connsiteY9" fmla="*/ 193548 h 541020"/>
                <a:gd name="connsiteX10" fmla="*/ 303244 w 671809"/>
                <a:gd name="connsiteY10" fmla="*/ 220980 h 541020"/>
                <a:gd name="connsiteX11" fmla="*/ 330676 w 671809"/>
                <a:gd name="connsiteY11" fmla="*/ 239268 h 541020"/>
                <a:gd name="connsiteX12" fmla="*/ 358108 w 671809"/>
                <a:gd name="connsiteY12" fmla="*/ 312420 h 541020"/>
                <a:gd name="connsiteX13" fmla="*/ 412972 w 671809"/>
                <a:gd name="connsiteY13" fmla="*/ 339852 h 541020"/>
                <a:gd name="connsiteX14" fmla="*/ 440404 w 671809"/>
                <a:gd name="connsiteY14" fmla="*/ 358140 h 541020"/>
                <a:gd name="connsiteX15" fmla="*/ 495268 w 671809"/>
                <a:gd name="connsiteY15" fmla="*/ 403860 h 541020"/>
                <a:gd name="connsiteX16" fmla="*/ 531844 w 671809"/>
                <a:gd name="connsiteY16" fmla="*/ 413004 h 541020"/>
                <a:gd name="connsiteX17" fmla="*/ 559276 w 671809"/>
                <a:gd name="connsiteY17" fmla="*/ 477012 h 541020"/>
                <a:gd name="connsiteX18" fmla="*/ 577564 w 671809"/>
                <a:gd name="connsiteY18" fmla="*/ 531876 h 541020"/>
                <a:gd name="connsiteX19" fmla="*/ 632428 w 671809"/>
                <a:gd name="connsiteY19" fmla="*/ 541020 h 541020"/>
                <a:gd name="connsiteX20" fmla="*/ 632428 w 671809"/>
                <a:gd name="connsiteY20" fmla="*/ 220980 h 541020"/>
                <a:gd name="connsiteX21" fmla="*/ 604996 w 671809"/>
                <a:gd name="connsiteY21" fmla="*/ 129540 h 541020"/>
                <a:gd name="connsiteX22" fmla="*/ 550132 w 671809"/>
                <a:gd name="connsiteY22" fmla="*/ 102108 h 541020"/>
                <a:gd name="connsiteX23" fmla="*/ 504412 w 671809"/>
                <a:gd name="connsiteY23" fmla="*/ 56388 h 541020"/>
                <a:gd name="connsiteX24" fmla="*/ 486124 w 671809"/>
                <a:gd name="connsiteY24" fmla="*/ 28956 h 541020"/>
                <a:gd name="connsiteX25" fmla="*/ 458692 w 671809"/>
                <a:gd name="connsiteY25" fmla="*/ 19812 h 541020"/>
                <a:gd name="connsiteX26" fmla="*/ 422116 w 671809"/>
                <a:gd name="connsiteY26" fmla="*/ 1524 h 541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71809" h="541020">
                  <a:moveTo>
                    <a:pt x="422116" y="1524"/>
                  </a:moveTo>
                  <a:cubicBezTo>
                    <a:pt x="409924" y="0"/>
                    <a:pt x="397122" y="5791"/>
                    <a:pt x="385540" y="10668"/>
                  </a:cubicBezTo>
                  <a:cubicBezTo>
                    <a:pt x="339040" y="30247"/>
                    <a:pt x="297854" y="64781"/>
                    <a:pt x="248380" y="74676"/>
                  </a:cubicBezTo>
                  <a:cubicBezTo>
                    <a:pt x="173600" y="89632"/>
                    <a:pt x="95980" y="80772"/>
                    <a:pt x="19780" y="83820"/>
                  </a:cubicBezTo>
                  <a:cubicBezTo>
                    <a:pt x="6568" y="123456"/>
                    <a:pt x="0" y="130009"/>
                    <a:pt x="19780" y="184404"/>
                  </a:cubicBezTo>
                  <a:cubicBezTo>
                    <a:pt x="24199" y="196557"/>
                    <a:pt x="38068" y="202692"/>
                    <a:pt x="47212" y="211836"/>
                  </a:cubicBezTo>
                  <a:cubicBezTo>
                    <a:pt x="77692" y="208788"/>
                    <a:pt x="111254" y="216391"/>
                    <a:pt x="138652" y="202692"/>
                  </a:cubicBezTo>
                  <a:cubicBezTo>
                    <a:pt x="163806" y="190115"/>
                    <a:pt x="175631" y="146618"/>
                    <a:pt x="184372" y="120396"/>
                  </a:cubicBezTo>
                  <a:cubicBezTo>
                    <a:pt x="208756" y="123444"/>
                    <a:pt x="234430" y="121142"/>
                    <a:pt x="257524" y="129540"/>
                  </a:cubicBezTo>
                  <a:cubicBezTo>
                    <a:pt x="288488" y="140800"/>
                    <a:pt x="287023" y="168779"/>
                    <a:pt x="294100" y="193548"/>
                  </a:cubicBezTo>
                  <a:cubicBezTo>
                    <a:pt x="296748" y="202816"/>
                    <a:pt x="297223" y="213454"/>
                    <a:pt x="303244" y="220980"/>
                  </a:cubicBezTo>
                  <a:cubicBezTo>
                    <a:pt x="310109" y="229562"/>
                    <a:pt x="321532" y="233172"/>
                    <a:pt x="330676" y="239268"/>
                  </a:cubicBezTo>
                  <a:cubicBezTo>
                    <a:pt x="336828" y="263877"/>
                    <a:pt x="341031" y="291927"/>
                    <a:pt x="358108" y="312420"/>
                  </a:cubicBezTo>
                  <a:cubicBezTo>
                    <a:pt x="376826" y="334882"/>
                    <a:pt x="389791" y="328261"/>
                    <a:pt x="412972" y="339852"/>
                  </a:cubicBezTo>
                  <a:cubicBezTo>
                    <a:pt x="422802" y="344767"/>
                    <a:pt x="431961" y="351105"/>
                    <a:pt x="440404" y="358140"/>
                  </a:cubicBezTo>
                  <a:cubicBezTo>
                    <a:pt x="463667" y="377526"/>
                    <a:pt x="467223" y="391841"/>
                    <a:pt x="495268" y="403860"/>
                  </a:cubicBezTo>
                  <a:cubicBezTo>
                    <a:pt x="506819" y="408810"/>
                    <a:pt x="519652" y="409956"/>
                    <a:pt x="531844" y="413004"/>
                  </a:cubicBezTo>
                  <a:cubicBezTo>
                    <a:pt x="556033" y="509758"/>
                    <a:pt x="523192" y="395822"/>
                    <a:pt x="559276" y="477012"/>
                  </a:cubicBezTo>
                  <a:cubicBezTo>
                    <a:pt x="567105" y="494628"/>
                    <a:pt x="558549" y="528707"/>
                    <a:pt x="577564" y="531876"/>
                  </a:cubicBezTo>
                  <a:lnTo>
                    <a:pt x="632428" y="541020"/>
                  </a:lnTo>
                  <a:cubicBezTo>
                    <a:pt x="671809" y="422878"/>
                    <a:pt x="648170" y="504332"/>
                    <a:pt x="632428" y="220980"/>
                  </a:cubicBezTo>
                  <a:cubicBezTo>
                    <a:pt x="631750" y="208785"/>
                    <a:pt x="607099" y="130241"/>
                    <a:pt x="604996" y="129540"/>
                  </a:cubicBezTo>
                  <a:cubicBezTo>
                    <a:pt x="567138" y="116921"/>
                    <a:pt x="585584" y="125743"/>
                    <a:pt x="550132" y="102108"/>
                  </a:cubicBezTo>
                  <a:cubicBezTo>
                    <a:pt x="501364" y="28956"/>
                    <a:pt x="565372" y="117348"/>
                    <a:pt x="504412" y="56388"/>
                  </a:cubicBezTo>
                  <a:cubicBezTo>
                    <a:pt x="496641" y="48617"/>
                    <a:pt x="494706" y="35821"/>
                    <a:pt x="486124" y="28956"/>
                  </a:cubicBezTo>
                  <a:cubicBezTo>
                    <a:pt x="478598" y="22935"/>
                    <a:pt x="467313" y="24123"/>
                    <a:pt x="458692" y="19812"/>
                  </a:cubicBezTo>
                  <a:cubicBezTo>
                    <a:pt x="448862" y="14897"/>
                    <a:pt x="434308" y="3048"/>
                    <a:pt x="422116" y="1524"/>
                  </a:cubicBezTo>
                  <a:close/>
                </a:path>
              </a:pathLst>
            </a:cu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4114800" y="2971800"/>
              <a:ext cx="1143000" cy="646331"/>
            </a:xfrm>
            <a:prstGeom prst="rect">
              <a:avLst/>
            </a:prstGeom>
            <a:noFill/>
          </p:spPr>
          <p:txBody>
            <a:bodyPr wrap="square" rtlCol="0">
              <a:spAutoFit/>
            </a:bodyPr>
            <a:lstStyle/>
            <a:p>
              <a:pPr algn="ctr"/>
              <a:r>
                <a:rPr lang="en-US" dirty="0" smtClean="0"/>
                <a:t>Global warming</a:t>
              </a:r>
              <a:endParaRPr lang="en-US" dirty="0"/>
            </a:p>
          </p:txBody>
        </p:sp>
        <p:sp>
          <p:nvSpPr>
            <p:cNvPr id="14" name="Rounded Rectangle 13"/>
            <p:cNvSpPr/>
            <p:nvPr/>
          </p:nvSpPr>
          <p:spPr>
            <a:xfrm>
              <a:off x="6477000" y="3048000"/>
              <a:ext cx="1371600" cy="45720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dirty="0" smtClean="0">
                  <a:solidFill>
                    <a:sysClr val="windowText" lastClr="000000"/>
                  </a:solidFill>
                </a:rPr>
                <a:t>Melting of glaciers, </a:t>
              </a:r>
            </a:p>
            <a:p>
              <a:r>
                <a:rPr lang="en-US" sz="1100" dirty="0" smtClean="0">
                  <a:solidFill>
                    <a:sysClr val="windowText" lastClr="000000"/>
                  </a:solidFill>
                </a:rPr>
                <a:t>snow caps</a:t>
              </a:r>
              <a:endParaRPr lang="en-US" sz="1100" dirty="0">
                <a:solidFill>
                  <a:sysClr val="windowText" lastClr="000000"/>
                </a:solidFill>
              </a:endParaRPr>
            </a:p>
          </p:txBody>
        </p:sp>
        <p:sp>
          <p:nvSpPr>
            <p:cNvPr id="15" name="Oval 14"/>
            <p:cNvSpPr/>
            <p:nvPr/>
          </p:nvSpPr>
          <p:spPr>
            <a:xfrm>
              <a:off x="5638800" y="2895600"/>
              <a:ext cx="838200" cy="76200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Picture 8" descr="Ice Mountain Clip Art"/>
            <p:cNvPicPr>
              <a:picLocks noChangeAspect="1" noChangeArrowheads="1"/>
            </p:cNvPicPr>
            <p:nvPr/>
          </p:nvPicPr>
          <p:blipFill>
            <a:blip r:embed="rId3" cstate="print"/>
            <a:srcRect l="16000" r="14667"/>
            <a:stretch>
              <a:fillRect/>
            </a:stretch>
          </p:blipFill>
          <p:spPr bwMode="auto">
            <a:xfrm>
              <a:off x="5715000" y="3030415"/>
              <a:ext cx="685800" cy="550985"/>
            </a:xfrm>
            <a:prstGeom prst="rect">
              <a:avLst/>
            </a:prstGeom>
            <a:noFill/>
          </p:spPr>
        </p:pic>
        <p:sp>
          <p:nvSpPr>
            <p:cNvPr id="17" name="Oval 16"/>
            <p:cNvSpPr/>
            <p:nvPr/>
          </p:nvSpPr>
          <p:spPr>
            <a:xfrm>
              <a:off x="4267200" y="4267200"/>
              <a:ext cx="838200" cy="76200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ounded Rectangle 17"/>
            <p:cNvSpPr/>
            <p:nvPr/>
          </p:nvSpPr>
          <p:spPr>
            <a:xfrm>
              <a:off x="5105400" y="4419600"/>
              <a:ext cx="1371600" cy="45720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dirty="0" smtClean="0">
                  <a:solidFill>
                    <a:sysClr val="windowText" lastClr="000000"/>
                  </a:solidFill>
                </a:rPr>
                <a:t>Warmer Oceans</a:t>
              </a:r>
              <a:endParaRPr lang="en-US" sz="1100" dirty="0">
                <a:solidFill>
                  <a:sysClr val="windowText" lastClr="000000"/>
                </a:solidFill>
              </a:endParaRPr>
            </a:p>
          </p:txBody>
        </p:sp>
        <p:pic>
          <p:nvPicPr>
            <p:cNvPr id="19" name="Picture 12" descr="large image"/>
            <p:cNvPicPr>
              <a:picLocks noChangeAspect="1" noChangeArrowheads="1"/>
            </p:cNvPicPr>
            <p:nvPr/>
          </p:nvPicPr>
          <p:blipFill>
            <a:blip r:embed="rId4" cstate="print">
              <a:clrChange>
                <a:clrFrom>
                  <a:srgbClr val="FFFFFF"/>
                </a:clrFrom>
                <a:clrTo>
                  <a:srgbClr val="FFFFFF">
                    <a:alpha val="0"/>
                  </a:srgbClr>
                </a:clrTo>
              </a:clrChange>
              <a:biLevel thresh="50000"/>
            </a:blip>
            <a:srcRect/>
            <a:stretch>
              <a:fillRect/>
            </a:stretch>
          </p:blipFill>
          <p:spPr bwMode="auto">
            <a:xfrm>
              <a:off x="5486400" y="914400"/>
              <a:ext cx="762000" cy="499533"/>
            </a:xfrm>
            <a:prstGeom prst="rect">
              <a:avLst/>
            </a:prstGeom>
            <a:noFill/>
          </p:spPr>
        </p:pic>
        <p:sp>
          <p:nvSpPr>
            <p:cNvPr id="20" name="Rounded Rectangle 19"/>
            <p:cNvSpPr/>
            <p:nvPr/>
          </p:nvSpPr>
          <p:spPr>
            <a:xfrm>
              <a:off x="6248400" y="914400"/>
              <a:ext cx="1371600" cy="53340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dirty="0" smtClean="0">
                  <a:solidFill>
                    <a:sysClr val="windowText" lastClr="000000"/>
                  </a:solidFill>
                </a:rPr>
                <a:t>Change in Living conditions of plants and animals</a:t>
              </a:r>
              <a:endParaRPr lang="en-US" sz="1100" dirty="0">
                <a:solidFill>
                  <a:sysClr val="windowText" lastClr="000000"/>
                </a:solidFill>
              </a:endParaRPr>
            </a:p>
          </p:txBody>
        </p:sp>
        <p:pic>
          <p:nvPicPr>
            <p:cNvPr id="21" name="Picture 14" descr="https://encrypted-tbn0.google.com/images?q=tbn:ANd9GcSFNNvlNLxSl4GZeMoFxays2ydmh1Bzq-uqfcAXIVTm6qXyb-JF"/>
            <p:cNvPicPr>
              <a:picLocks noChangeAspect="1" noChangeArrowheads="1"/>
            </p:cNvPicPr>
            <p:nvPr/>
          </p:nvPicPr>
          <p:blipFill>
            <a:blip r:embed="rId5" cstate="print">
              <a:clrChange>
                <a:clrFrom>
                  <a:srgbClr val="FFFFFF"/>
                </a:clrFrom>
                <a:clrTo>
                  <a:srgbClr val="FFFFFF">
                    <a:alpha val="0"/>
                  </a:srgbClr>
                </a:clrTo>
              </a:clrChange>
            </a:blip>
            <a:srcRect l="36363"/>
            <a:stretch>
              <a:fillRect/>
            </a:stretch>
          </p:blipFill>
          <p:spPr bwMode="auto">
            <a:xfrm>
              <a:off x="1904999" y="3733801"/>
              <a:ext cx="533401" cy="838200"/>
            </a:xfrm>
            <a:prstGeom prst="rect">
              <a:avLst/>
            </a:prstGeom>
            <a:noFill/>
          </p:spPr>
        </p:pic>
        <p:pic>
          <p:nvPicPr>
            <p:cNvPr id="22" name="Picture 14" descr="https://encrypted-tbn0.google.com/images?q=tbn:ANd9GcSFNNvlNLxSl4GZeMoFxays2ydmh1Bzq-uqfcAXIVTm6qXyb-JF"/>
            <p:cNvPicPr>
              <a:picLocks noChangeAspect="1" noChangeArrowheads="1"/>
            </p:cNvPicPr>
            <p:nvPr/>
          </p:nvPicPr>
          <p:blipFill>
            <a:blip r:embed="rId5" cstate="print">
              <a:clrChange>
                <a:clrFrom>
                  <a:srgbClr val="FFFFFF"/>
                </a:clrFrom>
                <a:clrTo>
                  <a:srgbClr val="FFFFFF">
                    <a:alpha val="0"/>
                  </a:srgbClr>
                </a:clrTo>
              </a:clrChange>
            </a:blip>
            <a:srcRect r="39556"/>
            <a:stretch>
              <a:fillRect/>
            </a:stretch>
          </p:blipFill>
          <p:spPr bwMode="auto">
            <a:xfrm>
              <a:off x="2971800" y="2895600"/>
              <a:ext cx="460586" cy="761999"/>
            </a:xfrm>
            <a:prstGeom prst="rect">
              <a:avLst/>
            </a:prstGeom>
            <a:noFill/>
          </p:spPr>
        </p:pic>
        <p:sp>
          <p:nvSpPr>
            <p:cNvPr id="23" name="Rounded Rectangle 22"/>
            <p:cNvSpPr/>
            <p:nvPr/>
          </p:nvSpPr>
          <p:spPr>
            <a:xfrm>
              <a:off x="1524000" y="3048000"/>
              <a:ext cx="1295400" cy="53340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dirty="0" smtClean="0">
                  <a:solidFill>
                    <a:sysClr val="windowText" lastClr="000000"/>
                  </a:solidFill>
                </a:rPr>
                <a:t>Increased evaporation</a:t>
              </a:r>
              <a:endParaRPr lang="en-US" sz="1100" dirty="0">
                <a:solidFill>
                  <a:sysClr val="windowText" lastClr="000000"/>
                </a:solidFill>
              </a:endParaRPr>
            </a:p>
          </p:txBody>
        </p:sp>
        <p:sp>
          <p:nvSpPr>
            <p:cNvPr id="24" name="Oval 23"/>
            <p:cNvSpPr/>
            <p:nvPr/>
          </p:nvSpPr>
          <p:spPr>
            <a:xfrm>
              <a:off x="4191000" y="1600200"/>
              <a:ext cx="838200" cy="76200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5" name="Picture 26" descr="http://www.abcteach.com/free/s/seasonsrgbhires.jpg"/>
            <p:cNvPicPr>
              <a:picLocks noChangeAspect="1" noChangeArrowheads="1"/>
            </p:cNvPicPr>
            <p:nvPr/>
          </p:nvPicPr>
          <p:blipFill>
            <a:blip r:embed="rId6" cstate="print">
              <a:clrChange>
                <a:clrFrom>
                  <a:srgbClr val="E3ECF6"/>
                </a:clrFrom>
                <a:clrTo>
                  <a:srgbClr val="E3ECF6">
                    <a:alpha val="0"/>
                  </a:srgbClr>
                </a:clrTo>
              </a:clrChange>
              <a:grayscl/>
            </a:blip>
            <a:srcRect/>
            <a:stretch>
              <a:fillRect/>
            </a:stretch>
          </p:blipFill>
          <p:spPr bwMode="auto">
            <a:xfrm>
              <a:off x="4343400" y="1752600"/>
              <a:ext cx="533400" cy="457200"/>
            </a:xfrm>
            <a:prstGeom prst="rect">
              <a:avLst/>
            </a:prstGeom>
            <a:noFill/>
          </p:spPr>
        </p:pic>
        <p:sp>
          <p:nvSpPr>
            <p:cNvPr id="26" name="Rounded Rectangle 25"/>
            <p:cNvSpPr/>
            <p:nvPr/>
          </p:nvSpPr>
          <p:spPr>
            <a:xfrm>
              <a:off x="5029200" y="1676400"/>
              <a:ext cx="1371600" cy="53340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dirty="0" smtClean="0">
                  <a:solidFill>
                    <a:sysClr val="windowText" lastClr="000000"/>
                  </a:solidFill>
                </a:rPr>
                <a:t>Change in Seasons</a:t>
              </a:r>
              <a:endParaRPr lang="en-US" sz="1100" dirty="0">
                <a:solidFill>
                  <a:sysClr val="windowText" lastClr="000000"/>
                </a:solidFill>
              </a:endParaRPr>
            </a:p>
          </p:txBody>
        </p:sp>
        <p:sp>
          <p:nvSpPr>
            <p:cNvPr id="27" name="TextBox 26"/>
            <p:cNvSpPr txBox="1"/>
            <p:nvPr/>
          </p:nvSpPr>
          <p:spPr>
            <a:xfrm>
              <a:off x="3286116" y="6072206"/>
              <a:ext cx="3200400" cy="215444"/>
            </a:xfrm>
            <a:prstGeom prst="rect">
              <a:avLst/>
            </a:prstGeom>
            <a:noFill/>
          </p:spPr>
          <p:txBody>
            <a:bodyPr wrap="square" rtlCol="0">
              <a:spAutoFit/>
            </a:bodyPr>
            <a:lstStyle/>
            <a:p>
              <a:r>
                <a:rPr lang="en-US" sz="800" dirty="0" smtClean="0"/>
                <a:t>Adapted from: </a:t>
              </a:r>
              <a:r>
                <a:rPr lang="en-US" sz="800" dirty="0" smtClean="0">
                  <a:hlinkClick r:id="rId7"/>
                </a:rPr>
                <a:t>http://epa.gov/climatechange/kids/basics/concepts.html</a:t>
              </a:r>
              <a:endParaRPr lang="en-US" sz="800" dirty="0"/>
            </a:p>
          </p:txBody>
        </p:sp>
        <p:pic>
          <p:nvPicPr>
            <p:cNvPr id="28" name="Picture 28" descr="https://encrypted-tbn1.google.com/images?q=tbn:ANd9GcQx_1yoBinpwbVjiPjhjBwNvmaf9dB4dZM4OBCajirMwzyM6msx"/>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6858000" y="2057400"/>
              <a:ext cx="609600" cy="609600"/>
            </a:xfrm>
            <a:prstGeom prst="rect">
              <a:avLst/>
            </a:prstGeom>
            <a:noFill/>
          </p:spPr>
        </p:pic>
        <p:sp>
          <p:nvSpPr>
            <p:cNvPr id="29" name="Rounded Rectangle 28"/>
            <p:cNvSpPr/>
            <p:nvPr/>
          </p:nvSpPr>
          <p:spPr>
            <a:xfrm>
              <a:off x="7543800" y="2133600"/>
              <a:ext cx="1371600" cy="53340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dirty="0" smtClean="0">
                  <a:solidFill>
                    <a:sysClr val="windowText" lastClr="000000"/>
                  </a:solidFill>
                </a:rPr>
                <a:t>Change in migration patterns</a:t>
              </a:r>
              <a:endParaRPr lang="en-US" sz="1100" dirty="0">
                <a:solidFill>
                  <a:sysClr val="windowText" lastClr="000000"/>
                </a:solidFill>
              </a:endParaRPr>
            </a:p>
          </p:txBody>
        </p:sp>
        <p:sp>
          <p:nvSpPr>
            <p:cNvPr id="30" name="Oval 29"/>
            <p:cNvSpPr/>
            <p:nvPr/>
          </p:nvSpPr>
          <p:spPr>
            <a:xfrm>
              <a:off x="2971800" y="838200"/>
              <a:ext cx="838200" cy="76200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ounded Rectangle 30"/>
            <p:cNvSpPr/>
            <p:nvPr/>
          </p:nvSpPr>
          <p:spPr>
            <a:xfrm>
              <a:off x="1600200" y="990600"/>
              <a:ext cx="1371600" cy="53340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dirty="0" smtClean="0">
                  <a:solidFill>
                    <a:sysClr val="windowText" lastClr="000000"/>
                  </a:solidFill>
                </a:rPr>
                <a:t>Habitat loss and extinction</a:t>
              </a:r>
              <a:endParaRPr lang="en-US" sz="1100" dirty="0">
                <a:solidFill>
                  <a:sysClr val="windowText" lastClr="000000"/>
                </a:solidFill>
              </a:endParaRPr>
            </a:p>
          </p:txBody>
        </p:sp>
        <p:pic>
          <p:nvPicPr>
            <p:cNvPr id="32" name="Picture 34" descr="https://encrypted-tbn3.google.com/images?q=tbn:ANd9GcSbqNp-mZg0Da7w6MBuJYNTE69DTN5j9CYo1_RkNbmrhZUZqDst"/>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3104892" y="914400"/>
              <a:ext cx="628908" cy="609600"/>
            </a:xfrm>
            <a:prstGeom prst="rect">
              <a:avLst/>
            </a:prstGeom>
            <a:noFill/>
          </p:spPr>
        </p:pic>
        <p:sp>
          <p:nvSpPr>
            <p:cNvPr id="33" name="Oval 32"/>
            <p:cNvSpPr/>
            <p:nvPr/>
          </p:nvSpPr>
          <p:spPr>
            <a:xfrm>
              <a:off x="6705600" y="3657600"/>
              <a:ext cx="838200" cy="76200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ounded Rectangle 33"/>
            <p:cNvSpPr/>
            <p:nvPr/>
          </p:nvSpPr>
          <p:spPr>
            <a:xfrm>
              <a:off x="7543800" y="3810000"/>
              <a:ext cx="1371600" cy="53340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dirty="0" smtClean="0">
                  <a:solidFill>
                    <a:sysClr val="windowText" lastClr="000000"/>
                  </a:solidFill>
                </a:rPr>
                <a:t>Increased absorption of energy by Earth</a:t>
              </a:r>
              <a:endParaRPr lang="en-US" sz="1100" dirty="0">
                <a:solidFill>
                  <a:sysClr val="windowText" lastClr="000000"/>
                </a:solidFill>
              </a:endParaRPr>
            </a:p>
          </p:txBody>
        </p:sp>
        <p:sp>
          <p:nvSpPr>
            <p:cNvPr id="35" name="Oval 34"/>
            <p:cNvSpPr/>
            <p:nvPr/>
          </p:nvSpPr>
          <p:spPr>
            <a:xfrm>
              <a:off x="5410200" y="5029200"/>
              <a:ext cx="838200" cy="76200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ounded Rectangle 35"/>
            <p:cNvSpPr/>
            <p:nvPr/>
          </p:nvSpPr>
          <p:spPr>
            <a:xfrm>
              <a:off x="6248400" y="5181600"/>
              <a:ext cx="1371600" cy="53340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dirty="0" smtClean="0">
                  <a:solidFill>
                    <a:sysClr val="windowText" lastClr="000000"/>
                  </a:solidFill>
                </a:rPr>
                <a:t>Sea Level Rise</a:t>
              </a:r>
              <a:endParaRPr lang="en-US" sz="1100" dirty="0">
                <a:solidFill>
                  <a:sysClr val="windowText" lastClr="000000"/>
                </a:solidFill>
              </a:endParaRPr>
            </a:p>
          </p:txBody>
        </p:sp>
        <p:sp>
          <p:nvSpPr>
            <p:cNvPr id="37" name="Oval 36"/>
            <p:cNvSpPr/>
            <p:nvPr/>
          </p:nvSpPr>
          <p:spPr>
            <a:xfrm>
              <a:off x="3048000" y="5029200"/>
              <a:ext cx="838200" cy="76200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ounded Rectangle 37"/>
            <p:cNvSpPr/>
            <p:nvPr/>
          </p:nvSpPr>
          <p:spPr>
            <a:xfrm>
              <a:off x="1676400" y="5181600"/>
              <a:ext cx="1371600" cy="53340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dirty="0" smtClean="0">
                  <a:solidFill>
                    <a:sysClr val="windowText" lastClr="000000"/>
                  </a:solidFill>
                </a:rPr>
                <a:t>Increased storms</a:t>
              </a:r>
              <a:endParaRPr lang="en-US" sz="1100" dirty="0">
                <a:solidFill>
                  <a:sysClr val="windowText" lastClr="000000"/>
                </a:solidFill>
              </a:endParaRPr>
            </a:p>
          </p:txBody>
        </p:sp>
        <p:sp>
          <p:nvSpPr>
            <p:cNvPr id="39" name="Rounded Rectangle 38"/>
            <p:cNvSpPr/>
            <p:nvPr/>
          </p:nvSpPr>
          <p:spPr>
            <a:xfrm>
              <a:off x="304800" y="3886201"/>
              <a:ext cx="1371600" cy="53340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dirty="0" smtClean="0">
                  <a:solidFill>
                    <a:sysClr val="windowText" lastClr="000000"/>
                  </a:solidFill>
                </a:rPr>
                <a:t>Increased Rains in some places</a:t>
              </a:r>
              <a:endParaRPr lang="en-US" sz="1100" dirty="0">
                <a:solidFill>
                  <a:sysClr val="windowText" lastClr="000000"/>
                </a:solidFill>
              </a:endParaRPr>
            </a:p>
          </p:txBody>
        </p:sp>
        <p:sp>
          <p:nvSpPr>
            <p:cNvPr id="40" name="Oval 39"/>
            <p:cNvSpPr/>
            <p:nvPr/>
          </p:nvSpPr>
          <p:spPr>
            <a:xfrm>
              <a:off x="1676400" y="2057400"/>
              <a:ext cx="838200" cy="76200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ounded Rectangle 40"/>
            <p:cNvSpPr/>
            <p:nvPr/>
          </p:nvSpPr>
          <p:spPr>
            <a:xfrm>
              <a:off x="304800" y="2209800"/>
              <a:ext cx="1371600" cy="53340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dirty="0" smtClean="0">
                  <a:solidFill>
                    <a:sysClr val="windowText" lastClr="000000"/>
                  </a:solidFill>
                </a:rPr>
                <a:t>Droughts and  wild fires in some places</a:t>
              </a:r>
              <a:endParaRPr lang="en-US" sz="1100" dirty="0">
                <a:solidFill>
                  <a:sysClr val="windowText" lastClr="000000"/>
                </a:solidFill>
              </a:endParaRPr>
            </a:p>
          </p:txBody>
        </p:sp>
        <p:pic>
          <p:nvPicPr>
            <p:cNvPr id="42" name="Picture 38" descr="http://generic.pixmac.com/4/royalty-free-stock-pictures-dry-tree-leaves-branches-12040809.jpg"/>
            <p:cNvPicPr>
              <a:picLocks noChangeAspect="1" noChangeArrowheads="1"/>
            </p:cNvPicPr>
            <p:nvPr/>
          </p:nvPicPr>
          <p:blipFill>
            <a:blip r:embed="rId10" cstate="print">
              <a:clrChange>
                <a:clrFrom>
                  <a:srgbClr val="FFFFFF"/>
                </a:clrFrom>
                <a:clrTo>
                  <a:srgbClr val="FFFFFF">
                    <a:alpha val="0"/>
                  </a:srgbClr>
                </a:clrTo>
              </a:clrChange>
            </a:blip>
            <a:srcRect/>
            <a:stretch>
              <a:fillRect/>
            </a:stretch>
          </p:blipFill>
          <p:spPr bwMode="auto">
            <a:xfrm>
              <a:off x="1828800" y="2133600"/>
              <a:ext cx="609600" cy="533400"/>
            </a:xfrm>
            <a:prstGeom prst="rect">
              <a:avLst/>
            </a:prstGeom>
            <a:noFill/>
          </p:spPr>
        </p:pic>
        <p:pic>
          <p:nvPicPr>
            <p:cNvPr id="43" name="Picture 42" descr="http://www.cksinfo.com/clipart/nature/weather/storm/tsunami-wave.png"/>
            <p:cNvPicPr>
              <a:picLocks noChangeAspect="1" noChangeArrowheads="1"/>
            </p:cNvPicPr>
            <p:nvPr/>
          </p:nvPicPr>
          <p:blipFill>
            <a:blip r:embed="rId11" cstate="print">
              <a:clrChange>
                <a:clrFrom>
                  <a:srgbClr val="FFFFFF"/>
                </a:clrFrom>
                <a:clrTo>
                  <a:srgbClr val="FFFFFF">
                    <a:alpha val="0"/>
                  </a:srgbClr>
                </a:clrTo>
              </a:clrChange>
              <a:biLevel thresh="50000"/>
            </a:blip>
            <a:srcRect/>
            <a:stretch>
              <a:fillRect/>
            </a:stretch>
          </p:blipFill>
          <p:spPr bwMode="auto">
            <a:xfrm>
              <a:off x="5486400" y="5105400"/>
              <a:ext cx="646545" cy="533400"/>
            </a:xfrm>
            <a:prstGeom prst="rect">
              <a:avLst/>
            </a:prstGeom>
            <a:noFill/>
          </p:spPr>
        </p:pic>
        <p:pic>
          <p:nvPicPr>
            <p:cNvPr id="44" name="Picture 46" descr="http://images.weddingclipart.com/images/1/1234498396985_2/img_1234498396985_21.jpg"/>
            <p:cNvPicPr>
              <a:picLocks noChangeAspect="1" noChangeArrowheads="1"/>
            </p:cNvPicPr>
            <p:nvPr/>
          </p:nvPicPr>
          <p:blipFill>
            <a:blip r:embed="rId12" cstate="print">
              <a:clrChange>
                <a:clrFrom>
                  <a:srgbClr val="FFFFFF"/>
                </a:clrFrom>
                <a:clrTo>
                  <a:srgbClr val="FFFFFF">
                    <a:alpha val="0"/>
                  </a:srgbClr>
                </a:clrTo>
              </a:clrChange>
            </a:blip>
            <a:srcRect/>
            <a:stretch>
              <a:fillRect/>
            </a:stretch>
          </p:blipFill>
          <p:spPr bwMode="auto">
            <a:xfrm>
              <a:off x="4343400" y="4419600"/>
              <a:ext cx="714373" cy="381000"/>
            </a:xfrm>
            <a:prstGeom prst="rect">
              <a:avLst/>
            </a:prstGeom>
            <a:noFill/>
          </p:spPr>
        </p:pic>
        <p:cxnSp>
          <p:nvCxnSpPr>
            <p:cNvPr id="45" name="Straight Arrow Connector 44"/>
            <p:cNvCxnSpPr/>
            <p:nvPr/>
          </p:nvCxnSpPr>
          <p:spPr>
            <a:xfrm rot="10800000">
              <a:off x="3657601" y="3276600"/>
              <a:ext cx="304800" cy="1588"/>
            </a:xfrm>
            <a:prstGeom prst="straightConnector1">
              <a:avLst/>
            </a:prstGeom>
            <a:ln w="38100">
              <a:solidFill>
                <a:schemeClr val="tx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rot="5400000" flipH="1" flipV="1">
              <a:off x="4495800" y="2514600"/>
              <a:ext cx="306388" cy="1588"/>
            </a:xfrm>
            <a:prstGeom prst="straightConnector1">
              <a:avLst/>
            </a:prstGeom>
            <a:ln w="38100">
              <a:solidFill>
                <a:schemeClr val="tx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5334000" y="3276600"/>
              <a:ext cx="304800" cy="1588"/>
            </a:xfrm>
            <a:prstGeom prst="straightConnector1">
              <a:avLst/>
            </a:prstGeom>
            <a:ln w="38100">
              <a:solidFill>
                <a:schemeClr val="tx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rot="5400000">
              <a:off x="4497388" y="4113212"/>
              <a:ext cx="303212" cy="1588"/>
            </a:xfrm>
            <a:prstGeom prst="straightConnector1">
              <a:avLst/>
            </a:prstGeom>
            <a:ln w="38100">
              <a:solidFill>
                <a:schemeClr val="tx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49" name="Oval 48"/>
            <p:cNvSpPr/>
            <p:nvPr/>
          </p:nvSpPr>
          <p:spPr>
            <a:xfrm>
              <a:off x="6781800" y="3733800"/>
              <a:ext cx="762000" cy="685800"/>
            </a:xfrm>
            <a:prstGeom prst="ellipse">
              <a:avLst/>
            </a:prstGeom>
            <a:solidFill>
              <a:schemeClr val="bg1"/>
            </a:solidFill>
            <a:ln>
              <a:solidFill>
                <a:schemeClr val="bg1"/>
              </a:solid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117"/>
            <p:cNvGrpSpPr/>
            <p:nvPr/>
          </p:nvGrpSpPr>
          <p:grpSpPr>
            <a:xfrm>
              <a:off x="7086600" y="3962400"/>
              <a:ext cx="304800" cy="304800"/>
              <a:chOff x="457201" y="5029200"/>
              <a:chExt cx="533399" cy="457200"/>
            </a:xfrm>
            <a:effectLst>
              <a:glow rad="228600">
                <a:schemeClr val="bg1">
                  <a:alpha val="40000"/>
                </a:schemeClr>
              </a:glow>
            </a:effectLst>
          </p:grpSpPr>
          <p:sp>
            <p:nvSpPr>
              <p:cNvPr id="70" name="Oval 69"/>
              <p:cNvSpPr/>
              <p:nvPr/>
            </p:nvSpPr>
            <p:spPr>
              <a:xfrm>
                <a:off x="457201" y="5029200"/>
                <a:ext cx="532175" cy="457200"/>
              </a:xfrm>
              <a:prstGeom prst="ellipse">
                <a:avLst/>
              </a:prstGeom>
              <a:solidFill>
                <a:schemeClr val="tx1"/>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70"/>
              <p:cNvSpPr/>
              <p:nvPr/>
            </p:nvSpPr>
            <p:spPr>
              <a:xfrm>
                <a:off x="457201" y="5127171"/>
                <a:ext cx="216614" cy="271699"/>
              </a:xfrm>
              <a:custGeom>
                <a:avLst/>
                <a:gdLst>
                  <a:gd name="connsiteX0" fmla="*/ 192812 w 631724"/>
                  <a:gd name="connsiteY0" fmla="*/ 0 h 633965"/>
                  <a:gd name="connsiteX1" fmla="*/ 430556 w 631724"/>
                  <a:gd name="connsiteY1" fmla="*/ 100584 h 633965"/>
                  <a:gd name="connsiteX2" fmla="*/ 631724 w 631724"/>
                  <a:gd name="connsiteY2" fmla="*/ 109728 h 633965"/>
                  <a:gd name="connsiteX3" fmla="*/ 595148 w 631724"/>
                  <a:gd name="connsiteY3" fmla="*/ 146304 h 633965"/>
                  <a:gd name="connsiteX4" fmla="*/ 265964 w 631724"/>
                  <a:gd name="connsiteY4" fmla="*/ 137160 h 633965"/>
                  <a:gd name="connsiteX5" fmla="*/ 238532 w 631724"/>
                  <a:gd name="connsiteY5" fmla="*/ 128016 h 633965"/>
                  <a:gd name="connsiteX6" fmla="*/ 201956 w 631724"/>
                  <a:gd name="connsiteY6" fmla="*/ 109728 h 633965"/>
                  <a:gd name="connsiteX7" fmla="*/ 174524 w 631724"/>
                  <a:gd name="connsiteY7" fmla="*/ 118872 h 633965"/>
                  <a:gd name="connsiteX8" fmla="*/ 156236 w 631724"/>
                  <a:gd name="connsiteY8" fmla="*/ 146304 h 633965"/>
                  <a:gd name="connsiteX9" fmla="*/ 156236 w 631724"/>
                  <a:gd name="connsiteY9" fmla="*/ 246888 h 633965"/>
                  <a:gd name="connsiteX10" fmla="*/ 174524 w 631724"/>
                  <a:gd name="connsiteY10" fmla="*/ 274320 h 633965"/>
                  <a:gd name="connsiteX11" fmla="*/ 211100 w 631724"/>
                  <a:gd name="connsiteY11" fmla="*/ 310896 h 633965"/>
                  <a:gd name="connsiteX12" fmla="*/ 220244 w 631724"/>
                  <a:gd name="connsiteY12" fmla="*/ 402336 h 633965"/>
                  <a:gd name="connsiteX13" fmla="*/ 247676 w 631724"/>
                  <a:gd name="connsiteY13" fmla="*/ 429768 h 633965"/>
                  <a:gd name="connsiteX14" fmla="*/ 220244 w 631724"/>
                  <a:gd name="connsiteY14" fmla="*/ 448056 h 633965"/>
                  <a:gd name="connsiteX15" fmla="*/ 174524 w 631724"/>
                  <a:gd name="connsiteY15" fmla="*/ 457200 h 633965"/>
                  <a:gd name="connsiteX16" fmla="*/ 128804 w 631724"/>
                  <a:gd name="connsiteY16" fmla="*/ 621792 h 633965"/>
                  <a:gd name="connsiteX17" fmla="*/ 28220 w 631724"/>
                  <a:gd name="connsiteY17" fmla="*/ 457200 h 633965"/>
                  <a:gd name="connsiteX18" fmla="*/ 788 w 631724"/>
                  <a:gd name="connsiteY18" fmla="*/ 228600 h 633965"/>
                  <a:gd name="connsiteX19" fmla="*/ 73940 w 631724"/>
                  <a:gd name="connsiteY19" fmla="*/ 45720 h 633965"/>
                  <a:gd name="connsiteX20" fmla="*/ 192812 w 631724"/>
                  <a:gd name="connsiteY20" fmla="*/ 0 h 633965"/>
                  <a:gd name="connsiteX0" fmla="*/ 192812 w 631724"/>
                  <a:gd name="connsiteY0" fmla="*/ 0 h 633965"/>
                  <a:gd name="connsiteX1" fmla="*/ 430556 w 631724"/>
                  <a:gd name="connsiteY1" fmla="*/ 100584 h 633965"/>
                  <a:gd name="connsiteX2" fmla="*/ 631724 w 631724"/>
                  <a:gd name="connsiteY2" fmla="*/ 109728 h 633965"/>
                  <a:gd name="connsiteX3" fmla="*/ 595148 w 631724"/>
                  <a:gd name="connsiteY3" fmla="*/ 146304 h 633965"/>
                  <a:gd name="connsiteX4" fmla="*/ 265964 w 631724"/>
                  <a:gd name="connsiteY4" fmla="*/ 137160 h 633965"/>
                  <a:gd name="connsiteX5" fmla="*/ 238532 w 631724"/>
                  <a:gd name="connsiteY5" fmla="*/ 128016 h 633965"/>
                  <a:gd name="connsiteX6" fmla="*/ 201956 w 631724"/>
                  <a:gd name="connsiteY6" fmla="*/ 109728 h 633965"/>
                  <a:gd name="connsiteX7" fmla="*/ 174524 w 631724"/>
                  <a:gd name="connsiteY7" fmla="*/ 118872 h 633965"/>
                  <a:gd name="connsiteX8" fmla="*/ 156236 w 631724"/>
                  <a:gd name="connsiteY8" fmla="*/ 146304 h 633965"/>
                  <a:gd name="connsiteX9" fmla="*/ 156236 w 631724"/>
                  <a:gd name="connsiteY9" fmla="*/ 246888 h 633965"/>
                  <a:gd name="connsiteX10" fmla="*/ 174524 w 631724"/>
                  <a:gd name="connsiteY10" fmla="*/ 274320 h 633965"/>
                  <a:gd name="connsiteX11" fmla="*/ 211100 w 631724"/>
                  <a:gd name="connsiteY11" fmla="*/ 310896 h 633965"/>
                  <a:gd name="connsiteX12" fmla="*/ 220244 w 631724"/>
                  <a:gd name="connsiteY12" fmla="*/ 402336 h 633965"/>
                  <a:gd name="connsiteX13" fmla="*/ 247676 w 631724"/>
                  <a:gd name="connsiteY13" fmla="*/ 429768 h 633965"/>
                  <a:gd name="connsiteX14" fmla="*/ 220244 w 631724"/>
                  <a:gd name="connsiteY14" fmla="*/ 448056 h 633965"/>
                  <a:gd name="connsiteX15" fmla="*/ 174524 w 631724"/>
                  <a:gd name="connsiteY15" fmla="*/ 457200 h 633965"/>
                  <a:gd name="connsiteX16" fmla="*/ 128804 w 631724"/>
                  <a:gd name="connsiteY16" fmla="*/ 621792 h 633965"/>
                  <a:gd name="connsiteX17" fmla="*/ 28220 w 631724"/>
                  <a:gd name="connsiteY17" fmla="*/ 457200 h 633965"/>
                  <a:gd name="connsiteX18" fmla="*/ 788 w 631724"/>
                  <a:gd name="connsiteY18" fmla="*/ 228600 h 633965"/>
                  <a:gd name="connsiteX19" fmla="*/ 73940 w 631724"/>
                  <a:gd name="connsiteY19" fmla="*/ 45720 h 633965"/>
                  <a:gd name="connsiteX20" fmla="*/ 192812 w 631724"/>
                  <a:gd name="connsiteY20" fmla="*/ 0 h 633965"/>
                  <a:gd name="connsiteX0" fmla="*/ 192812 w 631724"/>
                  <a:gd name="connsiteY0" fmla="*/ 0 h 633965"/>
                  <a:gd name="connsiteX1" fmla="*/ 430556 w 631724"/>
                  <a:gd name="connsiteY1" fmla="*/ 100584 h 633965"/>
                  <a:gd name="connsiteX2" fmla="*/ 631724 w 631724"/>
                  <a:gd name="connsiteY2" fmla="*/ 109728 h 633965"/>
                  <a:gd name="connsiteX3" fmla="*/ 595148 w 631724"/>
                  <a:gd name="connsiteY3" fmla="*/ 146304 h 633965"/>
                  <a:gd name="connsiteX4" fmla="*/ 265964 w 631724"/>
                  <a:gd name="connsiteY4" fmla="*/ 137160 h 633965"/>
                  <a:gd name="connsiteX5" fmla="*/ 238532 w 631724"/>
                  <a:gd name="connsiteY5" fmla="*/ 128016 h 633965"/>
                  <a:gd name="connsiteX6" fmla="*/ 201956 w 631724"/>
                  <a:gd name="connsiteY6" fmla="*/ 109728 h 633965"/>
                  <a:gd name="connsiteX7" fmla="*/ 174524 w 631724"/>
                  <a:gd name="connsiteY7" fmla="*/ 118872 h 633965"/>
                  <a:gd name="connsiteX8" fmla="*/ 156236 w 631724"/>
                  <a:gd name="connsiteY8" fmla="*/ 146304 h 633965"/>
                  <a:gd name="connsiteX9" fmla="*/ 156236 w 631724"/>
                  <a:gd name="connsiteY9" fmla="*/ 246888 h 633965"/>
                  <a:gd name="connsiteX10" fmla="*/ 174524 w 631724"/>
                  <a:gd name="connsiteY10" fmla="*/ 274320 h 633965"/>
                  <a:gd name="connsiteX11" fmla="*/ 211100 w 631724"/>
                  <a:gd name="connsiteY11" fmla="*/ 310896 h 633965"/>
                  <a:gd name="connsiteX12" fmla="*/ 220244 w 631724"/>
                  <a:gd name="connsiteY12" fmla="*/ 402336 h 633965"/>
                  <a:gd name="connsiteX13" fmla="*/ 247676 w 631724"/>
                  <a:gd name="connsiteY13" fmla="*/ 429768 h 633965"/>
                  <a:gd name="connsiteX14" fmla="*/ 220244 w 631724"/>
                  <a:gd name="connsiteY14" fmla="*/ 448056 h 633965"/>
                  <a:gd name="connsiteX15" fmla="*/ 174524 w 631724"/>
                  <a:gd name="connsiteY15" fmla="*/ 457200 h 633965"/>
                  <a:gd name="connsiteX16" fmla="*/ 128804 w 631724"/>
                  <a:gd name="connsiteY16" fmla="*/ 621792 h 633965"/>
                  <a:gd name="connsiteX17" fmla="*/ 28220 w 631724"/>
                  <a:gd name="connsiteY17" fmla="*/ 457200 h 633965"/>
                  <a:gd name="connsiteX18" fmla="*/ 788 w 631724"/>
                  <a:gd name="connsiteY18" fmla="*/ 228600 h 633965"/>
                  <a:gd name="connsiteX19" fmla="*/ 226340 w 631724"/>
                  <a:gd name="connsiteY19" fmla="*/ 45720 h 633965"/>
                  <a:gd name="connsiteX20" fmla="*/ 192812 w 631724"/>
                  <a:gd name="connsiteY20" fmla="*/ 0 h 633965"/>
                  <a:gd name="connsiteX0" fmla="*/ 192812 w 631724"/>
                  <a:gd name="connsiteY0" fmla="*/ 0 h 633965"/>
                  <a:gd name="connsiteX1" fmla="*/ 430556 w 631724"/>
                  <a:gd name="connsiteY1" fmla="*/ 100584 h 633965"/>
                  <a:gd name="connsiteX2" fmla="*/ 631724 w 631724"/>
                  <a:gd name="connsiteY2" fmla="*/ 109728 h 633965"/>
                  <a:gd name="connsiteX3" fmla="*/ 290348 w 631724"/>
                  <a:gd name="connsiteY3" fmla="*/ 146304 h 633965"/>
                  <a:gd name="connsiteX4" fmla="*/ 265964 w 631724"/>
                  <a:gd name="connsiteY4" fmla="*/ 137160 h 633965"/>
                  <a:gd name="connsiteX5" fmla="*/ 238532 w 631724"/>
                  <a:gd name="connsiteY5" fmla="*/ 128016 h 633965"/>
                  <a:gd name="connsiteX6" fmla="*/ 201956 w 631724"/>
                  <a:gd name="connsiteY6" fmla="*/ 109728 h 633965"/>
                  <a:gd name="connsiteX7" fmla="*/ 174524 w 631724"/>
                  <a:gd name="connsiteY7" fmla="*/ 118872 h 633965"/>
                  <a:gd name="connsiteX8" fmla="*/ 156236 w 631724"/>
                  <a:gd name="connsiteY8" fmla="*/ 146304 h 633965"/>
                  <a:gd name="connsiteX9" fmla="*/ 156236 w 631724"/>
                  <a:gd name="connsiteY9" fmla="*/ 246888 h 633965"/>
                  <a:gd name="connsiteX10" fmla="*/ 174524 w 631724"/>
                  <a:gd name="connsiteY10" fmla="*/ 274320 h 633965"/>
                  <a:gd name="connsiteX11" fmla="*/ 211100 w 631724"/>
                  <a:gd name="connsiteY11" fmla="*/ 310896 h 633965"/>
                  <a:gd name="connsiteX12" fmla="*/ 220244 w 631724"/>
                  <a:gd name="connsiteY12" fmla="*/ 402336 h 633965"/>
                  <a:gd name="connsiteX13" fmla="*/ 247676 w 631724"/>
                  <a:gd name="connsiteY13" fmla="*/ 429768 h 633965"/>
                  <a:gd name="connsiteX14" fmla="*/ 220244 w 631724"/>
                  <a:gd name="connsiteY14" fmla="*/ 448056 h 633965"/>
                  <a:gd name="connsiteX15" fmla="*/ 174524 w 631724"/>
                  <a:gd name="connsiteY15" fmla="*/ 457200 h 633965"/>
                  <a:gd name="connsiteX16" fmla="*/ 128804 w 631724"/>
                  <a:gd name="connsiteY16" fmla="*/ 621792 h 633965"/>
                  <a:gd name="connsiteX17" fmla="*/ 28220 w 631724"/>
                  <a:gd name="connsiteY17" fmla="*/ 457200 h 633965"/>
                  <a:gd name="connsiteX18" fmla="*/ 788 w 631724"/>
                  <a:gd name="connsiteY18" fmla="*/ 228600 h 633965"/>
                  <a:gd name="connsiteX19" fmla="*/ 226340 w 631724"/>
                  <a:gd name="connsiteY19" fmla="*/ 45720 h 633965"/>
                  <a:gd name="connsiteX20" fmla="*/ 192812 w 631724"/>
                  <a:gd name="connsiteY20" fmla="*/ 0 h 633965"/>
                  <a:gd name="connsiteX0" fmla="*/ 192812 w 496258"/>
                  <a:gd name="connsiteY0" fmla="*/ 0 h 633965"/>
                  <a:gd name="connsiteX1" fmla="*/ 430556 w 496258"/>
                  <a:gd name="connsiteY1" fmla="*/ 100584 h 633965"/>
                  <a:gd name="connsiteX2" fmla="*/ 326924 w 496258"/>
                  <a:gd name="connsiteY2" fmla="*/ 109728 h 633965"/>
                  <a:gd name="connsiteX3" fmla="*/ 290348 w 496258"/>
                  <a:gd name="connsiteY3" fmla="*/ 146304 h 633965"/>
                  <a:gd name="connsiteX4" fmla="*/ 265964 w 496258"/>
                  <a:gd name="connsiteY4" fmla="*/ 137160 h 633965"/>
                  <a:gd name="connsiteX5" fmla="*/ 238532 w 496258"/>
                  <a:gd name="connsiteY5" fmla="*/ 128016 h 633965"/>
                  <a:gd name="connsiteX6" fmla="*/ 201956 w 496258"/>
                  <a:gd name="connsiteY6" fmla="*/ 109728 h 633965"/>
                  <a:gd name="connsiteX7" fmla="*/ 174524 w 496258"/>
                  <a:gd name="connsiteY7" fmla="*/ 118872 h 633965"/>
                  <a:gd name="connsiteX8" fmla="*/ 156236 w 496258"/>
                  <a:gd name="connsiteY8" fmla="*/ 146304 h 633965"/>
                  <a:gd name="connsiteX9" fmla="*/ 156236 w 496258"/>
                  <a:gd name="connsiteY9" fmla="*/ 246888 h 633965"/>
                  <a:gd name="connsiteX10" fmla="*/ 174524 w 496258"/>
                  <a:gd name="connsiteY10" fmla="*/ 274320 h 633965"/>
                  <a:gd name="connsiteX11" fmla="*/ 211100 w 496258"/>
                  <a:gd name="connsiteY11" fmla="*/ 310896 h 633965"/>
                  <a:gd name="connsiteX12" fmla="*/ 220244 w 496258"/>
                  <a:gd name="connsiteY12" fmla="*/ 402336 h 633965"/>
                  <a:gd name="connsiteX13" fmla="*/ 247676 w 496258"/>
                  <a:gd name="connsiteY13" fmla="*/ 429768 h 633965"/>
                  <a:gd name="connsiteX14" fmla="*/ 220244 w 496258"/>
                  <a:gd name="connsiteY14" fmla="*/ 448056 h 633965"/>
                  <a:gd name="connsiteX15" fmla="*/ 174524 w 496258"/>
                  <a:gd name="connsiteY15" fmla="*/ 457200 h 633965"/>
                  <a:gd name="connsiteX16" fmla="*/ 128804 w 496258"/>
                  <a:gd name="connsiteY16" fmla="*/ 621792 h 633965"/>
                  <a:gd name="connsiteX17" fmla="*/ 28220 w 496258"/>
                  <a:gd name="connsiteY17" fmla="*/ 457200 h 633965"/>
                  <a:gd name="connsiteX18" fmla="*/ 788 w 496258"/>
                  <a:gd name="connsiteY18" fmla="*/ 228600 h 633965"/>
                  <a:gd name="connsiteX19" fmla="*/ 226340 w 496258"/>
                  <a:gd name="connsiteY19" fmla="*/ 45720 h 633965"/>
                  <a:gd name="connsiteX20" fmla="*/ 192812 w 496258"/>
                  <a:gd name="connsiteY20" fmla="*/ 0 h 633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96258" h="633965">
                    <a:moveTo>
                      <a:pt x="192812" y="0"/>
                    </a:moveTo>
                    <a:cubicBezTo>
                      <a:pt x="273483" y="48402"/>
                      <a:pt x="313585" y="76102"/>
                      <a:pt x="430556" y="100584"/>
                    </a:cubicBezTo>
                    <a:cubicBezTo>
                      <a:pt x="496258" y="114335"/>
                      <a:pt x="259868" y="106680"/>
                      <a:pt x="326924" y="109728"/>
                    </a:cubicBezTo>
                    <a:cubicBezTo>
                      <a:pt x="318796" y="134112"/>
                      <a:pt x="322860" y="146304"/>
                      <a:pt x="290348" y="146304"/>
                    </a:cubicBezTo>
                    <a:cubicBezTo>
                      <a:pt x="180578" y="146304"/>
                      <a:pt x="375692" y="140208"/>
                      <a:pt x="265964" y="137160"/>
                    </a:cubicBezTo>
                    <a:cubicBezTo>
                      <a:pt x="256820" y="134112"/>
                      <a:pt x="247391" y="131813"/>
                      <a:pt x="238532" y="128016"/>
                    </a:cubicBezTo>
                    <a:cubicBezTo>
                      <a:pt x="226003" y="122646"/>
                      <a:pt x="215450" y="111656"/>
                      <a:pt x="201956" y="109728"/>
                    </a:cubicBezTo>
                    <a:cubicBezTo>
                      <a:pt x="192414" y="108365"/>
                      <a:pt x="183668" y="115824"/>
                      <a:pt x="174524" y="118872"/>
                    </a:cubicBezTo>
                    <a:cubicBezTo>
                      <a:pt x="168428" y="128016"/>
                      <a:pt x="161151" y="136474"/>
                      <a:pt x="156236" y="146304"/>
                    </a:cubicBezTo>
                    <a:cubicBezTo>
                      <a:pt x="139437" y="179901"/>
                      <a:pt x="145600" y="207889"/>
                      <a:pt x="156236" y="246888"/>
                    </a:cubicBezTo>
                    <a:cubicBezTo>
                      <a:pt x="159128" y="257490"/>
                      <a:pt x="169609" y="264490"/>
                      <a:pt x="174524" y="274320"/>
                    </a:cubicBezTo>
                    <a:cubicBezTo>
                      <a:pt x="194031" y="313334"/>
                      <a:pt x="167209" y="296266"/>
                      <a:pt x="211100" y="310896"/>
                    </a:cubicBezTo>
                    <a:cubicBezTo>
                      <a:pt x="214148" y="341376"/>
                      <a:pt x="211236" y="373059"/>
                      <a:pt x="220244" y="402336"/>
                    </a:cubicBezTo>
                    <a:cubicBezTo>
                      <a:pt x="224047" y="414696"/>
                      <a:pt x="247676" y="416836"/>
                      <a:pt x="247676" y="429768"/>
                    </a:cubicBezTo>
                    <a:cubicBezTo>
                      <a:pt x="247676" y="440758"/>
                      <a:pt x="230534" y="444197"/>
                      <a:pt x="220244" y="448056"/>
                    </a:cubicBezTo>
                    <a:cubicBezTo>
                      <a:pt x="205692" y="453513"/>
                      <a:pt x="189764" y="454152"/>
                      <a:pt x="174524" y="457200"/>
                    </a:cubicBezTo>
                    <a:cubicBezTo>
                      <a:pt x="164704" y="633965"/>
                      <a:pt x="220329" y="621792"/>
                      <a:pt x="128804" y="621792"/>
                    </a:cubicBezTo>
                    <a:cubicBezTo>
                      <a:pt x="26564" y="463785"/>
                      <a:pt x="28220" y="528061"/>
                      <a:pt x="28220" y="457200"/>
                    </a:cubicBezTo>
                    <a:cubicBezTo>
                      <a:pt x="0" y="240843"/>
                      <a:pt x="788" y="317586"/>
                      <a:pt x="788" y="228600"/>
                    </a:cubicBezTo>
                    <a:cubicBezTo>
                      <a:pt x="65803" y="42843"/>
                      <a:pt x="152610" y="45720"/>
                      <a:pt x="226340" y="45720"/>
                    </a:cubicBezTo>
                    <a:lnTo>
                      <a:pt x="192812" y="0"/>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71"/>
              <p:cNvSpPr/>
              <p:nvPr/>
            </p:nvSpPr>
            <p:spPr>
              <a:xfrm>
                <a:off x="690518" y="5297633"/>
                <a:ext cx="234508" cy="123291"/>
              </a:xfrm>
              <a:custGeom>
                <a:avLst/>
                <a:gdLst>
                  <a:gd name="connsiteX0" fmla="*/ 236620 w 537253"/>
                  <a:gd name="connsiteY0" fmla="*/ 50313 h 287679"/>
                  <a:gd name="connsiteX1" fmla="*/ 17164 w 537253"/>
                  <a:gd name="connsiteY1" fmla="*/ 105177 h 287679"/>
                  <a:gd name="connsiteX2" fmla="*/ 8020 w 537253"/>
                  <a:gd name="connsiteY2" fmla="*/ 132609 h 287679"/>
                  <a:gd name="connsiteX3" fmla="*/ 35452 w 537253"/>
                  <a:gd name="connsiteY3" fmla="*/ 187473 h 287679"/>
                  <a:gd name="connsiteX4" fmla="*/ 44596 w 537253"/>
                  <a:gd name="connsiteY4" fmla="*/ 214905 h 287679"/>
                  <a:gd name="connsiteX5" fmla="*/ 72028 w 537253"/>
                  <a:gd name="connsiteY5" fmla="*/ 224049 h 287679"/>
                  <a:gd name="connsiteX6" fmla="*/ 81172 w 537253"/>
                  <a:gd name="connsiteY6" fmla="*/ 278913 h 287679"/>
                  <a:gd name="connsiteX7" fmla="*/ 108604 w 537253"/>
                  <a:gd name="connsiteY7" fmla="*/ 260625 h 287679"/>
                  <a:gd name="connsiteX8" fmla="*/ 245764 w 537253"/>
                  <a:gd name="connsiteY8" fmla="*/ 269769 h 287679"/>
                  <a:gd name="connsiteX9" fmla="*/ 364636 w 537253"/>
                  <a:gd name="connsiteY9" fmla="*/ 269769 h 287679"/>
                  <a:gd name="connsiteX10" fmla="*/ 392068 w 537253"/>
                  <a:gd name="connsiteY10" fmla="*/ 251481 h 287679"/>
                  <a:gd name="connsiteX11" fmla="*/ 446932 w 537253"/>
                  <a:gd name="connsiteY11" fmla="*/ 233193 h 287679"/>
                  <a:gd name="connsiteX12" fmla="*/ 474364 w 537253"/>
                  <a:gd name="connsiteY12" fmla="*/ 224049 h 287679"/>
                  <a:gd name="connsiteX13" fmla="*/ 501796 w 537253"/>
                  <a:gd name="connsiteY13" fmla="*/ 214905 h 287679"/>
                  <a:gd name="connsiteX14" fmla="*/ 520084 w 537253"/>
                  <a:gd name="connsiteY14" fmla="*/ 187473 h 287679"/>
                  <a:gd name="connsiteX15" fmla="*/ 520084 w 537253"/>
                  <a:gd name="connsiteY15" fmla="*/ 77745 h 287679"/>
                  <a:gd name="connsiteX16" fmla="*/ 483508 w 537253"/>
                  <a:gd name="connsiteY16" fmla="*/ 22881 h 287679"/>
                  <a:gd name="connsiteX17" fmla="*/ 428644 w 537253"/>
                  <a:gd name="connsiteY17" fmla="*/ 4593 h 287679"/>
                  <a:gd name="connsiteX18" fmla="*/ 254908 w 537253"/>
                  <a:gd name="connsiteY18" fmla="*/ 13737 h 287679"/>
                  <a:gd name="connsiteX19" fmla="*/ 236620 w 537253"/>
                  <a:gd name="connsiteY19" fmla="*/ 50313 h 287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37253" h="287679">
                    <a:moveTo>
                      <a:pt x="236620" y="50313"/>
                    </a:moveTo>
                    <a:cubicBezTo>
                      <a:pt x="196996" y="65553"/>
                      <a:pt x="47215" y="0"/>
                      <a:pt x="17164" y="105177"/>
                    </a:cubicBezTo>
                    <a:cubicBezTo>
                      <a:pt x="14516" y="114445"/>
                      <a:pt x="11068" y="123465"/>
                      <a:pt x="8020" y="132609"/>
                    </a:cubicBezTo>
                    <a:cubicBezTo>
                      <a:pt x="31004" y="201560"/>
                      <a:pt x="0" y="116569"/>
                      <a:pt x="35452" y="187473"/>
                    </a:cubicBezTo>
                    <a:cubicBezTo>
                      <a:pt x="39763" y="196094"/>
                      <a:pt x="37780" y="208089"/>
                      <a:pt x="44596" y="214905"/>
                    </a:cubicBezTo>
                    <a:cubicBezTo>
                      <a:pt x="51412" y="221721"/>
                      <a:pt x="62884" y="221001"/>
                      <a:pt x="72028" y="224049"/>
                    </a:cubicBezTo>
                    <a:cubicBezTo>
                      <a:pt x="75076" y="242337"/>
                      <a:pt x="68062" y="265803"/>
                      <a:pt x="81172" y="278913"/>
                    </a:cubicBezTo>
                    <a:cubicBezTo>
                      <a:pt x="88943" y="286684"/>
                      <a:pt x="97631" y="261235"/>
                      <a:pt x="108604" y="260625"/>
                    </a:cubicBezTo>
                    <a:cubicBezTo>
                      <a:pt x="154355" y="258083"/>
                      <a:pt x="200044" y="266721"/>
                      <a:pt x="245764" y="269769"/>
                    </a:cubicBezTo>
                    <a:cubicBezTo>
                      <a:pt x="294887" y="286143"/>
                      <a:pt x="287026" y="287679"/>
                      <a:pt x="364636" y="269769"/>
                    </a:cubicBezTo>
                    <a:cubicBezTo>
                      <a:pt x="375344" y="267298"/>
                      <a:pt x="382025" y="255944"/>
                      <a:pt x="392068" y="251481"/>
                    </a:cubicBezTo>
                    <a:cubicBezTo>
                      <a:pt x="409684" y="243652"/>
                      <a:pt x="428644" y="239289"/>
                      <a:pt x="446932" y="233193"/>
                    </a:cubicBezTo>
                    <a:lnTo>
                      <a:pt x="474364" y="224049"/>
                    </a:lnTo>
                    <a:lnTo>
                      <a:pt x="501796" y="214905"/>
                    </a:lnTo>
                    <a:cubicBezTo>
                      <a:pt x="507892" y="205761"/>
                      <a:pt x="515169" y="197303"/>
                      <a:pt x="520084" y="187473"/>
                    </a:cubicBezTo>
                    <a:cubicBezTo>
                      <a:pt x="537253" y="153136"/>
                      <a:pt x="532307" y="114414"/>
                      <a:pt x="520084" y="77745"/>
                    </a:cubicBezTo>
                    <a:cubicBezTo>
                      <a:pt x="513133" y="56893"/>
                      <a:pt x="504360" y="29832"/>
                      <a:pt x="483508" y="22881"/>
                    </a:cubicBezTo>
                    <a:lnTo>
                      <a:pt x="428644" y="4593"/>
                    </a:lnTo>
                    <a:cubicBezTo>
                      <a:pt x="370732" y="7641"/>
                      <a:pt x="311876" y="2886"/>
                      <a:pt x="254908" y="13737"/>
                    </a:cubicBezTo>
                    <a:cubicBezTo>
                      <a:pt x="244112" y="15793"/>
                      <a:pt x="276244" y="35073"/>
                      <a:pt x="236620" y="50313"/>
                    </a:cubicBez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72"/>
              <p:cNvSpPr/>
              <p:nvPr/>
            </p:nvSpPr>
            <p:spPr>
              <a:xfrm>
                <a:off x="697359" y="5087330"/>
                <a:ext cx="293241" cy="231866"/>
              </a:xfrm>
              <a:custGeom>
                <a:avLst/>
                <a:gdLst>
                  <a:gd name="connsiteX0" fmla="*/ 422116 w 671809"/>
                  <a:gd name="connsiteY0" fmla="*/ 1524 h 541020"/>
                  <a:gd name="connsiteX1" fmla="*/ 385540 w 671809"/>
                  <a:gd name="connsiteY1" fmla="*/ 10668 h 541020"/>
                  <a:gd name="connsiteX2" fmla="*/ 248380 w 671809"/>
                  <a:gd name="connsiteY2" fmla="*/ 74676 h 541020"/>
                  <a:gd name="connsiteX3" fmla="*/ 19780 w 671809"/>
                  <a:gd name="connsiteY3" fmla="*/ 83820 h 541020"/>
                  <a:gd name="connsiteX4" fmla="*/ 19780 w 671809"/>
                  <a:gd name="connsiteY4" fmla="*/ 184404 h 541020"/>
                  <a:gd name="connsiteX5" fmla="*/ 47212 w 671809"/>
                  <a:gd name="connsiteY5" fmla="*/ 211836 h 541020"/>
                  <a:gd name="connsiteX6" fmla="*/ 138652 w 671809"/>
                  <a:gd name="connsiteY6" fmla="*/ 202692 h 541020"/>
                  <a:gd name="connsiteX7" fmla="*/ 184372 w 671809"/>
                  <a:gd name="connsiteY7" fmla="*/ 120396 h 541020"/>
                  <a:gd name="connsiteX8" fmla="*/ 257524 w 671809"/>
                  <a:gd name="connsiteY8" fmla="*/ 129540 h 541020"/>
                  <a:gd name="connsiteX9" fmla="*/ 294100 w 671809"/>
                  <a:gd name="connsiteY9" fmla="*/ 193548 h 541020"/>
                  <a:gd name="connsiteX10" fmla="*/ 303244 w 671809"/>
                  <a:gd name="connsiteY10" fmla="*/ 220980 h 541020"/>
                  <a:gd name="connsiteX11" fmla="*/ 330676 w 671809"/>
                  <a:gd name="connsiteY11" fmla="*/ 239268 h 541020"/>
                  <a:gd name="connsiteX12" fmla="*/ 358108 w 671809"/>
                  <a:gd name="connsiteY12" fmla="*/ 312420 h 541020"/>
                  <a:gd name="connsiteX13" fmla="*/ 412972 w 671809"/>
                  <a:gd name="connsiteY13" fmla="*/ 339852 h 541020"/>
                  <a:gd name="connsiteX14" fmla="*/ 440404 w 671809"/>
                  <a:gd name="connsiteY14" fmla="*/ 358140 h 541020"/>
                  <a:gd name="connsiteX15" fmla="*/ 495268 w 671809"/>
                  <a:gd name="connsiteY15" fmla="*/ 403860 h 541020"/>
                  <a:gd name="connsiteX16" fmla="*/ 531844 w 671809"/>
                  <a:gd name="connsiteY16" fmla="*/ 413004 h 541020"/>
                  <a:gd name="connsiteX17" fmla="*/ 559276 w 671809"/>
                  <a:gd name="connsiteY17" fmla="*/ 477012 h 541020"/>
                  <a:gd name="connsiteX18" fmla="*/ 577564 w 671809"/>
                  <a:gd name="connsiteY18" fmla="*/ 531876 h 541020"/>
                  <a:gd name="connsiteX19" fmla="*/ 632428 w 671809"/>
                  <a:gd name="connsiteY19" fmla="*/ 541020 h 541020"/>
                  <a:gd name="connsiteX20" fmla="*/ 632428 w 671809"/>
                  <a:gd name="connsiteY20" fmla="*/ 220980 h 541020"/>
                  <a:gd name="connsiteX21" fmla="*/ 604996 w 671809"/>
                  <a:gd name="connsiteY21" fmla="*/ 129540 h 541020"/>
                  <a:gd name="connsiteX22" fmla="*/ 550132 w 671809"/>
                  <a:gd name="connsiteY22" fmla="*/ 102108 h 541020"/>
                  <a:gd name="connsiteX23" fmla="*/ 504412 w 671809"/>
                  <a:gd name="connsiteY23" fmla="*/ 56388 h 541020"/>
                  <a:gd name="connsiteX24" fmla="*/ 486124 w 671809"/>
                  <a:gd name="connsiteY24" fmla="*/ 28956 h 541020"/>
                  <a:gd name="connsiteX25" fmla="*/ 458692 w 671809"/>
                  <a:gd name="connsiteY25" fmla="*/ 19812 h 541020"/>
                  <a:gd name="connsiteX26" fmla="*/ 422116 w 671809"/>
                  <a:gd name="connsiteY26" fmla="*/ 1524 h 541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71809" h="541020">
                    <a:moveTo>
                      <a:pt x="422116" y="1524"/>
                    </a:moveTo>
                    <a:cubicBezTo>
                      <a:pt x="409924" y="0"/>
                      <a:pt x="397122" y="5791"/>
                      <a:pt x="385540" y="10668"/>
                    </a:cubicBezTo>
                    <a:cubicBezTo>
                      <a:pt x="339040" y="30247"/>
                      <a:pt x="297854" y="64781"/>
                      <a:pt x="248380" y="74676"/>
                    </a:cubicBezTo>
                    <a:cubicBezTo>
                      <a:pt x="173600" y="89632"/>
                      <a:pt x="95980" y="80772"/>
                      <a:pt x="19780" y="83820"/>
                    </a:cubicBezTo>
                    <a:cubicBezTo>
                      <a:pt x="6568" y="123456"/>
                      <a:pt x="0" y="130009"/>
                      <a:pt x="19780" y="184404"/>
                    </a:cubicBezTo>
                    <a:cubicBezTo>
                      <a:pt x="24199" y="196557"/>
                      <a:pt x="38068" y="202692"/>
                      <a:pt x="47212" y="211836"/>
                    </a:cubicBezTo>
                    <a:cubicBezTo>
                      <a:pt x="77692" y="208788"/>
                      <a:pt x="111254" y="216391"/>
                      <a:pt x="138652" y="202692"/>
                    </a:cubicBezTo>
                    <a:cubicBezTo>
                      <a:pt x="163806" y="190115"/>
                      <a:pt x="175631" y="146618"/>
                      <a:pt x="184372" y="120396"/>
                    </a:cubicBezTo>
                    <a:cubicBezTo>
                      <a:pt x="208756" y="123444"/>
                      <a:pt x="234430" y="121142"/>
                      <a:pt x="257524" y="129540"/>
                    </a:cubicBezTo>
                    <a:cubicBezTo>
                      <a:pt x="288488" y="140800"/>
                      <a:pt x="287023" y="168779"/>
                      <a:pt x="294100" y="193548"/>
                    </a:cubicBezTo>
                    <a:cubicBezTo>
                      <a:pt x="296748" y="202816"/>
                      <a:pt x="297223" y="213454"/>
                      <a:pt x="303244" y="220980"/>
                    </a:cubicBezTo>
                    <a:cubicBezTo>
                      <a:pt x="310109" y="229562"/>
                      <a:pt x="321532" y="233172"/>
                      <a:pt x="330676" y="239268"/>
                    </a:cubicBezTo>
                    <a:cubicBezTo>
                      <a:pt x="336828" y="263877"/>
                      <a:pt x="341031" y="291927"/>
                      <a:pt x="358108" y="312420"/>
                    </a:cubicBezTo>
                    <a:cubicBezTo>
                      <a:pt x="376826" y="334882"/>
                      <a:pt x="389791" y="328261"/>
                      <a:pt x="412972" y="339852"/>
                    </a:cubicBezTo>
                    <a:cubicBezTo>
                      <a:pt x="422802" y="344767"/>
                      <a:pt x="431961" y="351105"/>
                      <a:pt x="440404" y="358140"/>
                    </a:cubicBezTo>
                    <a:cubicBezTo>
                      <a:pt x="463667" y="377526"/>
                      <a:pt x="467223" y="391841"/>
                      <a:pt x="495268" y="403860"/>
                    </a:cubicBezTo>
                    <a:cubicBezTo>
                      <a:pt x="506819" y="408810"/>
                      <a:pt x="519652" y="409956"/>
                      <a:pt x="531844" y="413004"/>
                    </a:cubicBezTo>
                    <a:cubicBezTo>
                      <a:pt x="556033" y="509758"/>
                      <a:pt x="523192" y="395822"/>
                      <a:pt x="559276" y="477012"/>
                    </a:cubicBezTo>
                    <a:cubicBezTo>
                      <a:pt x="567105" y="494628"/>
                      <a:pt x="558549" y="528707"/>
                      <a:pt x="577564" y="531876"/>
                    </a:cubicBezTo>
                    <a:lnTo>
                      <a:pt x="632428" y="541020"/>
                    </a:lnTo>
                    <a:cubicBezTo>
                      <a:pt x="671809" y="422878"/>
                      <a:pt x="648170" y="504332"/>
                      <a:pt x="632428" y="220980"/>
                    </a:cubicBezTo>
                    <a:cubicBezTo>
                      <a:pt x="631750" y="208785"/>
                      <a:pt x="607099" y="130241"/>
                      <a:pt x="604996" y="129540"/>
                    </a:cubicBezTo>
                    <a:cubicBezTo>
                      <a:pt x="567138" y="116921"/>
                      <a:pt x="585584" y="125743"/>
                      <a:pt x="550132" y="102108"/>
                    </a:cubicBezTo>
                    <a:cubicBezTo>
                      <a:pt x="501364" y="28956"/>
                      <a:pt x="565372" y="117348"/>
                      <a:pt x="504412" y="56388"/>
                    </a:cubicBezTo>
                    <a:cubicBezTo>
                      <a:pt x="496641" y="48617"/>
                      <a:pt x="494706" y="35821"/>
                      <a:pt x="486124" y="28956"/>
                    </a:cubicBezTo>
                    <a:cubicBezTo>
                      <a:pt x="478598" y="22935"/>
                      <a:pt x="467313" y="24123"/>
                      <a:pt x="458692" y="19812"/>
                    </a:cubicBezTo>
                    <a:cubicBezTo>
                      <a:pt x="448862" y="14897"/>
                      <a:pt x="434308" y="3048"/>
                      <a:pt x="422116" y="1524"/>
                    </a:cubicBez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51" name="Straight Arrow Connector 50"/>
            <p:cNvCxnSpPr>
              <a:stCxn id="49" idx="1"/>
            </p:cNvCxnSpPr>
            <p:nvPr/>
          </p:nvCxnSpPr>
          <p:spPr>
            <a:xfrm rot="16200000" flipH="1">
              <a:off x="6887813" y="3839812"/>
              <a:ext cx="204366" cy="19320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V="1">
              <a:off x="6934200" y="4114800"/>
              <a:ext cx="152400" cy="762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a:stCxn id="49" idx="0"/>
              <a:endCxn id="70" idx="0"/>
            </p:cNvCxnSpPr>
            <p:nvPr/>
          </p:nvCxnSpPr>
          <p:spPr>
            <a:xfrm rot="16200000" flipH="1">
              <a:off x="7086425" y="3810175"/>
              <a:ext cx="228600" cy="7585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54" name="Picture 50" descr="http://3.bp.blogspot.com/-AVC_Oi6LeEg/ThkPpApZTGI/AAAAAAAAAI4/Ka9Vqx4_5c4/s1600/1195436473952372872wind_cefa_01_svg_hi.png"/>
            <p:cNvPicPr>
              <a:picLocks noChangeAspect="1" noChangeArrowheads="1"/>
            </p:cNvPicPr>
            <p:nvPr/>
          </p:nvPicPr>
          <p:blipFill>
            <a:blip r:embed="rId13" cstate="print">
              <a:clrChange>
                <a:clrFrom>
                  <a:srgbClr val="FFFFFF"/>
                </a:clrFrom>
                <a:clrTo>
                  <a:srgbClr val="FFFFFF">
                    <a:alpha val="0"/>
                  </a:srgbClr>
                </a:clrTo>
              </a:clrChange>
              <a:biLevel thresh="50000"/>
            </a:blip>
            <a:srcRect/>
            <a:stretch>
              <a:fillRect/>
            </a:stretch>
          </p:blipFill>
          <p:spPr bwMode="auto">
            <a:xfrm>
              <a:off x="3159909" y="5181600"/>
              <a:ext cx="573891" cy="457200"/>
            </a:xfrm>
            <a:prstGeom prst="rect">
              <a:avLst/>
            </a:prstGeom>
            <a:noFill/>
          </p:spPr>
        </p:pic>
        <p:cxnSp>
          <p:nvCxnSpPr>
            <p:cNvPr id="55" name="Curved Connector 140"/>
            <p:cNvCxnSpPr>
              <a:stCxn id="17" idx="4"/>
              <a:endCxn id="37" idx="6"/>
            </p:cNvCxnSpPr>
            <p:nvPr/>
          </p:nvCxnSpPr>
          <p:spPr>
            <a:xfrm rot="5400000">
              <a:off x="4095750" y="4819650"/>
              <a:ext cx="381000" cy="800100"/>
            </a:xfrm>
            <a:prstGeom prst="curvedConnector2">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56" name="Curved Connector 140"/>
            <p:cNvCxnSpPr/>
            <p:nvPr/>
          </p:nvCxnSpPr>
          <p:spPr>
            <a:xfrm rot="16200000" flipH="1">
              <a:off x="4857750" y="4819650"/>
              <a:ext cx="381000" cy="800100"/>
            </a:xfrm>
            <a:prstGeom prst="curvedConnector2">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rot="5400000">
              <a:off x="5791994" y="4342606"/>
              <a:ext cx="1676400"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58" name="Curved Connector 140"/>
            <p:cNvCxnSpPr/>
            <p:nvPr/>
          </p:nvCxnSpPr>
          <p:spPr>
            <a:xfrm rot="16200000" flipH="1">
              <a:off x="6153150" y="3448050"/>
              <a:ext cx="381000" cy="800100"/>
            </a:xfrm>
            <a:prstGeom prst="curvedConnector2">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59" name="Curved Connector 140"/>
            <p:cNvCxnSpPr/>
            <p:nvPr/>
          </p:nvCxnSpPr>
          <p:spPr>
            <a:xfrm rot="16200000" flipV="1">
              <a:off x="4019550" y="1009650"/>
              <a:ext cx="381000" cy="800100"/>
            </a:xfrm>
            <a:prstGeom prst="curvedConnector2">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60" name="Curved Connector 140"/>
            <p:cNvCxnSpPr/>
            <p:nvPr/>
          </p:nvCxnSpPr>
          <p:spPr>
            <a:xfrm rot="5400000" flipH="1" flipV="1">
              <a:off x="4781550" y="1009650"/>
              <a:ext cx="381000" cy="800100"/>
            </a:xfrm>
            <a:prstGeom prst="curvedConnector2">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61" name="Curved Connector 140"/>
            <p:cNvCxnSpPr/>
            <p:nvPr/>
          </p:nvCxnSpPr>
          <p:spPr>
            <a:xfrm rot="16200000" flipH="1">
              <a:off x="5905500" y="1714500"/>
              <a:ext cx="304800" cy="1295400"/>
            </a:xfrm>
            <a:prstGeom prst="curvedConnector2">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62" name="Curved Connector 140"/>
            <p:cNvCxnSpPr/>
            <p:nvPr/>
          </p:nvCxnSpPr>
          <p:spPr>
            <a:xfrm rot="16200000" flipV="1">
              <a:off x="2724150" y="2305050"/>
              <a:ext cx="381000" cy="800100"/>
            </a:xfrm>
            <a:prstGeom prst="curvedConnector2">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63" name="Curved Connector 140"/>
            <p:cNvCxnSpPr/>
            <p:nvPr/>
          </p:nvCxnSpPr>
          <p:spPr>
            <a:xfrm rot="5400000">
              <a:off x="2724150" y="3448051"/>
              <a:ext cx="381000" cy="800100"/>
            </a:xfrm>
            <a:prstGeom prst="curvedConnector2">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64" name="Curved Connector 140"/>
            <p:cNvCxnSpPr>
              <a:stCxn id="22" idx="0"/>
            </p:cNvCxnSpPr>
            <p:nvPr/>
          </p:nvCxnSpPr>
          <p:spPr>
            <a:xfrm rot="5400000" flipH="1" flipV="1">
              <a:off x="3353646" y="2058247"/>
              <a:ext cx="685800" cy="988907"/>
            </a:xfrm>
            <a:prstGeom prst="curvedConnector2">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p:nvPr/>
          </p:nvCxnSpPr>
          <p:spPr>
            <a:xfrm rot="5400000">
              <a:off x="2667000" y="4343400"/>
              <a:ext cx="1371600"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66" name="Curved Connector 140"/>
            <p:cNvCxnSpPr/>
            <p:nvPr/>
          </p:nvCxnSpPr>
          <p:spPr>
            <a:xfrm rot="10800000">
              <a:off x="3420548" y="3622208"/>
              <a:ext cx="922852" cy="797392"/>
            </a:xfrm>
            <a:prstGeom prst="curvedConnector2">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67" name="Curved Connector 140"/>
            <p:cNvCxnSpPr/>
            <p:nvPr/>
          </p:nvCxnSpPr>
          <p:spPr>
            <a:xfrm rot="10800000">
              <a:off x="5181600" y="3733800"/>
              <a:ext cx="1608652" cy="568792"/>
            </a:xfrm>
            <a:prstGeom prst="curvedConnector3">
              <a:avLst>
                <a:gd name="adj1" fmla="val 59663"/>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68" name="Curved Connector 140"/>
            <p:cNvCxnSpPr/>
            <p:nvPr/>
          </p:nvCxnSpPr>
          <p:spPr>
            <a:xfrm rot="5400000" flipH="1" flipV="1">
              <a:off x="5773504" y="1922696"/>
              <a:ext cx="1483192" cy="533400"/>
            </a:xfrm>
            <a:prstGeom prst="curvedConnector3">
              <a:avLst>
                <a:gd name="adj1" fmla="val 50000"/>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p:nvPr/>
          </p:nvCxnSpPr>
          <p:spPr>
            <a:xfrm>
              <a:off x="3657600" y="3505200"/>
              <a:ext cx="304800" cy="1588"/>
            </a:xfrm>
            <a:prstGeom prst="straightConnector1">
              <a:avLst/>
            </a:prstGeom>
            <a:ln w="38100">
              <a:solidFill>
                <a:schemeClr val="tx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grpSp>
      <p:sp>
        <p:nvSpPr>
          <p:cNvPr id="74" name="Title 73"/>
          <p:cNvSpPr>
            <a:spLocks noGrp="1"/>
          </p:cNvSpPr>
          <p:nvPr>
            <p:ph type="title"/>
          </p:nvPr>
        </p:nvSpPr>
        <p:spPr/>
        <p:txBody>
          <a:bodyPr/>
          <a:lstStyle/>
          <a:p>
            <a:r>
              <a:rPr lang="en-US" dirty="0" smtClean="0"/>
              <a:t>Effects of global warming</a:t>
            </a:r>
            <a:endParaRPr lang="en-US" dirty="0"/>
          </a:p>
        </p:txBody>
      </p:sp>
      <p:sp>
        <p:nvSpPr>
          <p:cNvPr id="146" name="TextBox 145"/>
          <p:cNvSpPr txBox="1"/>
          <p:nvPr/>
        </p:nvSpPr>
        <p:spPr>
          <a:xfrm>
            <a:off x="609600" y="697468"/>
            <a:ext cx="2643206" cy="369332"/>
          </a:xfrm>
          <a:prstGeom prst="rect">
            <a:avLst/>
          </a:prstGeom>
          <a:solidFill>
            <a:schemeClr val="accent6">
              <a:lumMod val="75000"/>
            </a:schemeClr>
          </a:solidFill>
          <a:ln w="19050">
            <a:solidFill>
              <a:schemeClr val="tx1"/>
            </a:solidFill>
          </a:ln>
        </p:spPr>
        <p:txBody>
          <a:bodyPr wrap="square" rtlCol="0">
            <a:spAutoFit/>
          </a:bodyPr>
          <a:lstStyle/>
          <a:p>
            <a:r>
              <a:rPr lang="en-US" dirty="0" smtClean="0"/>
              <a:t>Impacts on Mumbai</a:t>
            </a:r>
            <a:endParaRPr lang="en-US" dirty="0"/>
          </a:p>
        </p:txBody>
      </p:sp>
      <p:sp>
        <p:nvSpPr>
          <p:cNvPr id="147" name="Rounded Rectangle 146"/>
          <p:cNvSpPr/>
          <p:nvPr/>
        </p:nvSpPr>
        <p:spPr>
          <a:xfrm>
            <a:off x="6248400" y="1333496"/>
            <a:ext cx="1371600" cy="533400"/>
          </a:xfrm>
          <a:prstGeom prst="round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dirty="0" smtClean="0">
                <a:solidFill>
                  <a:sysClr val="windowText" lastClr="000000"/>
                </a:solidFill>
              </a:rPr>
              <a:t>Change in Living conditions of plants and animals</a:t>
            </a:r>
            <a:endParaRPr lang="en-US" sz="1100" dirty="0">
              <a:solidFill>
                <a:sysClr val="windowText" lastClr="000000"/>
              </a:solidFill>
            </a:endParaRPr>
          </a:p>
        </p:txBody>
      </p:sp>
      <p:sp>
        <p:nvSpPr>
          <p:cNvPr id="148" name="Rounded Rectangle 147"/>
          <p:cNvSpPr/>
          <p:nvPr/>
        </p:nvSpPr>
        <p:spPr>
          <a:xfrm>
            <a:off x="7543800" y="2552696"/>
            <a:ext cx="1371600" cy="533400"/>
          </a:xfrm>
          <a:prstGeom prst="round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dirty="0" smtClean="0">
                <a:solidFill>
                  <a:sysClr val="windowText" lastClr="000000"/>
                </a:solidFill>
              </a:rPr>
              <a:t>Change in migration patterns</a:t>
            </a:r>
            <a:endParaRPr lang="en-US" sz="1100" dirty="0">
              <a:solidFill>
                <a:sysClr val="windowText" lastClr="000000"/>
              </a:solidFill>
            </a:endParaRPr>
          </a:p>
        </p:txBody>
      </p:sp>
      <p:sp>
        <p:nvSpPr>
          <p:cNvPr id="149" name="Rounded Rectangle 148"/>
          <p:cNvSpPr/>
          <p:nvPr/>
        </p:nvSpPr>
        <p:spPr>
          <a:xfrm>
            <a:off x="1600200" y="1409696"/>
            <a:ext cx="1371600" cy="533400"/>
          </a:xfrm>
          <a:prstGeom prst="round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dirty="0" smtClean="0">
                <a:solidFill>
                  <a:sysClr val="windowText" lastClr="000000"/>
                </a:solidFill>
              </a:rPr>
              <a:t>Habitat loss and extinction</a:t>
            </a:r>
            <a:endParaRPr lang="en-US" sz="1100" dirty="0">
              <a:solidFill>
                <a:sysClr val="windowText" lastClr="000000"/>
              </a:solidFill>
            </a:endParaRPr>
          </a:p>
        </p:txBody>
      </p:sp>
      <p:sp>
        <p:nvSpPr>
          <p:cNvPr id="150" name="Rounded Rectangle 149"/>
          <p:cNvSpPr/>
          <p:nvPr/>
        </p:nvSpPr>
        <p:spPr>
          <a:xfrm>
            <a:off x="6248400" y="5600696"/>
            <a:ext cx="1371600" cy="533400"/>
          </a:xfrm>
          <a:prstGeom prst="roundRect">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dirty="0" smtClean="0">
                <a:solidFill>
                  <a:sysClr val="windowText" lastClr="000000"/>
                </a:solidFill>
              </a:rPr>
              <a:t>Sea Level Rise</a:t>
            </a:r>
            <a:endParaRPr lang="en-US" sz="1100" dirty="0">
              <a:solidFill>
                <a:sysClr val="windowText" lastClr="000000"/>
              </a:solidFill>
            </a:endParaRPr>
          </a:p>
        </p:txBody>
      </p:sp>
      <p:sp>
        <p:nvSpPr>
          <p:cNvPr id="151" name="Rounded Rectangle 150"/>
          <p:cNvSpPr/>
          <p:nvPr/>
        </p:nvSpPr>
        <p:spPr>
          <a:xfrm>
            <a:off x="1676400" y="5600696"/>
            <a:ext cx="1371600" cy="533400"/>
          </a:xfrm>
          <a:prstGeom prst="roundRect">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dirty="0" smtClean="0">
                <a:solidFill>
                  <a:sysClr val="windowText" lastClr="000000"/>
                </a:solidFill>
              </a:rPr>
              <a:t>Increased storms</a:t>
            </a:r>
            <a:endParaRPr lang="en-US" sz="1100" dirty="0">
              <a:solidFill>
                <a:sysClr val="windowText" lastClr="000000"/>
              </a:solidFill>
            </a:endParaRPr>
          </a:p>
        </p:txBody>
      </p:sp>
      <p:sp>
        <p:nvSpPr>
          <p:cNvPr id="152" name="Rounded Rectangle 151"/>
          <p:cNvSpPr/>
          <p:nvPr/>
        </p:nvSpPr>
        <p:spPr>
          <a:xfrm>
            <a:off x="304800" y="4305297"/>
            <a:ext cx="1371600" cy="533400"/>
          </a:xfrm>
          <a:prstGeom prst="roundRect">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dirty="0" smtClean="0">
                <a:solidFill>
                  <a:sysClr val="windowText" lastClr="000000"/>
                </a:solidFill>
              </a:rPr>
              <a:t>Increased Rains in some places</a:t>
            </a:r>
            <a:endParaRPr lang="en-US" sz="1100" dirty="0">
              <a:solidFill>
                <a:sysClr val="windowText" lastClr="000000"/>
              </a:solidFill>
            </a:endParaRPr>
          </a:p>
        </p:txBody>
      </p:sp>
      <p:pic>
        <p:nvPicPr>
          <p:cNvPr id="80" name="Picture 79"/>
          <p:cNvPicPr>
            <a:picLocks noChangeAspect="1"/>
          </p:cNvPicPr>
          <p:nvPr/>
        </p:nvPicPr>
        <p:blipFill>
          <a:blip r:embed="rId1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0" y="6096000"/>
            <a:ext cx="762000" cy="762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p:bldP spid="147" grpId="0" animBg="1"/>
      <p:bldP spid="148" grpId="0" animBg="1"/>
      <p:bldP spid="149" grpId="0" animBg="1"/>
      <p:bldP spid="150" grpId="0" animBg="1"/>
      <p:bldP spid="151" grpId="0" animBg="1"/>
      <p:bldP spid="15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t="14515" r="2384" b="3226"/>
          <a:stretch>
            <a:fillRect/>
          </a:stretch>
        </p:blipFill>
        <p:spPr bwMode="auto">
          <a:xfrm>
            <a:off x="-533400" y="1905000"/>
            <a:ext cx="5105400" cy="2590800"/>
          </a:xfrm>
          <a:prstGeom prst="rect">
            <a:avLst/>
          </a:prstGeom>
          <a:noFill/>
          <a:ln w="9525">
            <a:noFill/>
            <a:miter lim="800000"/>
            <a:headEnd/>
            <a:tailEnd/>
          </a:ln>
          <a:effectLst/>
        </p:spPr>
      </p:pic>
      <p:sp>
        <p:nvSpPr>
          <p:cNvPr id="2" name="Title 1"/>
          <p:cNvSpPr>
            <a:spLocks noGrp="1"/>
          </p:cNvSpPr>
          <p:nvPr>
            <p:ph type="title"/>
          </p:nvPr>
        </p:nvSpPr>
        <p:spPr>
          <a:xfrm>
            <a:off x="0" y="0"/>
            <a:ext cx="9144000" cy="685800"/>
          </a:xfrm>
        </p:spPr>
        <p:txBody>
          <a:bodyPr/>
          <a:lstStyle/>
          <a:p>
            <a:r>
              <a:rPr lang="en-US" dirty="0" smtClean="0"/>
              <a:t>GHG emissions</a:t>
            </a:r>
            <a:endParaRPr lang="en-US" dirty="0"/>
          </a:p>
        </p:txBody>
      </p:sp>
      <p:sp>
        <p:nvSpPr>
          <p:cNvPr id="4" name="Oval 3"/>
          <p:cNvSpPr/>
          <p:nvPr/>
        </p:nvSpPr>
        <p:spPr>
          <a:xfrm>
            <a:off x="609600" y="3124200"/>
            <a:ext cx="914401" cy="1371600"/>
          </a:xfrm>
          <a:prstGeom prst="ellipse">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304925" y="4953000"/>
            <a:ext cx="2209800" cy="646331"/>
          </a:xfrm>
          <a:prstGeom prst="rect">
            <a:avLst/>
          </a:prstGeom>
          <a:noFill/>
        </p:spPr>
        <p:txBody>
          <a:bodyPr wrap="square" rtlCol="0">
            <a:spAutoFit/>
          </a:bodyPr>
          <a:lstStyle/>
          <a:p>
            <a:r>
              <a:rPr lang="en-US" dirty="0" smtClean="0"/>
              <a:t>Total industrial emissions – 22%</a:t>
            </a:r>
            <a:endParaRPr lang="en-US" dirty="0"/>
          </a:p>
        </p:txBody>
      </p:sp>
      <p:cxnSp>
        <p:nvCxnSpPr>
          <p:cNvPr id="11" name="Straight Arrow Connector 10"/>
          <p:cNvCxnSpPr/>
          <p:nvPr/>
        </p:nvCxnSpPr>
        <p:spPr>
          <a:xfrm rot="16200000" flipH="1">
            <a:off x="1219202" y="4495801"/>
            <a:ext cx="533399" cy="380999"/>
          </a:xfrm>
          <a:prstGeom prst="straightConnector1">
            <a:avLst/>
          </a:prstGeom>
          <a:ln w="28575">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15" name="Rounded Rectangle 14"/>
          <p:cNvSpPr/>
          <p:nvPr/>
        </p:nvSpPr>
        <p:spPr>
          <a:xfrm>
            <a:off x="6472222" y="1905000"/>
            <a:ext cx="2214578" cy="571872"/>
          </a:xfrm>
          <a:prstGeom prst="round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600" dirty="0" smtClean="0">
                <a:solidFill>
                  <a:schemeClr val="tx1"/>
                </a:solidFill>
              </a:rPr>
              <a:t>Cement</a:t>
            </a:r>
          </a:p>
        </p:txBody>
      </p:sp>
      <p:sp>
        <p:nvSpPr>
          <p:cNvPr id="16" name="Rounded Rectangle 15"/>
          <p:cNvSpPr/>
          <p:nvPr/>
        </p:nvSpPr>
        <p:spPr>
          <a:xfrm>
            <a:off x="5257800" y="1295400"/>
            <a:ext cx="2214578" cy="571872"/>
          </a:xfrm>
          <a:prstGeom prst="round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600" dirty="0" smtClean="0">
                <a:solidFill>
                  <a:schemeClr val="tx1"/>
                </a:solidFill>
              </a:rPr>
              <a:t>Thermal power plants</a:t>
            </a:r>
          </a:p>
        </p:txBody>
      </p:sp>
      <p:sp>
        <p:nvSpPr>
          <p:cNvPr id="17" name="Rounded Rectangle 16"/>
          <p:cNvSpPr/>
          <p:nvPr/>
        </p:nvSpPr>
        <p:spPr>
          <a:xfrm>
            <a:off x="5257800" y="2514600"/>
            <a:ext cx="2214578" cy="571872"/>
          </a:xfrm>
          <a:prstGeom prst="round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600" dirty="0" smtClean="0">
                <a:solidFill>
                  <a:schemeClr val="tx1"/>
                </a:solidFill>
              </a:rPr>
              <a:t>Iron and steel </a:t>
            </a:r>
          </a:p>
        </p:txBody>
      </p:sp>
      <p:sp>
        <p:nvSpPr>
          <p:cNvPr id="18" name="Rounded Rectangle 17"/>
          <p:cNvSpPr/>
          <p:nvPr/>
        </p:nvSpPr>
        <p:spPr>
          <a:xfrm>
            <a:off x="6477000" y="3124200"/>
            <a:ext cx="2214578" cy="571872"/>
          </a:xfrm>
          <a:prstGeom prst="round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600" dirty="0" smtClean="0">
                <a:solidFill>
                  <a:schemeClr val="tx1"/>
                </a:solidFill>
              </a:rPr>
              <a:t>Food processing</a:t>
            </a:r>
          </a:p>
        </p:txBody>
      </p:sp>
      <p:sp>
        <p:nvSpPr>
          <p:cNvPr id="19" name="Rounded Rectangle 18"/>
          <p:cNvSpPr/>
          <p:nvPr/>
        </p:nvSpPr>
        <p:spPr>
          <a:xfrm>
            <a:off x="5257800" y="3733800"/>
            <a:ext cx="2214578" cy="571872"/>
          </a:xfrm>
          <a:prstGeom prst="round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600" dirty="0" smtClean="0">
                <a:solidFill>
                  <a:schemeClr val="tx1"/>
                </a:solidFill>
              </a:rPr>
              <a:t>Chemical (Ammonia &amp; ethylene production)</a:t>
            </a:r>
          </a:p>
        </p:txBody>
      </p:sp>
      <p:sp>
        <p:nvSpPr>
          <p:cNvPr id="20" name="Rounded Rectangle 19"/>
          <p:cNvSpPr/>
          <p:nvPr/>
        </p:nvSpPr>
        <p:spPr>
          <a:xfrm>
            <a:off x="6481778" y="4343400"/>
            <a:ext cx="2214578" cy="571872"/>
          </a:xfrm>
          <a:prstGeom prst="round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600" dirty="0" smtClean="0">
                <a:solidFill>
                  <a:schemeClr val="tx1"/>
                </a:solidFill>
              </a:rPr>
              <a:t>Aluminium  </a:t>
            </a:r>
          </a:p>
        </p:txBody>
      </p:sp>
      <p:sp>
        <p:nvSpPr>
          <p:cNvPr id="21" name="Rounded Rectangle 20"/>
          <p:cNvSpPr/>
          <p:nvPr/>
        </p:nvSpPr>
        <p:spPr>
          <a:xfrm>
            <a:off x="5257800" y="4953000"/>
            <a:ext cx="2214578" cy="571872"/>
          </a:xfrm>
          <a:prstGeom prst="round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600" dirty="0" smtClean="0">
                <a:solidFill>
                  <a:schemeClr val="tx1"/>
                </a:solidFill>
              </a:rPr>
              <a:t>Ferro alloys</a:t>
            </a:r>
          </a:p>
        </p:txBody>
      </p:sp>
      <p:sp>
        <p:nvSpPr>
          <p:cNvPr id="22" name="Rounded Rectangle 21"/>
          <p:cNvSpPr/>
          <p:nvPr/>
        </p:nvSpPr>
        <p:spPr>
          <a:xfrm>
            <a:off x="6481778" y="5562600"/>
            <a:ext cx="2214578" cy="571872"/>
          </a:xfrm>
          <a:prstGeom prst="round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600" dirty="0" smtClean="0">
                <a:solidFill>
                  <a:schemeClr val="tx1"/>
                </a:solidFill>
              </a:rPr>
              <a:t>Textile &amp; Tanneries</a:t>
            </a:r>
          </a:p>
        </p:txBody>
      </p:sp>
      <p:sp>
        <p:nvSpPr>
          <p:cNvPr id="23" name="Rounded Rectangle 22"/>
          <p:cNvSpPr/>
          <p:nvPr/>
        </p:nvSpPr>
        <p:spPr>
          <a:xfrm>
            <a:off x="5257800" y="6172200"/>
            <a:ext cx="2214578" cy="571872"/>
          </a:xfrm>
          <a:prstGeom prst="round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600" dirty="0" smtClean="0">
                <a:solidFill>
                  <a:schemeClr val="tx1"/>
                </a:solidFill>
              </a:rPr>
              <a:t>Pulp &amp; Paper</a:t>
            </a:r>
          </a:p>
        </p:txBody>
      </p:sp>
      <p:sp>
        <p:nvSpPr>
          <p:cNvPr id="24" name="Rounded Rectangle 23"/>
          <p:cNvSpPr/>
          <p:nvPr/>
        </p:nvSpPr>
        <p:spPr>
          <a:xfrm>
            <a:off x="4800600" y="685800"/>
            <a:ext cx="3962400" cy="533400"/>
          </a:xfrm>
          <a:prstGeom prst="roundRect">
            <a:avLst/>
          </a:prstGeom>
          <a:solidFill>
            <a:schemeClr val="bg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Major Polluting Industries in MMR</a:t>
            </a:r>
            <a:endParaRPr lang="en-US" dirty="0">
              <a:solidFill>
                <a:schemeClr val="tx1"/>
              </a:solidFill>
            </a:endParaRPr>
          </a:p>
        </p:txBody>
      </p:sp>
      <p:sp>
        <p:nvSpPr>
          <p:cNvPr id="25" name="TextBox 24"/>
          <p:cNvSpPr txBox="1"/>
          <p:nvPr/>
        </p:nvSpPr>
        <p:spPr>
          <a:xfrm>
            <a:off x="762000" y="6488668"/>
            <a:ext cx="4267200" cy="369332"/>
          </a:xfrm>
          <a:prstGeom prst="rect">
            <a:avLst/>
          </a:prstGeom>
          <a:noFill/>
        </p:spPr>
        <p:txBody>
          <a:bodyPr wrap="square" rtlCol="0">
            <a:spAutoFit/>
          </a:bodyPr>
          <a:lstStyle/>
          <a:p>
            <a:r>
              <a:rPr lang="en-US" sz="900" dirty="0" smtClean="0"/>
              <a:t>Source: INCCA (2010), India: greenhouse gas emissions 2007,  Ministry of Environment and Forests, GOI, New Delhi</a:t>
            </a:r>
            <a:endParaRPr lang="en-US" sz="900" dirty="0"/>
          </a:p>
        </p:txBody>
      </p:sp>
      <p:sp>
        <p:nvSpPr>
          <p:cNvPr id="26" name="Rounded Rectangle 25"/>
          <p:cNvSpPr/>
          <p:nvPr/>
        </p:nvSpPr>
        <p:spPr>
          <a:xfrm>
            <a:off x="152400" y="1143000"/>
            <a:ext cx="3962400" cy="533400"/>
          </a:xfrm>
          <a:prstGeom prst="roundRect">
            <a:avLst/>
          </a:prstGeom>
          <a:solidFill>
            <a:schemeClr val="bg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GHG Emissions by sector - India</a:t>
            </a:r>
            <a:endParaRPr lang="en-US" dirty="0">
              <a:solidFill>
                <a:schemeClr val="tx1"/>
              </a:solidFill>
            </a:endParaRPr>
          </a:p>
        </p:txBody>
      </p:sp>
      <p:pic>
        <p:nvPicPr>
          <p:cNvPr id="27" name="Picture 26"/>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0" y="6096000"/>
            <a:ext cx="762000" cy="762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Industries in MMR</a:t>
            </a:r>
            <a:endParaRPr lang="en-US" dirty="0"/>
          </a:p>
        </p:txBody>
      </p:sp>
      <p:pic>
        <p:nvPicPr>
          <p:cNvPr id="20482" name="Picture 2"/>
          <p:cNvPicPr>
            <a:picLocks noChangeAspect="1" noChangeArrowheads="1"/>
          </p:cNvPicPr>
          <p:nvPr/>
        </p:nvPicPr>
        <p:blipFill>
          <a:blip r:embed="rId3" cstate="print"/>
          <a:srcRect t="74323"/>
          <a:stretch>
            <a:fillRect/>
          </a:stretch>
        </p:blipFill>
        <p:spPr bwMode="auto">
          <a:xfrm>
            <a:off x="3914775" y="4581525"/>
            <a:ext cx="4314825" cy="1895475"/>
          </a:xfrm>
          <a:prstGeom prst="rect">
            <a:avLst/>
          </a:prstGeom>
          <a:noFill/>
          <a:ln w="9525">
            <a:noFill/>
            <a:miter lim="800000"/>
            <a:headEnd/>
            <a:tailEnd/>
          </a:ln>
          <a:effectLst/>
        </p:spPr>
      </p:pic>
      <p:pic>
        <p:nvPicPr>
          <p:cNvPr id="5" name="Picture 2"/>
          <p:cNvPicPr>
            <a:picLocks noChangeAspect="1" noChangeArrowheads="1"/>
          </p:cNvPicPr>
          <p:nvPr/>
        </p:nvPicPr>
        <p:blipFill>
          <a:blip r:embed="rId3" cstate="print"/>
          <a:srcRect b="24645"/>
          <a:stretch>
            <a:fillRect/>
          </a:stretch>
        </p:blipFill>
        <p:spPr bwMode="auto">
          <a:xfrm>
            <a:off x="0" y="762000"/>
            <a:ext cx="4314825" cy="5562600"/>
          </a:xfrm>
          <a:prstGeom prst="rect">
            <a:avLst/>
          </a:prstGeom>
          <a:noFill/>
          <a:ln w="9525">
            <a:noFill/>
            <a:miter lim="800000"/>
            <a:headEnd/>
            <a:tailEnd/>
          </a:ln>
          <a:effectLst/>
        </p:spPr>
      </p:pic>
      <p:sp>
        <p:nvSpPr>
          <p:cNvPr id="6" name="TextBox 5"/>
          <p:cNvSpPr txBox="1"/>
          <p:nvPr/>
        </p:nvSpPr>
        <p:spPr>
          <a:xfrm>
            <a:off x="1752600" y="6627168"/>
            <a:ext cx="7391400" cy="230832"/>
          </a:xfrm>
          <a:prstGeom prst="rect">
            <a:avLst/>
          </a:prstGeom>
          <a:noFill/>
        </p:spPr>
        <p:txBody>
          <a:bodyPr wrap="square" rtlCol="0">
            <a:spAutoFit/>
          </a:bodyPr>
          <a:lstStyle/>
          <a:p>
            <a:pPr algn="r"/>
            <a:r>
              <a:rPr lang="en-US" sz="900" dirty="0" smtClean="0"/>
              <a:t>Source: MMRDA(1999) Regional Plan for Mumbai Metropolitan Region 1996-2011, Ch.2 ‘Regional setting', Maharashtra Government Gazette, Mumbai</a:t>
            </a:r>
            <a:endParaRPr lang="en-US" sz="900" dirty="0"/>
          </a:p>
        </p:txBody>
      </p:sp>
      <p:cxnSp>
        <p:nvCxnSpPr>
          <p:cNvPr id="11" name="Straight Arrow Connector 10"/>
          <p:cNvCxnSpPr/>
          <p:nvPr/>
        </p:nvCxnSpPr>
        <p:spPr>
          <a:xfrm rot="10800000" flipV="1">
            <a:off x="2514600" y="1828800"/>
            <a:ext cx="1981200" cy="762000"/>
          </a:xfrm>
          <a:prstGeom prst="straightConnector1">
            <a:avLst/>
          </a:prstGeom>
          <a:ln w="38100">
            <a:solidFill>
              <a:schemeClr val="tx2">
                <a:lumMod val="50000"/>
              </a:schemeClr>
            </a:solidFill>
            <a:tailEnd type="arrow"/>
          </a:ln>
        </p:spPr>
        <p:style>
          <a:lnRef idx="1">
            <a:schemeClr val="accent1"/>
          </a:lnRef>
          <a:fillRef idx="0">
            <a:schemeClr val="accent1"/>
          </a:fillRef>
          <a:effectRef idx="0">
            <a:schemeClr val="accent1"/>
          </a:effectRef>
          <a:fontRef idx="minor">
            <a:schemeClr val="tx1"/>
          </a:fontRef>
        </p:style>
      </p:cxnSp>
      <p:grpSp>
        <p:nvGrpSpPr>
          <p:cNvPr id="3" name="Group 15"/>
          <p:cNvGrpSpPr/>
          <p:nvPr/>
        </p:nvGrpSpPr>
        <p:grpSpPr>
          <a:xfrm>
            <a:off x="4191000" y="838200"/>
            <a:ext cx="2376462" cy="1295400"/>
            <a:chOff x="5867400" y="762000"/>
            <a:chExt cx="2376462" cy="1295400"/>
          </a:xfrm>
        </p:grpSpPr>
        <p:sp>
          <p:nvSpPr>
            <p:cNvPr id="17" name="Rounded Rectangle 16"/>
            <p:cNvSpPr/>
            <p:nvPr/>
          </p:nvSpPr>
          <p:spPr>
            <a:xfrm>
              <a:off x="5886408" y="762000"/>
              <a:ext cx="2357454" cy="457200"/>
            </a:xfrm>
            <a:prstGeom prst="roundRect">
              <a:avLst/>
            </a:prstGeom>
            <a:solidFill>
              <a:schemeClr val="bg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Dombivili   </a:t>
              </a:r>
              <a:endParaRPr lang="en-US" dirty="0">
                <a:solidFill>
                  <a:schemeClr val="tx1"/>
                </a:solidFill>
              </a:endParaRPr>
            </a:p>
          </p:txBody>
        </p:sp>
        <p:sp>
          <p:nvSpPr>
            <p:cNvPr id="18" name="Rounded Rectangle 17"/>
            <p:cNvSpPr/>
            <p:nvPr/>
          </p:nvSpPr>
          <p:spPr>
            <a:xfrm>
              <a:off x="5867400" y="1219200"/>
              <a:ext cx="2362200" cy="838200"/>
            </a:xfrm>
            <a:prstGeom prst="round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Chemicals </a:t>
              </a:r>
            </a:p>
            <a:p>
              <a:pPr algn="ctr"/>
              <a:r>
                <a:rPr lang="en-US" sz="1600" dirty="0" smtClean="0">
                  <a:solidFill>
                    <a:schemeClr val="tx1"/>
                  </a:solidFill>
                </a:rPr>
                <a:t>Textiles</a:t>
              </a:r>
            </a:p>
            <a:p>
              <a:pPr algn="ctr"/>
              <a:r>
                <a:rPr lang="en-US" sz="1600" dirty="0" smtClean="0">
                  <a:solidFill>
                    <a:schemeClr val="tx1"/>
                  </a:solidFill>
                </a:rPr>
                <a:t>Pharmacy</a:t>
              </a:r>
              <a:endParaRPr lang="en-IN" sz="1600" dirty="0" smtClean="0">
                <a:solidFill>
                  <a:schemeClr val="tx1"/>
                </a:solidFill>
              </a:endParaRPr>
            </a:p>
          </p:txBody>
        </p:sp>
      </p:grpSp>
      <p:cxnSp>
        <p:nvCxnSpPr>
          <p:cNvPr id="22" name="Straight Arrow Connector 21"/>
          <p:cNvCxnSpPr/>
          <p:nvPr/>
        </p:nvCxnSpPr>
        <p:spPr>
          <a:xfrm rot="10800000" flipV="1">
            <a:off x="2362200" y="1752600"/>
            <a:ext cx="1676400" cy="381000"/>
          </a:xfrm>
          <a:prstGeom prst="straightConnector1">
            <a:avLst/>
          </a:prstGeom>
          <a:ln w="38100">
            <a:solidFill>
              <a:schemeClr val="tx2">
                <a:lumMod val="50000"/>
              </a:schemeClr>
            </a:solidFill>
            <a:tailEnd type="arrow"/>
          </a:ln>
        </p:spPr>
        <p:style>
          <a:lnRef idx="1">
            <a:schemeClr val="accent1"/>
          </a:lnRef>
          <a:fillRef idx="0">
            <a:schemeClr val="accent1"/>
          </a:fillRef>
          <a:effectRef idx="0">
            <a:schemeClr val="accent1"/>
          </a:effectRef>
          <a:fontRef idx="minor">
            <a:schemeClr val="tx1"/>
          </a:fontRef>
        </p:style>
      </p:cxnSp>
      <p:grpSp>
        <p:nvGrpSpPr>
          <p:cNvPr id="4" name="Group 29"/>
          <p:cNvGrpSpPr/>
          <p:nvPr/>
        </p:nvGrpSpPr>
        <p:grpSpPr>
          <a:xfrm>
            <a:off x="4191000" y="838200"/>
            <a:ext cx="2390796" cy="1295400"/>
            <a:chOff x="5915004" y="3505200"/>
            <a:chExt cx="2390796" cy="1295400"/>
          </a:xfrm>
        </p:grpSpPr>
        <p:sp>
          <p:nvSpPr>
            <p:cNvPr id="31" name="Rounded Rectangle 30"/>
            <p:cNvSpPr/>
            <p:nvPr/>
          </p:nvSpPr>
          <p:spPr>
            <a:xfrm>
              <a:off x="5915004" y="3505200"/>
              <a:ext cx="2357454" cy="457200"/>
            </a:xfrm>
            <a:prstGeom prst="roundRect">
              <a:avLst/>
            </a:prstGeom>
            <a:solidFill>
              <a:schemeClr val="bg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Wagle, Thane</a:t>
              </a:r>
              <a:endParaRPr lang="en-US" dirty="0">
                <a:solidFill>
                  <a:schemeClr val="tx1"/>
                </a:solidFill>
              </a:endParaRPr>
            </a:p>
          </p:txBody>
        </p:sp>
        <p:sp>
          <p:nvSpPr>
            <p:cNvPr id="32" name="Rounded Rectangle 31"/>
            <p:cNvSpPr/>
            <p:nvPr/>
          </p:nvSpPr>
          <p:spPr>
            <a:xfrm>
              <a:off x="5943600" y="3962400"/>
              <a:ext cx="2362200" cy="838200"/>
            </a:xfrm>
            <a:prstGeom prst="round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Electronic and electrical products </a:t>
              </a:r>
            </a:p>
            <a:p>
              <a:pPr algn="ctr"/>
              <a:r>
                <a:rPr lang="en-US" sz="1600" dirty="0" smtClean="0">
                  <a:solidFill>
                    <a:schemeClr val="tx1"/>
                  </a:solidFill>
                </a:rPr>
                <a:t>Engineering Products</a:t>
              </a:r>
              <a:endParaRPr lang="en-IN" sz="1600" dirty="0" smtClean="0">
                <a:solidFill>
                  <a:schemeClr val="tx1"/>
                </a:solidFill>
              </a:endParaRPr>
            </a:p>
          </p:txBody>
        </p:sp>
      </p:grpSp>
      <p:cxnSp>
        <p:nvCxnSpPr>
          <p:cNvPr id="34" name="Straight Arrow Connector 33"/>
          <p:cNvCxnSpPr/>
          <p:nvPr/>
        </p:nvCxnSpPr>
        <p:spPr>
          <a:xfrm rot="10800000" flipV="1">
            <a:off x="1371600" y="1752600"/>
            <a:ext cx="2743200" cy="990600"/>
          </a:xfrm>
          <a:prstGeom prst="straightConnector1">
            <a:avLst/>
          </a:prstGeom>
          <a:ln w="38100">
            <a:solidFill>
              <a:schemeClr val="tx2">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rot="10800000" flipV="1">
            <a:off x="685800" y="1524000"/>
            <a:ext cx="3352800" cy="304800"/>
          </a:xfrm>
          <a:prstGeom prst="straightConnector1">
            <a:avLst/>
          </a:prstGeom>
          <a:ln w="38100">
            <a:solidFill>
              <a:schemeClr val="tx2">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rot="10800000" flipV="1">
            <a:off x="838200" y="1600200"/>
            <a:ext cx="3276600" cy="1447800"/>
          </a:xfrm>
          <a:prstGeom prst="straightConnector1">
            <a:avLst/>
          </a:prstGeom>
          <a:ln w="38100">
            <a:solidFill>
              <a:schemeClr val="tx2">
                <a:lumMod val="50000"/>
              </a:schemeClr>
            </a:solidFill>
            <a:tailEnd type="arrow"/>
          </a:ln>
        </p:spPr>
        <p:style>
          <a:lnRef idx="1">
            <a:schemeClr val="accent1"/>
          </a:lnRef>
          <a:fillRef idx="0">
            <a:schemeClr val="accent1"/>
          </a:fillRef>
          <a:effectRef idx="0">
            <a:schemeClr val="accent1"/>
          </a:effectRef>
          <a:fontRef idx="minor">
            <a:schemeClr val="tx1"/>
          </a:fontRef>
        </p:style>
      </p:cxnSp>
      <p:grpSp>
        <p:nvGrpSpPr>
          <p:cNvPr id="7" name="Group 18"/>
          <p:cNvGrpSpPr/>
          <p:nvPr/>
        </p:nvGrpSpPr>
        <p:grpSpPr>
          <a:xfrm>
            <a:off x="4191000" y="838200"/>
            <a:ext cx="2376462" cy="1295400"/>
            <a:chOff x="5867400" y="2133600"/>
            <a:chExt cx="2376462" cy="1295400"/>
          </a:xfrm>
        </p:grpSpPr>
        <p:sp>
          <p:nvSpPr>
            <p:cNvPr id="20" name="Rounded Rectangle 19"/>
            <p:cNvSpPr/>
            <p:nvPr/>
          </p:nvSpPr>
          <p:spPr>
            <a:xfrm>
              <a:off x="5886408" y="2133600"/>
              <a:ext cx="2357454" cy="457200"/>
            </a:xfrm>
            <a:prstGeom prst="roundRect">
              <a:avLst/>
            </a:prstGeom>
            <a:solidFill>
              <a:schemeClr val="bg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Marol</a:t>
              </a:r>
              <a:endParaRPr lang="en-US" dirty="0">
                <a:solidFill>
                  <a:schemeClr val="tx1"/>
                </a:solidFill>
              </a:endParaRPr>
            </a:p>
          </p:txBody>
        </p:sp>
        <p:sp>
          <p:nvSpPr>
            <p:cNvPr id="21" name="Rounded Rectangle 20"/>
            <p:cNvSpPr/>
            <p:nvPr/>
          </p:nvSpPr>
          <p:spPr>
            <a:xfrm>
              <a:off x="5867400" y="2590800"/>
              <a:ext cx="2362200" cy="838200"/>
            </a:xfrm>
            <a:prstGeom prst="round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IT</a:t>
              </a:r>
            </a:p>
            <a:p>
              <a:pPr algn="ctr"/>
              <a:r>
                <a:rPr lang="en-US" sz="1600" dirty="0" smtClean="0">
                  <a:solidFill>
                    <a:schemeClr val="tx1"/>
                  </a:solidFill>
                </a:rPr>
                <a:t>Electronics</a:t>
              </a:r>
              <a:endParaRPr lang="en-IN" sz="1600" dirty="0" smtClean="0">
                <a:solidFill>
                  <a:schemeClr val="tx1"/>
                </a:solidFill>
              </a:endParaRPr>
            </a:p>
          </p:txBody>
        </p:sp>
      </p:grpSp>
      <p:grpSp>
        <p:nvGrpSpPr>
          <p:cNvPr id="8" name="Group 45"/>
          <p:cNvGrpSpPr/>
          <p:nvPr/>
        </p:nvGrpSpPr>
        <p:grpSpPr>
          <a:xfrm>
            <a:off x="4191000" y="838200"/>
            <a:ext cx="2390796" cy="1295400"/>
            <a:chOff x="5915004" y="4876800"/>
            <a:chExt cx="2390796" cy="1295400"/>
          </a:xfrm>
        </p:grpSpPr>
        <p:sp>
          <p:nvSpPr>
            <p:cNvPr id="47" name="Rounded Rectangle 46"/>
            <p:cNvSpPr/>
            <p:nvPr/>
          </p:nvSpPr>
          <p:spPr>
            <a:xfrm>
              <a:off x="5915004" y="4876800"/>
              <a:ext cx="2357454" cy="457200"/>
            </a:xfrm>
            <a:prstGeom prst="roundRect">
              <a:avLst/>
            </a:prstGeom>
            <a:solidFill>
              <a:schemeClr val="bg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Mira-Bhayandar</a:t>
              </a:r>
              <a:endParaRPr lang="en-US" dirty="0">
                <a:solidFill>
                  <a:schemeClr val="tx1"/>
                </a:solidFill>
              </a:endParaRPr>
            </a:p>
          </p:txBody>
        </p:sp>
        <p:sp>
          <p:nvSpPr>
            <p:cNvPr id="48" name="Rounded Rectangle 47"/>
            <p:cNvSpPr/>
            <p:nvPr/>
          </p:nvSpPr>
          <p:spPr>
            <a:xfrm>
              <a:off x="5943600" y="5334000"/>
              <a:ext cx="2362200" cy="838200"/>
            </a:xfrm>
            <a:prstGeom prst="round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Food products</a:t>
              </a:r>
            </a:p>
            <a:p>
              <a:pPr algn="ctr"/>
              <a:r>
                <a:rPr lang="en-US" sz="1600" dirty="0" smtClean="0">
                  <a:solidFill>
                    <a:schemeClr val="tx1"/>
                  </a:solidFill>
                </a:rPr>
                <a:t>Chemicals</a:t>
              </a:r>
              <a:endParaRPr lang="en-IN" sz="1600" dirty="0" smtClean="0">
                <a:solidFill>
                  <a:schemeClr val="tx1"/>
                </a:solidFill>
              </a:endParaRPr>
            </a:p>
          </p:txBody>
        </p:sp>
      </p:grpSp>
      <p:grpSp>
        <p:nvGrpSpPr>
          <p:cNvPr id="9" name="Group 53"/>
          <p:cNvGrpSpPr/>
          <p:nvPr/>
        </p:nvGrpSpPr>
        <p:grpSpPr>
          <a:xfrm>
            <a:off x="4191000" y="838200"/>
            <a:ext cx="2390796" cy="1676400"/>
            <a:chOff x="2743200" y="5562600"/>
            <a:chExt cx="2390796" cy="1676400"/>
          </a:xfrm>
        </p:grpSpPr>
        <p:sp>
          <p:nvSpPr>
            <p:cNvPr id="55" name="Rounded Rectangle 54"/>
            <p:cNvSpPr/>
            <p:nvPr/>
          </p:nvSpPr>
          <p:spPr>
            <a:xfrm>
              <a:off x="2743200" y="5562600"/>
              <a:ext cx="2357454" cy="457200"/>
            </a:xfrm>
            <a:prstGeom prst="roundRect">
              <a:avLst/>
            </a:prstGeom>
            <a:solidFill>
              <a:schemeClr val="bg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Badlapur</a:t>
              </a:r>
              <a:endParaRPr lang="en-US" dirty="0">
                <a:solidFill>
                  <a:schemeClr val="tx1"/>
                </a:solidFill>
              </a:endParaRPr>
            </a:p>
          </p:txBody>
        </p:sp>
        <p:sp>
          <p:nvSpPr>
            <p:cNvPr id="56" name="Rounded Rectangle 55"/>
            <p:cNvSpPr/>
            <p:nvPr/>
          </p:nvSpPr>
          <p:spPr>
            <a:xfrm>
              <a:off x="2771796" y="6019800"/>
              <a:ext cx="2362200" cy="1219200"/>
            </a:xfrm>
            <a:prstGeom prst="round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Metal products</a:t>
              </a:r>
            </a:p>
            <a:p>
              <a:pPr algn="ctr"/>
              <a:r>
                <a:rPr lang="en-US" sz="1600" dirty="0" smtClean="0">
                  <a:solidFill>
                    <a:schemeClr val="tx1"/>
                  </a:solidFill>
                </a:rPr>
                <a:t>Pharmacy</a:t>
              </a:r>
            </a:p>
            <a:p>
              <a:pPr algn="ctr"/>
              <a:r>
                <a:rPr lang="en-US" sz="1600" dirty="0" smtClean="0">
                  <a:solidFill>
                    <a:schemeClr val="tx1"/>
                  </a:solidFill>
                </a:rPr>
                <a:t>Textiles</a:t>
              </a:r>
            </a:p>
            <a:p>
              <a:pPr algn="ctr"/>
              <a:r>
                <a:rPr lang="en-US" sz="1600" dirty="0" smtClean="0">
                  <a:solidFill>
                    <a:schemeClr val="tx1"/>
                  </a:solidFill>
                </a:rPr>
                <a:t>Chemicals</a:t>
              </a:r>
            </a:p>
            <a:p>
              <a:pPr algn="ctr"/>
              <a:r>
                <a:rPr lang="en-US" sz="1600" dirty="0" smtClean="0">
                  <a:solidFill>
                    <a:schemeClr val="tx1"/>
                  </a:solidFill>
                </a:rPr>
                <a:t>Plastic products</a:t>
              </a:r>
              <a:endParaRPr lang="en-IN" sz="1600" dirty="0" smtClean="0">
                <a:solidFill>
                  <a:schemeClr val="tx1"/>
                </a:solidFill>
              </a:endParaRPr>
            </a:p>
          </p:txBody>
        </p:sp>
      </p:grpSp>
      <p:cxnSp>
        <p:nvCxnSpPr>
          <p:cNvPr id="57" name="Straight Arrow Connector 56"/>
          <p:cNvCxnSpPr/>
          <p:nvPr/>
        </p:nvCxnSpPr>
        <p:spPr>
          <a:xfrm rot="10800000" flipV="1">
            <a:off x="2667000" y="2209800"/>
            <a:ext cx="1447800" cy="609600"/>
          </a:xfrm>
          <a:prstGeom prst="straightConnector1">
            <a:avLst/>
          </a:prstGeom>
          <a:ln w="38100">
            <a:solidFill>
              <a:schemeClr val="tx2">
                <a:lumMod val="50000"/>
              </a:schemeClr>
            </a:solidFill>
            <a:tailEnd type="arrow"/>
          </a:ln>
        </p:spPr>
        <p:style>
          <a:lnRef idx="1">
            <a:schemeClr val="accent1"/>
          </a:lnRef>
          <a:fillRef idx="0">
            <a:schemeClr val="accent1"/>
          </a:fillRef>
          <a:effectRef idx="0">
            <a:schemeClr val="accent1"/>
          </a:effectRef>
          <a:fontRef idx="minor">
            <a:schemeClr val="tx1"/>
          </a:fontRef>
        </p:style>
      </p:cxnSp>
      <p:grpSp>
        <p:nvGrpSpPr>
          <p:cNvPr id="10" name="Group 61"/>
          <p:cNvGrpSpPr/>
          <p:nvPr/>
        </p:nvGrpSpPr>
        <p:grpSpPr>
          <a:xfrm>
            <a:off x="4191000" y="838200"/>
            <a:ext cx="2390796" cy="1905000"/>
            <a:chOff x="2667000" y="762000"/>
            <a:chExt cx="2390796" cy="1905000"/>
          </a:xfrm>
        </p:grpSpPr>
        <p:sp>
          <p:nvSpPr>
            <p:cNvPr id="63" name="Rounded Rectangle 62"/>
            <p:cNvSpPr/>
            <p:nvPr/>
          </p:nvSpPr>
          <p:spPr>
            <a:xfrm>
              <a:off x="2667000" y="762000"/>
              <a:ext cx="2357454" cy="457200"/>
            </a:xfrm>
            <a:prstGeom prst="roundRect">
              <a:avLst/>
            </a:prstGeom>
            <a:solidFill>
              <a:schemeClr val="bg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Ambernath</a:t>
              </a:r>
              <a:endParaRPr lang="en-US" dirty="0">
                <a:solidFill>
                  <a:schemeClr val="tx1"/>
                </a:solidFill>
              </a:endParaRPr>
            </a:p>
          </p:txBody>
        </p:sp>
        <p:sp>
          <p:nvSpPr>
            <p:cNvPr id="64" name="Rounded Rectangle 63"/>
            <p:cNvSpPr/>
            <p:nvPr/>
          </p:nvSpPr>
          <p:spPr>
            <a:xfrm>
              <a:off x="2695596" y="1219200"/>
              <a:ext cx="2362200" cy="1447800"/>
            </a:xfrm>
            <a:prstGeom prst="round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Leather</a:t>
              </a:r>
            </a:p>
            <a:p>
              <a:pPr algn="ctr"/>
              <a:r>
                <a:rPr lang="en-US" sz="1600" dirty="0" smtClean="0">
                  <a:solidFill>
                    <a:schemeClr val="tx1"/>
                  </a:solidFill>
                </a:rPr>
                <a:t>Textiles</a:t>
              </a:r>
            </a:p>
            <a:p>
              <a:pPr algn="ctr"/>
              <a:r>
                <a:rPr lang="en-US" sz="1600" dirty="0" smtClean="0">
                  <a:solidFill>
                    <a:schemeClr val="tx1"/>
                  </a:solidFill>
                </a:rPr>
                <a:t>Food  products</a:t>
              </a:r>
            </a:p>
            <a:p>
              <a:pPr algn="ctr"/>
              <a:r>
                <a:rPr lang="en-US" sz="1600" dirty="0" smtClean="0">
                  <a:solidFill>
                    <a:schemeClr val="tx1"/>
                  </a:solidFill>
                </a:rPr>
                <a:t>Chemicals</a:t>
              </a:r>
            </a:p>
            <a:p>
              <a:pPr algn="ctr"/>
              <a:r>
                <a:rPr lang="en-US" sz="1600" dirty="0" smtClean="0">
                  <a:solidFill>
                    <a:schemeClr val="tx1"/>
                  </a:solidFill>
                </a:rPr>
                <a:t>Engineering</a:t>
              </a:r>
            </a:p>
            <a:p>
              <a:pPr algn="ctr"/>
              <a:r>
                <a:rPr lang="en-US" sz="1600" dirty="0" smtClean="0">
                  <a:solidFill>
                    <a:schemeClr val="tx1"/>
                  </a:solidFill>
                </a:rPr>
                <a:t>Pharmacy</a:t>
              </a:r>
              <a:endParaRPr lang="en-IN" sz="1600" dirty="0" smtClean="0">
                <a:solidFill>
                  <a:schemeClr val="tx1"/>
                </a:solidFill>
              </a:endParaRPr>
            </a:p>
          </p:txBody>
        </p:sp>
      </p:grpSp>
      <p:cxnSp>
        <p:nvCxnSpPr>
          <p:cNvPr id="68" name="Straight Arrow Connector 67"/>
          <p:cNvCxnSpPr/>
          <p:nvPr/>
        </p:nvCxnSpPr>
        <p:spPr>
          <a:xfrm rot="10800000" flipV="1">
            <a:off x="990600" y="2667000"/>
            <a:ext cx="3200400" cy="2971800"/>
          </a:xfrm>
          <a:prstGeom prst="straightConnector1">
            <a:avLst/>
          </a:prstGeom>
          <a:ln w="38100">
            <a:solidFill>
              <a:schemeClr val="tx2">
                <a:lumMod val="50000"/>
              </a:schemeClr>
            </a:solidFill>
            <a:tailEnd type="arrow"/>
          </a:ln>
        </p:spPr>
        <p:style>
          <a:lnRef idx="1">
            <a:schemeClr val="accent1"/>
          </a:lnRef>
          <a:fillRef idx="0">
            <a:schemeClr val="accent1"/>
          </a:fillRef>
          <a:effectRef idx="0">
            <a:schemeClr val="accent1"/>
          </a:effectRef>
          <a:fontRef idx="minor">
            <a:schemeClr val="tx1"/>
          </a:fontRef>
        </p:style>
      </p:cxnSp>
      <p:grpSp>
        <p:nvGrpSpPr>
          <p:cNvPr id="12" name="Group 35"/>
          <p:cNvGrpSpPr/>
          <p:nvPr/>
        </p:nvGrpSpPr>
        <p:grpSpPr>
          <a:xfrm>
            <a:off x="4191000" y="838200"/>
            <a:ext cx="2390796" cy="2362200"/>
            <a:chOff x="2667000" y="4343400"/>
            <a:chExt cx="2390796" cy="2362200"/>
          </a:xfrm>
        </p:grpSpPr>
        <p:sp>
          <p:nvSpPr>
            <p:cNvPr id="37" name="Rounded Rectangle 36"/>
            <p:cNvSpPr/>
            <p:nvPr/>
          </p:nvSpPr>
          <p:spPr>
            <a:xfrm>
              <a:off x="2667000" y="4343400"/>
              <a:ext cx="2357454" cy="457200"/>
            </a:xfrm>
            <a:prstGeom prst="roundRect">
              <a:avLst/>
            </a:prstGeom>
            <a:solidFill>
              <a:schemeClr val="bg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Navi Mumbai</a:t>
              </a:r>
              <a:endParaRPr lang="en-US" dirty="0">
                <a:solidFill>
                  <a:schemeClr val="tx1"/>
                </a:solidFill>
              </a:endParaRPr>
            </a:p>
          </p:txBody>
        </p:sp>
        <p:sp>
          <p:nvSpPr>
            <p:cNvPr id="38" name="Rounded Rectangle 37"/>
            <p:cNvSpPr/>
            <p:nvPr/>
          </p:nvSpPr>
          <p:spPr>
            <a:xfrm>
              <a:off x="2695596" y="4800600"/>
              <a:ext cx="2362200" cy="1905000"/>
            </a:xfrm>
            <a:prstGeom prst="round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Chemicals</a:t>
              </a:r>
            </a:p>
            <a:p>
              <a:pPr algn="ctr"/>
              <a:r>
                <a:rPr lang="en-US" sz="1600" dirty="0" smtClean="0">
                  <a:solidFill>
                    <a:schemeClr val="tx1"/>
                  </a:solidFill>
                </a:rPr>
                <a:t>Pharmacy</a:t>
              </a:r>
            </a:p>
            <a:p>
              <a:pPr algn="ctr"/>
              <a:r>
                <a:rPr lang="en-US" sz="1600" dirty="0" smtClean="0">
                  <a:solidFill>
                    <a:schemeClr val="tx1"/>
                  </a:solidFill>
                </a:rPr>
                <a:t>Metal products</a:t>
              </a:r>
            </a:p>
            <a:p>
              <a:pPr algn="ctr"/>
              <a:r>
                <a:rPr lang="en-US" sz="1600" dirty="0" smtClean="0">
                  <a:solidFill>
                    <a:schemeClr val="tx1"/>
                  </a:solidFill>
                </a:rPr>
                <a:t>IT, Software, BPOs</a:t>
              </a:r>
            </a:p>
            <a:p>
              <a:pPr algn="ctr"/>
              <a:r>
                <a:rPr lang="en-US" sz="1600" dirty="0" smtClean="0">
                  <a:solidFill>
                    <a:schemeClr val="tx1"/>
                  </a:solidFill>
                </a:rPr>
                <a:t>Petrochemicals</a:t>
              </a:r>
            </a:p>
            <a:p>
              <a:pPr algn="ctr"/>
              <a:r>
                <a:rPr lang="en-US" sz="1600" dirty="0" smtClean="0">
                  <a:solidFill>
                    <a:schemeClr val="tx1"/>
                  </a:solidFill>
                </a:rPr>
                <a:t>Textiles</a:t>
              </a:r>
            </a:p>
            <a:p>
              <a:pPr algn="ctr"/>
              <a:r>
                <a:rPr lang="en-US" sz="1600" dirty="0" smtClean="0">
                  <a:solidFill>
                    <a:schemeClr val="tx1"/>
                  </a:solidFill>
                </a:rPr>
                <a:t>Food products</a:t>
              </a:r>
              <a:endParaRPr lang="en-IN" sz="1600" dirty="0" smtClean="0">
                <a:solidFill>
                  <a:schemeClr val="tx1"/>
                </a:solidFill>
              </a:endParaRPr>
            </a:p>
          </p:txBody>
        </p:sp>
      </p:grpSp>
      <p:cxnSp>
        <p:nvCxnSpPr>
          <p:cNvPr id="39" name="Straight Arrow Connector 38"/>
          <p:cNvCxnSpPr/>
          <p:nvPr/>
        </p:nvCxnSpPr>
        <p:spPr>
          <a:xfrm rot="10800000" flipV="1">
            <a:off x="1828800" y="2590799"/>
            <a:ext cx="2362200" cy="914400"/>
          </a:xfrm>
          <a:prstGeom prst="straightConnector1">
            <a:avLst/>
          </a:prstGeom>
          <a:ln w="38100">
            <a:solidFill>
              <a:schemeClr val="tx2">
                <a:lumMod val="50000"/>
              </a:schemeClr>
            </a:solidFill>
            <a:tailEnd type="arrow"/>
          </a:ln>
        </p:spPr>
        <p:style>
          <a:lnRef idx="1">
            <a:schemeClr val="accent1"/>
          </a:lnRef>
          <a:fillRef idx="0">
            <a:schemeClr val="accent1"/>
          </a:fillRef>
          <a:effectRef idx="0">
            <a:schemeClr val="accent1"/>
          </a:effectRef>
          <a:fontRef idx="minor">
            <a:schemeClr val="tx1"/>
          </a:fontRef>
        </p:style>
      </p:cxnSp>
      <p:grpSp>
        <p:nvGrpSpPr>
          <p:cNvPr id="13" name="Group 40"/>
          <p:cNvGrpSpPr/>
          <p:nvPr/>
        </p:nvGrpSpPr>
        <p:grpSpPr>
          <a:xfrm>
            <a:off x="4191000" y="838200"/>
            <a:ext cx="2390796" cy="1600200"/>
            <a:chOff x="2667000" y="4343400"/>
            <a:chExt cx="2390796" cy="1600200"/>
          </a:xfrm>
        </p:grpSpPr>
        <p:sp>
          <p:nvSpPr>
            <p:cNvPr id="42" name="Rounded Rectangle 41"/>
            <p:cNvSpPr/>
            <p:nvPr/>
          </p:nvSpPr>
          <p:spPr>
            <a:xfrm>
              <a:off x="2667000" y="4343400"/>
              <a:ext cx="2357454" cy="457200"/>
            </a:xfrm>
            <a:prstGeom prst="roundRect">
              <a:avLst/>
            </a:prstGeom>
            <a:solidFill>
              <a:schemeClr val="bg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Pen-Alibaug</a:t>
              </a:r>
              <a:endParaRPr lang="en-US" dirty="0">
                <a:solidFill>
                  <a:schemeClr val="tx1"/>
                </a:solidFill>
              </a:endParaRPr>
            </a:p>
          </p:txBody>
        </p:sp>
        <p:sp>
          <p:nvSpPr>
            <p:cNvPr id="43" name="Rounded Rectangle 42"/>
            <p:cNvSpPr/>
            <p:nvPr/>
          </p:nvSpPr>
          <p:spPr>
            <a:xfrm>
              <a:off x="2695596" y="4800600"/>
              <a:ext cx="2362200" cy="1143000"/>
            </a:xfrm>
            <a:prstGeom prst="round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Petrochemicals</a:t>
              </a:r>
            </a:p>
            <a:p>
              <a:pPr algn="ctr"/>
              <a:r>
                <a:rPr lang="en-US" sz="1600" dirty="0" smtClean="0">
                  <a:solidFill>
                    <a:schemeClr val="tx1"/>
                  </a:solidFill>
                </a:rPr>
                <a:t>Steel products</a:t>
              </a:r>
            </a:p>
            <a:p>
              <a:pPr algn="ctr"/>
              <a:r>
                <a:rPr lang="en-US" sz="1600" dirty="0" smtClean="0">
                  <a:solidFill>
                    <a:schemeClr val="tx1"/>
                  </a:solidFill>
                </a:rPr>
                <a:t>Textiles</a:t>
              </a:r>
              <a:endParaRPr lang="en-IN" sz="1600" dirty="0" smtClean="0">
                <a:solidFill>
                  <a:schemeClr val="tx1"/>
                </a:solidFill>
              </a:endParaRPr>
            </a:p>
          </p:txBody>
        </p:sp>
      </p:grpSp>
      <p:cxnSp>
        <p:nvCxnSpPr>
          <p:cNvPr id="44" name="Straight Arrow Connector 43"/>
          <p:cNvCxnSpPr/>
          <p:nvPr/>
        </p:nvCxnSpPr>
        <p:spPr>
          <a:xfrm rot="10800000" flipV="1">
            <a:off x="762000" y="2438400"/>
            <a:ext cx="3657600" cy="1447800"/>
          </a:xfrm>
          <a:prstGeom prst="straightConnector1">
            <a:avLst/>
          </a:prstGeom>
          <a:ln w="38100">
            <a:solidFill>
              <a:schemeClr val="tx2">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rot="5400000">
            <a:off x="2819400" y="3657600"/>
            <a:ext cx="2209800" cy="685800"/>
          </a:xfrm>
          <a:prstGeom prst="straightConnector1">
            <a:avLst/>
          </a:prstGeom>
          <a:ln w="38100">
            <a:solidFill>
              <a:schemeClr val="tx2">
                <a:lumMod val="50000"/>
              </a:schemeClr>
            </a:solidFill>
            <a:tailEnd type="arrow"/>
          </a:ln>
        </p:spPr>
        <p:style>
          <a:lnRef idx="1">
            <a:schemeClr val="accent1"/>
          </a:lnRef>
          <a:fillRef idx="0">
            <a:schemeClr val="accent1"/>
          </a:fillRef>
          <a:effectRef idx="0">
            <a:schemeClr val="accent1"/>
          </a:effectRef>
          <a:fontRef idx="minor">
            <a:schemeClr val="tx1"/>
          </a:fontRef>
        </p:style>
      </p:cxnSp>
      <p:grpSp>
        <p:nvGrpSpPr>
          <p:cNvPr id="14" name="Group 51"/>
          <p:cNvGrpSpPr/>
          <p:nvPr/>
        </p:nvGrpSpPr>
        <p:grpSpPr>
          <a:xfrm>
            <a:off x="4191000" y="838200"/>
            <a:ext cx="2390796" cy="1600200"/>
            <a:chOff x="2667000" y="4343400"/>
            <a:chExt cx="2390796" cy="1600200"/>
          </a:xfrm>
        </p:grpSpPr>
        <p:sp>
          <p:nvSpPr>
            <p:cNvPr id="53" name="Rounded Rectangle 52"/>
            <p:cNvSpPr/>
            <p:nvPr/>
          </p:nvSpPr>
          <p:spPr>
            <a:xfrm>
              <a:off x="2667000" y="4343400"/>
              <a:ext cx="2357454" cy="457200"/>
            </a:xfrm>
            <a:prstGeom prst="roundRect">
              <a:avLst/>
            </a:prstGeom>
            <a:solidFill>
              <a:schemeClr val="bg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Khopoli</a:t>
              </a:r>
              <a:endParaRPr lang="en-US" dirty="0">
                <a:solidFill>
                  <a:schemeClr val="tx1"/>
                </a:solidFill>
              </a:endParaRPr>
            </a:p>
          </p:txBody>
        </p:sp>
        <p:sp>
          <p:nvSpPr>
            <p:cNvPr id="58" name="Rounded Rectangle 57"/>
            <p:cNvSpPr/>
            <p:nvPr/>
          </p:nvSpPr>
          <p:spPr>
            <a:xfrm>
              <a:off x="2695596" y="4800600"/>
              <a:ext cx="2362200" cy="1143000"/>
            </a:xfrm>
            <a:prstGeom prst="round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Chemicals</a:t>
              </a:r>
            </a:p>
            <a:p>
              <a:pPr algn="ctr"/>
              <a:r>
                <a:rPr lang="en-US" sz="1600" dirty="0" smtClean="0">
                  <a:solidFill>
                    <a:schemeClr val="tx1"/>
                  </a:solidFill>
                </a:rPr>
                <a:t>Metal products</a:t>
              </a:r>
            </a:p>
            <a:p>
              <a:pPr algn="ctr"/>
              <a:r>
                <a:rPr lang="en-US" sz="1600" dirty="0" smtClean="0">
                  <a:solidFill>
                    <a:schemeClr val="tx1"/>
                  </a:solidFill>
                </a:rPr>
                <a:t>Engineering</a:t>
              </a:r>
            </a:p>
            <a:p>
              <a:pPr algn="ctr"/>
              <a:r>
                <a:rPr lang="en-US" sz="1600" dirty="0" smtClean="0">
                  <a:solidFill>
                    <a:schemeClr val="tx1"/>
                  </a:solidFill>
                </a:rPr>
                <a:t>Beverages</a:t>
              </a:r>
              <a:endParaRPr lang="en-IN" sz="1600" dirty="0" smtClean="0">
                <a:solidFill>
                  <a:schemeClr val="tx1"/>
                </a:solidFill>
              </a:endParaRPr>
            </a:p>
          </p:txBody>
        </p:sp>
      </p:grpSp>
      <p:grpSp>
        <p:nvGrpSpPr>
          <p:cNvPr id="15" name="Group 58"/>
          <p:cNvGrpSpPr/>
          <p:nvPr/>
        </p:nvGrpSpPr>
        <p:grpSpPr>
          <a:xfrm>
            <a:off x="4191000" y="838200"/>
            <a:ext cx="2390796" cy="1600200"/>
            <a:chOff x="2667000" y="4343400"/>
            <a:chExt cx="2390796" cy="1600200"/>
          </a:xfrm>
        </p:grpSpPr>
        <p:sp>
          <p:nvSpPr>
            <p:cNvPr id="60" name="Rounded Rectangle 59"/>
            <p:cNvSpPr/>
            <p:nvPr/>
          </p:nvSpPr>
          <p:spPr>
            <a:xfrm>
              <a:off x="2667000" y="4343400"/>
              <a:ext cx="2357454" cy="457200"/>
            </a:xfrm>
            <a:prstGeom prst="roundRect">
              <a:avLst/>
            </a:prstGeom>
            <a:solidFill>
              <a:schemeClr val="bg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Rasayani</a:t>
              </a:r>
              <a:endParaRPr lang="en-US" dirty="0">
                <a:solidFill>
                  <a:schemeClr val="tx1"/>
                </a:solidFill>
              </a:endParaRPr>
            </a:p>
          </p:txBody>
        </p:sp>
        <p:sp>
          <p:nvSpPr>
            <p:cNvPr id="61" name="Rounded Rectangle 60"/>
            <p:cNvSpPr/>
            <p:nvPr/>
          </p:nvSpPr>
          <p:spPr>
            <a:xfrm>
              <a:off x="2695596" y="4800600"/>
              <a:ext cx="2362200" cy="1143000"/>
            </a:xfrm>
            <a:prstGeom prst="round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Chemicals</a:t>
              </a:r>
            </a:p>
            <a:p>
              <a:pPr algn="ctr"/>
              <a:r>
                <a:rPr lang="en-US" sz="1600" dirty="0" smtClean="0">
                  <a:solidFill>
                    <a:schemeClr val="tx1"/>
                  </a:solidFill>
                </a:rPr>
                <a:t>Petrochemicals</a:t>
              </a:r>
              <a:endParaRPr lang="en-IN" sz="1600" dirty="0" smtClean="0">
                <a:solidFill>
                  <a:schemeClr val="tx1"/>
                </a:solidFill>
              </a:endParaRPr>
            </a:p>
          </p:txBody>
        </p:sp>
      </p:grpSp>
      <p:cxnSp>
        <p:nvCxnSpPr>
          <p:cNvPr id="65" name="Straight Arrow Connector 64"/>
          <p:cNvCxnSpPr/>
          <p:nvPr/>
        </p:nvCxnSpPr>
        <p:spPr>
          <a:xfrm rot="5400000">
            <a:off x="2400300" y="2705100"/>
            <a:ext cx="2057400" cy="1828800"/>
          </a:xfrm>
          <a:prstGeom prst="straightConnector1">
            <a:avLst/>
          </a:prstGeom>
          <a:ln w="38100">
            <a:solidFill>
              <a:schemeClr val="tx2">
                <a:lumMod val="50000"/>
              </a:schemeClr>
            </a:solidFill>
            <a:tailEnd type="arrow"/>
          </a:ln>
        </p:spPr>
        <p:style>
          <a:lnRef idx="1">
            <a:schemeClr val="accent1"/>
          </a:lnRef>
          <a:fillRef idx="0">
            <a:schemeClr val="accent1"/>
          </a:fillRef>
          <a:effectRef idx="0">
            <a:schemeClr val="accent1"/>
          </a:effectRef>
          <a:fontRef idx="minor">
            <a:schemeClr val="tx1"/>
          </a:fontRef>
        </p:style>
      </p:cxnSp>
      <p:grpSp>
        <p:nvGrpSpPr>
          <p:cNvPr id="16" name="Group 66"/>
          <p:cNvGrpSpPr/>
          <p:nvPr/>
        </p:nvGrpSpPr>
        <p:grpSpPr>
          <a:xfrm>
            <a:off x="4191000" y="838200"/>
            <a:ext cx="2390796" cy="1905000"/>
            <a:chOff x="2667000" y="4343400"/>
            <a:chExt cx="2390796" cy="1905000"/>
          </a:xfrm>
        </p:grpSpPr>
        <p:sp>
          <p:nvSpPr>
            <p:cNvPr id="72" name="Rounded Rectangle 71"/>
            <p:cNvSpPr/>
            <p:nvPr/>
          </p:nvSpPr>
          <p:spPr>
            <a:xfrm>
              <a:off x="2667000" y="4343400"/>
              <a:ext cx="2357454" cy="457200"/>
            </a:xfrm>
            <a:prstGeom prst="roundRect">
              <a:avLst/>
            </a:prstGeom>
            <a:solidFill>
              <a:schemeClr val="bg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South Mumbai</a:t>
              </a:r>
              <a:endParaRPr lang="en-US" dirty="0">
                <a:solidFill>
                  <a:schemeClr val="tx1"/>
                </a:solidFill>
              </a:endParaRPr>
            </a:p>
          </p:txBody>
        </p:sp>
        <p:sp>
          <p:nvSpPr>
            <p:cNvPr id="73" name="Rounded Rectangle 72"/>
            <p:cNvSpPr/>
            <p:nvPr/>
          </p:nvSpPr>
          <p:spPr>
            <a:xfrm>
              <a:off x="2695596" y="4800600"/>
              <a:ext cx="2362200" cy="1447800"/>
            </a:xfrm>
            <a:prstGeom prst="round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Textiles</a:t>
              </a:r>
            </a:p>
            <a:p>
              <a:pPr algn="ctr"/>
              <a:r>
                <a:rPr lang="en-US" sz="1600" dirty="0" smtClean="0">
                  <a:solidFill>
                    <a:schemeClr val="tx1"/>
                  </a:solidFill>
                </a:rPr>
                <a:t>Automobiles, ancillary</a:t>
              </a:r>
            </a:p>
            <a:p>
              <a:pPr algn="ctr"/>
              <a:r>
                <a:rPr lang="en-US" sz="1600" dirty="0" smtClean="0">
                  <a:solidFill>
                    <a:schemeClr val="tx1"/>
                  </a:solidFill>
                </a:rPr>
                <a:t>Pharmacy</a:t>
              </a:r>
            </a:p>
            <a:p>
              <a:pPr algn="ctr"/>
              <a:r>
                <a:rPr lang="en-US" sz="1600" dirty="0" smtClean="0">
                  <a:solidFill>
                    <a:schemeClr val="tx1"/>
                  </a:solidFill>
                </a:rPr>
                <a:t>IT</a:t>
              </a:r>
            </a:p>
            <a:p>
              <a:pPr algn="ctr"/>
              <a:r>
                <a:rPr lang="en-US" sz="1600" dirty="0" smtClean="0">
                  <a:solidFill>
                    <a:schemeClr val="tx1"/>
                  </a:solidFill>
                </a:rPr>
                <a:t>Food products</a:t>
              </a:r>
            </a:p>
            <a:p>
              <a:pPr algn="ctr"/>
              <a:r>
                <a:rPr lang="en-US" sz="1600" dirty="0" smtClean="0">
                  <a:solidFill>
                    <a:schemeClr val="tx1"/>
                  </a:solidFill>
                </a:rPr>
                <a:t>Paper, paper products</a:t>
              </a:r>
              <a:endParaRPr lang="en-IN" sz="1600" dirty="0" smtClean="0">
                <a:solidFill>
                  <a:schemeClr val="tx1"/>
                </a:solidFill>
              </a:endParaRPr>
            </a:p>
          </p:txBody>
        </p:sp>
      </p:grpSp>
      <p:grpSp>
        <p:nvGrpSpPr>
          <p:cNvPr id="19" name="Group 74"/>
          <p:cNvGrpSpPr/>
          <p:nvPr/>
        </p:nvGrpSpPr>
        <p:grpSpPr>
          <a:xfrm>
            <a:off x="4191000" y="838200"/>
            <a:ext cx="2390796" cy="1600200"/>
            <a:chOff x="2667000" y="4343400"/>
            <a:chExt cx="2390796" cy="1600200"/>
          </a:xfrm>
        </p:grpSpPr>
        <p:sp>
          <p:nvSpPr>
            <p:cNvPr id="76" name="Rounded Rectangle 75"/>
            <p:cNvSpPr/>
            <p:nvPr/>
          </p:nvSpPr>
          <p:spPr>
            <a:xfrm>
              <a:off x="2667000" y="4343400"/>
              <a:ext cx="2357454" cy="457200"/>
            </a:xfrm>
            <a:prstGeom prst="roundRect">
              <a:avLst/>
            </a:prstGeom>
            <a:solidFill>
              <a:schemeClr val="bg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Dharavi</a:t>
              </a:r>
              <a:endParaRPr lang="en-US" dirty="0">
                <a:solidFill>
                  <a:schemeClr val="tx1"/>
                </a:solidFill>
              </a:endParaRPr>
            </a:p>
          </p:txBody>
        </p:sp>
        <p:sp>
          <p:nvSpPr>
            <p:cNvPr id="77" name="Rounded Rectangle 76"/>
            <p:cNvSpPr/>
            <p:nvPr/>
          </p:nvSpPr>
          <p:spPr>
            <a:xfrm>
              <a:off x="2695596" y="4800600"/>
              <a:ext cx="2362200" cy="1143000"/>
            </a:xfrm>
            <a:prstGeom prst="round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Waste recycling</a:t>
              </a:r>
            </a:p>
            <a:p>
              <a:pPr algn="ctr"/>
              <a:r>
                <a:rPr lang="en-US" sz="1600" dirty="0" smtClean="0">
                  <a:solidFill>
                    <a:schemeClr val="tx1"/>
                  </a:solidFill>
                </a:rPr>
                <a:t>Pottery</a:t>
              </a:r>
            </a:p>
            <a:p>
              <a:pPr algn="ctr"/>
              <a:r>
                <a:rPr lang="en-US" sz="1600" dirty="0" smtClean="0">
                  <a:solidFill>
                    <a:schemeClr val="tx1"/>
                  </a:solidFill>
                </a:rPr>
                <a:t>Leather tanneries</a:t>
              </a:r>
            </a:p>
            <a:p>
              <a:pPr algn="ctr"/>
              <a:r>
                <a:rPr lang="en-US" sz="1600" dirty="0" smtClean="0">
                  <a:solidFill>
                    <a:schemeClr val="tx1"/>
                  </a:solidFill>
                </a:rPr>
                <a:t>Embroidery</a:t>
              </a:r>
              <a:endParaRPr lang="en-IN" sz="1600" dirty="0" smtClean="0">
                <a:solidFill>
                  <a:schemeClr val="tx1"/>
                </a:solidFill>
              </a:endParaRPr>
            </a:p>
          </p:txBody>
        </p:sp>
      </p:grpSp>
      <p:cxnSp>
        <p:nvCxnSpPr>
          <p:cNvPr id="78" name="Straight Arrow Connector 77"/>
          <p:cNvCxnSpPr/>
          <p:nvPr/>
        </p:nvCxnSpPr>
        <p:spPr>
          <a:xfrm rot="10800000" flipV="1">
            <a:off x="1066800" y="2286000"/>
            <a:ext cx="3200400" cy="1219200"/>
          </a:xfrm>
          <a:prstGeom prst="straightConnector1">
            <a:avLst/>
          </a:prstGeom>
          <a:ln w="38100">
            <a:solidFill>
              <a:schemeClr val="tx2">
                <a:lumMod val="50000"/>
              </a:schemeClr>
            </a:solidFill>
            <a:tailEnd type="arrow"/>
          </a:ln>
        </p:spPr>
        <p:style>
          <a:lnRef idx="1">
            <a:schemeClr val="accent1"/>
          </a:lnRef>
          <a:fillRef idx="0">
            <a:schemeClr val="accent1"/>
          </a:fillRef>
          <a:effectRef idx="0">
            <a:schemeClr val="accent1"/>
          </a:effectRef>
          <a:fontRef idx="minor">
            <a:schemeClr val="tx1"/>
          </a:fontRef>
        </p:style>
      </p:cxnSp>
      <p:grpSp>
        <p:nvGrpSpPr>
          <p:cNvPr id="23" name="Group 82"/>
          <p:cNvGrpSpPr/>
          <p:nvPr/>
        </p:nvGrpSpPr>
        <p:grpSpPr>
          <a:xfrm>
            <a:off x="4191000" y="838200"/>
            <a:ext cx="2390796" cy="1676400"/>
            <a:chOff x="76200" y="838200"/>
            <a:chExt cx="2390796" cy="1676400"/>
          </a:xfrm>
        </p:grpSpPr>
        <p:sp>
          <p:nvSpPr>
            <p:cNvPr id="84" name="Rounded Rectangle 83"/>
            <p:cNvSpPr/>
            <p:nvPr/>
          </p:nvSpPr>
          <p:spPr>
            <a:xfrm>
              <a:off x="76200" y="838200"/>
              <a:ext cx="2357454" cy="457200"/>
            </a:xfrm>
            <a:prstGeom prst="roundRect">
              <a:avLst/>
            </a:prstGeom>
            <a:solidFill>
              <a:schemeClr val="bg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Bhiwandi</a:t>
              </a:r>
              <a:endParaRPr lang="en-US" dirty="0">
                <a:solidFill>
                  <a:schemeClr val="tx1"/>
                </a:solidFill>
              </a:endParaRPr>
            </a:p>
          </p:txBody>
        </p:sp>
        <p:sp>
          <p:nvSpPr>
            <p:cNvPr id="85" name="Rounded Rectangle 84"/>
            <p:cNvSpPr/>
            <p:nvPr/>
          </p:nvSpPr>
          <p:spPr>
            <a:xfrm>
              <a:off x="104796" y="1295400"/>
              <a:ext cx="2362200" cy="1219200"/>
            </a:xfrm>
            <a:prstGeom prst="round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Paper mills</a:t>
              </a:r>
            </a:p>
            <a:p>
              <a:pPr algn="ctr"/>
              <a:r>
                <a:rPr lang="en-US" sz="1600" dirty="0" smtClean="0">
                  <a:solidFill>
                    <a:schemeClr val="tx1"/>
                  </a:solidFill>
                </a:rPr>
                <a:t>Pharmacy</a:t>
              </a:r>
            </a:p>
            <a:p>
              <a:pPr algn="ctr"/>
              <a:r>
                <a:rPr lang="en-US" sz="1600" dirty="0" smtClean="0">
                  <a:solidFill>
                    <a:schemeClr val="tx1"/>
                  </a:solidFill>
                </a:rPr>
                <a:t>Chemicals</a:t>
              </a:r>
            </a:p>
            <a:p>
              <a:pPr algn="ctr"/>
              <a:r>
                <a:rPr lang="en-US" sz="1600" dirty="0" smtClean="0">
                  <a:solidFill>
                    <a:schemeClr val="tx1"/>
                  </a:solidFill>
                </a:rPr>
                <a:t>Warehousing</a:t>
              </a:r>
            </a:p>
            <a:p>
              <a:pPr algn="ctr"/>
              <a:r>
                <a:rPr lang="en-US" sz="1600" dirty="0" smtClean="0">
                  <a:solidFill>
                    <a:schemeClr val="tx1"/>
                  </a:solidFill>
                </a:rPr>
                <a:t>Textiles</a:t>
              </a:r>
              <a:endParaRPr lang="en-IN" sz="1600" dirty="0" smtClean="0">
                <a:solidFill>
                  <a:schemeClr val="tx1"/>
                </a:solidFill>
              </a:endParaRPr>
            </a:p>
          </p:txBody>
        </p:sp>
      </p:grpSp>
      <p:sp>
        <p:nvSpPr>
          <p:cNvPr id="66" name="Rounded Rectangle 65"/>
          <p:cNvSpPr/>
          <p:nvPr/>
        </p:nvSpPr>
        <p:spPr>
          <a:xfrm>
            <a:off x="6705600" y="1828800"/>
            <a:ext cx="2362200" cy="1219200"/>
          </a:xfrm>
          <a:prstGeom prst="round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rPr>
              <a:t>No. of industrial Units in MMR - 7850</a:t>
            </a:r>
            <a:endParaRPr lang="en-IN" sz="1600" b="1" dirty="0" smtClean="0">
              <a:solidFill>
                <a:schemeClr val="tx1"/>
              </a:solidFill>
            </a:endParaRPr>
          </a:p>
        </p:txBody>
      </p:sp>
      <p:pic>
        <p:nvPicPr>
          <p:cNvPr id="59" name="Picture 58"/>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0" y="6096000"/>
            <a:ext cx="762000" cy="762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nodeType="clickEffect">
                                  <p:stCondLst>
                                    <p:cond delay="0"/>
                                  </p:stCondLst>
                                  <p:childTnLst>
                                    <p:set>
                                      <p:cBhvr>
                                        <p:cTn id="12" dur="1" fill="hold">
                                          <p:stCondLst>
                                            <p:cond delay="0"/>
                                          </p:stCondLst>
                                        </p:cTn>
                                        <p:tgtEl>
                                          <p:spTgt spid="11"/>
                                        </p:tgtEl>
                                        <p:attrNameLst>
                                          <p:attrName>style.visibility</p:attrName>
                                        </p:attrNameLst>
                                      </p:cBhvr>
                                      <p:to>
                                        <p:strVal val="hidden"/>
                                      </p:to>
                                    </p:set>
                                  </p:childTnLst>
                                </p:cTn>
                              </p:par>
                              <p:par>
                                <p:cTn id="13" presetID="1" presetClass="exit" presetSubtype="0" fill="hold" nodeType="withEffect">
                                  <p:stCondLst>
                                    <p:cond delay="0"/>
                                  </p:stCondLst>
                                  <p:childTnLst>
                                    <p:set>
                                      <p:cBhvr>
                                        <p:cTn id="14" dur="1" fill="hold">
                                          <p:stCondLst>
                                            <p:cond delay="0"/>
                                          </p:stCondLst>
                                        </p:cTn>
                                        <p:tgtEl>
                                          <p:spTgt spid="3"/>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nodeType="clickEffect">
                                  <p:stCondLst>
                                    <p:cond delay="0"/>
                                  </p:stCondLst>
                                  <p:childTnLst>
                                    <p:set>
                                      <p:cBhvr>
                                        <p:cTn id="24" dur="1" fill="hold">
                                          <p:stCondLst>
                                            <p:cond delay="0"/>
                                          </p:stCondLst>
                                        </p:cTn>
                                        <p:tgtEl>
                                          <p:spTgt spid="4"/>
                                        </p:tgtEl>
                                        <p:attrNameLst>
                                          <p:attrName>style.visibility</p:attrName>
                                        </p:attrNameLst>
                                      </p:cBhvr>
                                      <p:to>
                                        <p:strVal val="hidden"/>
                                      </p:to>
                                    </p:set>
                                  </p:childTnLst>
                                </p:cTn>
                              </p:par>
                              <p:par>
                                <p:cTn id="25" presetID="1" presetClass="exit" presetSubtype="0" fill="hold" nodeType="withEffect">
                                  <p:stCondLst>
                                    <p:cond delay="0"/>
                                  </p:stCondLst>
                                  <p:childTnLst>
                                    <p:set>
                                      <p:cBhvr>
                                        <p:cTn id="26" dur="1" fill="hold">
                                          <p:stCondLst>
                                            <p:cond delay="0"/>
                                          </p:stCondLst>
                                        </p:cTn>
                                        <p:tgtEl>
                                          <p:spTgt spid="34"/>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9"/>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xit" presetSubtype="0" fill="hold" nodeType="clickEffect">
                                  <p:stCondLst>
                                    <p:cond delay="0"/>
                                  </p:stCondLst>
                                  <p:childTnLst>
                                    <p:set>
                                      <p:cBhvr>
                                        <p:cTn id="36" dur="1" fill="hold">
                                          <p:stCondLst>
                                            <p:cond delay="0"/>
                                          </p:stCondLst>
                                        </p:cTn>
                                        <p:tgtEl>
                                          <p:spTgt spid="49"/>
                                        </p:tgtEl>
                                        <p:attrNameLst>
                                          <p:attrName>style.visibility</p:attrName>
                                        </p:attrNameLst>
                                      </p:cBhvr>
                                      <p:to>
                                        <p:strVal val="hidden"/>
                                      </p:to>
                                    </p:set>
                                  </p:childTnLst>
                                </p:cTn>
                              </p:par>
                              <p:par>
                                <p:cTn id="37" presetID="1" presetClass="exit" presetSubtype="0" fill="hold" nodeType="withEffect">
                                  <p:stCondLst>
                                    <p:cond delay="0"/>
                                  </p:stCondLst>
                                  <p:childTnLst>
                                    <p:set>
                                      <p:cBhvr>
                                        <p:cTn id="38" dur="1" fill="hold">
                                          <p:stCondLst>
                                            <p:cond delay="0"/>
                                          </p:stCondLst>
                                        </p:cTn>
                                        <p:tgtEl>
                                          <p:spTgt spid="7"/>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5"/>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8"/>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xit" presetSubtype="0" fill="hold" nodeType="clickEffect">
                                  <p:stCondLst>
                                    <p:cond delay="0"/>
                                  </p:stCondLst>
                                  <p:childTnLst>
                                    <p:set>
                                      <p:cBhvr>
                                        <p:cTn id="48" dur="1" fill="hold">
                                          <p:stCondLst>
                                            <p:cond delay="0"/>
                                          </p:stCondLst>
                                        </p:cTn>
                                        <p:tgtEl>
                                          <p:spTgt spid="35"/>
                                        </p:tgtEl>
                                        <p:attrNameLst>
                                          <p:attrName>style.visibility</p:attrName>
                                        </p:attrNameLst>
                                      </p:cBhvr>
                                      <p:to>
                                        <p:strVal val="hidden"/>
                                      </p:to>
                                    </p:set>
                                  </p:childTnLst>
                                </p:cTn>
                              </p:par>
                              <p:par>
                                <p:cTn id="49" presetID="1" presetClass="exit" presetSubtype="0" fill="hold" nodeType="withEffect">
                                  <p:stCondLst>
                                    <p:cond delay="0"/>
                                  </p:stCondLst>
                                  <p:childTnLst>
                                    <p:set>
                                      <p:cBhvr>
                                        <p:cTn id="50" dur="1" fill="hold">
                                          <p:stCondLst>
                                            <p:cond delay="0"/>
                                          </p:stCondLst>
                                        </p:cTn>
                                        <p:tgtEl>
                                          <p:spTgt spid="8"/>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57"/>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9"/>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xit" presetSubtype="0" fill="hold" nodeType="clickEffect">
                                  <p:stCondLst>
                                    <p:cond delay="0"/>
                                  </p:stCondLst>
                                  <p:childTnLst>
                                    <p:set>
                                      <p:cBhvr>
                                        <p:cTn id="60" dur="1" fill="hold">
                                          <p:stCondLst>
                                            <p:cond delay="0"/>
                                          </p:stCondLst>
                                        </p:cTn>
                                        <p:tgtEl>
                                          <p:spTgt spid="57"/>
                                        </p:tgtEl>
                                        <p:attrNameLst>
                                          <p:attrName>style.visibility</p:attrName>
                                        </p:attrNameLst>
                                      </p:cBhvr>
                                      <p:to>
                                        <p:strVal val="hidden"/>
                                      </p:to>
                                    </p:set>
                                  </p:childTnLst>
                                </p:cTn>
                              </p:par>
                              <p:par>
                                <p:cTn id="61" presetID="1" presetClass="exit" presetSubtype="0" fill="hold" nodeType="withEffect">
                                  <p:stCondLst>
                                    <p:cond delay="0"/>
                                  </p:stCondLst>
                                  <p:childTnLst>
                                    <p:set>
                                      <p:cBhvr>
                                        <p:cTn id="62" dur="1" fill="hold">
                                          <p:stCondLst>
                                            <p:cond delay="0"/>
                                          </p:stCondLst>
                                        </p:cTn>
                                        <p:tgtEl>
                                          <p:spTgt spid="9"/>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57"/>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10"/>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xit" presetSubtype="0" fill="hold" nodeType="clickEffect">
                                  <p:stCondLst>
                                    <p:cond delay="0"/>
                                  </p:stCondLst>
                                  <p:childTnLst>
                                    <p:set>
                                      <p:cBhvr>
                                        <p:cTn id="72" dur="1" fill="hold">
                                          <p:stCondLst>
                                            <p:cond delay="0"/>
                                          </p:stCondLst>
                                        </p:cTn>
                                        <p:tgtEl>
                                          <p:spTgt spid="57"/>
                                        </p:tgtEl>
                                        <p:attrNameLst>
                                          <p:attrName>style.visibility</p:attrName>
                                        </p:attrNameLst>
                                      </p:cBhvr>
                                      <p:to>
                                        <p:strVal val="hidden"/>
                                      </p:to>
                                    </p:set>
                                  </p:childTnLst>
                                </p:cTn>
                              </p:par>
                              <p:par>
                                <p:cTn id="73" presetID="1" presetClass="exit" presetSubtype="0" fill="hold" nodeType="withEffect">
                                  <p:stCondLst>
                                    <p:cond delay="0"/>
                                  </p:stCondLst>
                                  <p:childTnLst>
                                    <p:set>
                                      <p:cBhvr>
                                        <p:cTn id="74" dur="1" fill="hold">
                                          <p:stCondLst>
                                            <p:cond delay="0"/>
                                          </p:stCondLst>
                                        </p:cTn>
                                        <p:tgtEl>
                                          <p:spTgt spid="10"/>
                                        </p:tgtEl>
                                        <p:attrNameLst>
                                          <p:attrName>style.visibility</p:attrName>
                                        </p:attrNameLst>
                                      </p:cBhvr>
                                      <p:to>
                                        <p:strVal val="hidden"/>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39"/>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12"/>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xit" presetSubtype="0" fill="hold" nodeType="clickEffect">
                                  <p:stCondLst>
                                    <p:cond delay="0"/>
                                  </p:stCondLst>
                                  <p:childTnLst>
                                    <p:set>
                                      <p:cBhvr>
                                        <p:cTn id="84" dur="1" fill="hold">
                                          <p:stCondLst>
                                            <p:cond delay="0"/>
                                          </p:stCondLst>
                                        </p:cTn>
                                        <p:tgtEl>
                                          <p:spTgt spid="39"/>
                                        </p:tgtEl>
                                        <p:attrNameLst>
                                          <p:attrName>style.visibility</p:attrName>
                                        </p:attrNameLst>
                                      </p:cBhvr>
                                      <p:to>
                                        <p:strVal val="hidden"/>
                                      </p:to>
                                    </p:set>
                                  </p:childTnLst>
                                </p:cTn>
                              </p:par>
                              <p:par>
                                <p:cTn id="85" presetID="1" presetClass="exit" presetSubtype="0" fill="hold" nodeType="withEffect">
                                  <p:stCondLst>
                                    <p:cond delay="0"/>
                                  </p:stCondLst>
                                  <p:childTnLst>
                                    <p:set>
                                      <p:cBhvr>
                                        <p:cTn id="86" dur="1" fill="hold">
                                          <p:stCondLst>
                                            <p:cond delay="0"/>
                                          </p:stCondLst>
                                        </p:cTn>
                                        <p:tgtEl>
                                          <p:spTgt spid="12"/>
                                        </p:tgtEl>
                                        <p:attrNameLst>
                                          <p:attrName>style.visibility</p:attrName>
                                        </p:attrNameLst>
                                      </p:cBhvr>
                                      <p:to>
                                        <p:strVal val="hidden"/>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nodeType="clickEffect">
                                  <p:stCondLst>
                                    <p:cond delay="0"/>
                                  </p:stCondLst>
                                  <p:childTnLst>
                                    <p:set>
                                      <p:cBhvr>
                                        <p:cTn id="90" dur="1" fill="hold">
                                          <p:stCondLst>
                                            <p:cond delay="0"/>
                                          </p:stCondLst>
                                        </p:cTn>
                                        <p:tgtEl>
                                          <p:spTgt spid="68"/>
                                        </p:tgtEl>
                                        <p:attrNameLst>
                                          <p:attrName>style.visibility</p:attrName>
                                        </p:attrNameLst>
                                      </p:cBhvr>
                                      <p:to>
                                        <p:strVal val="visible"/>
                                      </p:to>
                                    </p:set>
                                  </p:childTnLst>
                                </p:cTn>
                              </p:par>
                              <p:par>
                                <p:cTn id="91" presetID="1" presetClass="entr" presetSubtype="0" fill="hold" nodeType="withEffect">
                                  <p:stCondLst>
                                    <p:cond delay="0"/>
                                  </p:stCondLst>
                                  <p:childTnLst>
                                    <p:set>
                                      <p:cBhvr>
                                        <p:cTn id="92" dur="1" fill="hold">
                                          <p:stCondLst>
                                            <p:cond delay="0"/>
                                          </p:stCondLst>
                                        </p:cTn>
                                        <p:tgtEl>
                                          <p:spTgt spid="13"/>
                                        </p:tgtEl>
                                        <p:attrNameLst>
                                          <p:attrName>style.visibility</p:attrName>
                                        </p:attrNameLst>
                                      </p:cBhvr>
                                      <p:to>
                                        <p:strVal val="visible"/>
                                      </p:to>
                                    </p:set>
                                  </p:childTnLst>
                                </p:cTn>
                              </p:par>
                            </p:childTnLst>
                          </p:cTn>
                        </p:par>
                      </p:childTnLst>
                    </p:cTn>
                  </p:par>
                  <p:par>
                    <p:cTn id="93" fill="hold">
                      <p:stCondLst>
                        <p:cond delay="indefinite"/>
                      </p:stCondLst>
                      <p:childTnLst>
                        <p:par>
                          <p:cTn id="94" fill="hold">
                            <p:stCondLst>
                              <p:cond delay="0"/>
                            </p:stCondLst>
                            <p:childTnLst>
                              <p:par>
                                <p:cTn id="95" presetID="1" presetClass="exit" presetSubtype="0" fill="hold" nodeType="clickEffect">
                                  <p:stCondLst>
                                    <p:cond delay="0"/>
                                  </p:stCondLst>
                                  <p:childTnLst>
                                    <p:set>
                                      <p:cBhvr>
                                        <p:cTn id="96" dur="1" fill="hold">
                                          <p:stCondLst>
                                            <p:cond delay="0"/>
                                          </p:stCondLst>
                                        </p:cTn>
                                        <p:tgtEl>
                                          <p:spTgt spid="68"/>
                                        </p:tgtEl>
                                        <p:attrNameLst>
                                          <p:attrName>style.visibility</p:attrName>
                                        </p:attrNameLst>
                                      </p:cBhvr>
                                      <p:to>
                                        <p:strVal val="hidden"/>
                                      </p:to>
                                    </p:set>
                                  </p:childTnLst>
                                </p:cTn>
                              </p:par>
                              <p:par>
                                <p:cTn id="97" presetID="1" presetClass="exit" presetSubtype="0" fill="hold" nodeType="withEffect">
                                  <p:stCondLst>
                                    <p:cond delay="0"/>
                                  </p:stCondLst>
                                  <p:childTnLst>
                                    <p:set>
                                      <p:cBhvr>
                                        <p:cTn id="98" dur="1" fill="hold">
                                          <p:stCondLst>
                                            <p:cond delay="0"/>
                                          </p:stCondLst>
                                        </p:cTn>
                                        <p:tgtEl>
                                          <p:spTgt spid="13"/>
                                        </p:tgtEl>
                                        <p:attrNameLst>
                                          <p:attrName>style.visibility</p:attrName>
                                        </p:attrNameLst>
                                      </p:cBhvr>
                                      <p:to>
                                        <p:strVal val="hidden"/>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nodeType="clickEffect">
                                  <p:stCondLst>
                                    <p:cond delay="0"/>
                                  </p:stCondLst>
                                  <p:childTnLst>
                                    <p:set>
                                      <p:cBhvr>
                                        <p:cTn id="102" dur="1" fill="hold">
                                          <p:stCondLst>
                                            <p:cond delay="0"/>
                                          </p:stCondLst>
                                        </p:cTn>
                                        <p:tgtEl>
                                          <p:spTgt spid="50"/>
                                        </p:tgtEl>
                                        <p:attrNameLst>
                                          <p:attrName>style.visibility</p:attrName>
                                        </p:attrNameLst>
                                      </p:cBhvr>
                                      <p:to>
                                        <p:strVal val="visible"/>
                                      </p:to>
                                    </p:set>
                                  </p:childTnLst>
                                </p:cTn>
                              </p:par>
                              <p:par>
                                <p:cTn id="103" presetID="1" presetClass="entr" presetSubtype="0" fill="hold" nodeType="withEffect">
                                  <p:stCondLst>
                                    <p:cond delay="0"/>
                                  </p:stCondLst>
                                  <p:childTnLst>
                                    <p:set>
                                      <p:cBhvr>
                                        <p:cTn id="104" dur="1" fill="hold">
                                          <p:stCondLst>
                                            <p:cond delay="0"/>
                                          </p:stCondLst>
                                        </p:cTn>
                                        <p:tgtEl>
                                          <p:spTgt spid="14"/>
                                        </p:tgtEl>
                                        <p:attrNameLst>
                                          <p:attrName>style.visibility</p:attrName>
                                        </p:attrNameLst>
                                      </p:cBhvr>
                                      <p:to>
                                        <p:strVal val="visible"/>
                                      </p:to>
                                    </p:set>
                                  </p:childTnLst>
                                </p:cTn>
                              </p:par>
                            </p:childTnLst>
                          </p:cTn>
                        </p:par>
                      </p:childTnLst>
                    </p:cTn>
                  </p:par>
                  <p:par>
                    <p:cTn id="105" fill="hold">
                      <p:stCondLst>
                        <p:cond delay="indefinite"/>
                      </p:stCondLst>
                      <p:childTnLst>
                        <p:par>
                          <p:cTn id="106" fill="hold">
                            <p:stCondLst>
                              <p:cond delay="0"/>
                            </p:stCondLst>
                            <p:childTnLst>
                              <p:par>
                                <p:cTn id="107" presetID="1" presetClass="exit" presetSubtype="0" fill="hold" nodeType="clickEffect">
                                  <p:stCondLst>
                                    <p:cond delay="0"/>
                                  </p:stCondLst>
                                  <p:childTnLst>
                                    <p:set>
                                      <p:cBhvr>
                                        <p:cTn id="108" dur="1" fill="hold">
                                          <p:stCondLst>
                                            <p:cond delay="0"/>
                                          </p:stCondLst>
                                        </p:cTn>
                                        <p:tgtEl>
                                          <p:spTgt spid="50"/>
                                        </p:tgtEl>
                                        <p:attrNameLst>
                                          <p:attrName>style.visibility</p:attrName>
                                        </p:attrNameLst>
                                      </p:cBhvr>
                                      <p:to>
                                        <p:strVal val="hidden"/>
                                      </p:to>
                                    </p:set>
                                  </p:childTnLst>
                                </p:cTn>
                              </p:par>
                              <p:par>
                                <p:cTn id="109" presetID="1" presetClass="exit" presetSubtype="0" fill="hold" nodeType="withEffect">
                                  <p:stCondLst>
                                    <p:cond delay="0"/>
                                  </p:stCondLst>
                                  <p:childTnLst>
                                    <p:set>
                                      <p:cBhvr>
                                        <p:cTn id="110" dur="1" fill="hold">
                                          <p:stCondLst>
                                            <p:cond delay="0"/>
                                          </p:stCondLst>
                                        </p:cTn>
                                        <p:tgtEl>
                                          <p:spTgt spid="14"/>
                                        </p:tgtEl>
                                        <p:attrNameLst>
                                          <p:attrName>style.visibility</p:attrName>
                                        </p:attrNameLst>
                                      </p:cBhvr>
                                      <p:to>
                                        <p:strVal val="hidden"/>
                                      </p:to>
                                    </p:set>
                                  </p:childTnLst>
                                </p:cTn>
                              </p:par>
                            </p:childTnLst>
                          </p:cTn>
                        </p:par>
                      </p:childTnLst>
                    </p:cTn>
                  </p:par>
                  <p:par>
                    <p:cTn id="111" fill="hold">
                      <p:stCondLst>
                        <p:cond delay="indefinite"/>
                      </p:stCondLst>
                      <p:childTnLst>
                        <p:par>
                          <p:cTn id="112" fill="hold">
                            <p:stCondLst>
                              <p:cond delay="0"/>
                            </p:stCondLst>
                            <p:childTnLst>
                              <p:par>
                                <p:cTn id="113" presetID="1" presetClass="entr" presetSubtype="0" fill="hold" nodeType="clickEffect">
                                  <p:stCondLst>
                                    <p:cond delay="0"/>
                                  </p:stCondLst>
                                  <p:childTnLst>
                                    <p:set>
                                      <p:cBhvr>
                                        <p:cTn id="114" dur="1" fill="hold">
                                          <p:stCondLst>
                                            <p:cond delay="0"/>
                                          </p:stCondLst>
                                        </p:cTn>
                                        <p:tgtEl>
                                          <p:spTgt spid="65"/>
                                        </p:tgtEl>
                                        <p:attrNameLst>
                                          <p:attrName>style.visibility</p:attrName>
                                        </p:attrNameLst>
                                      </p:cBhvr>
                                      <p:to>
                                        <p:strVal val="visible"/>
                                      </p:to>
                                    </p:set>
                                  </p:childTnLst>
                                </p:cTn>
                              </p:par>
                              <p:par>
                                <p:cTn id="115" presetID="1" presetClass="entr" presetSubtype="0" fill="hold" nodeType="withEffect">
                                  <p:stCondLst>
                                    <p:cond delay="0"/>
                                  </p:stCondLst>
                                  <p:childTnLst>
                                    <p:set>
                                      <p:cBhvr>
                                        <p:cTn id="116" dur="1" fill="hold">
                                          <p:stCondLst>
                                            <p:cond delay="0"/>
                                          </p:stCondLst>
                                        </p:cTn>
                                        <p:tgtEl>
                                          <p:spTgt spid="15"/>
                                        </p:tgtEl>
                                        <p:attrNameLst>
                                          <p:attrName>style.visibility</p:attrName>
                                        </p:attrNameLst>
                                      </p:cBhvr>
                                      <p:to>
                                        <p:strVal val="visible"/>
                                      </p:to>
                                    </p:set>
                                  </p:childTnLst>
                                </p:cTn>
                              </p:par>
                            </p:childTnLst>
                          </p:cTn>
                        </p:par>
                      </p:childTnLst>
                    </p:cTn>
                  </p:par>
                  <p:par>
                    <p:cTn id="117" fill="hold">
                      <p:stCondLst>
                        <p:cond delay="indefinite"/>
                      </p:stCondLst>
                      <p:childTnLst>
                        <p:par>
                          <p:cTn id="118" fill="hold">
                            <p:stCondLst>
                              <p:cond delay="0"/>
                            </p:stCondLst>
                            <p:childTnLst>
                              <p:par>
                                <p:cTn id="119" presetID="1" presetClass="exit" presetSubtype="0" fill="hold" nodeType="clickEffect">
                                  <p:stCondLst>
                                    <p:cond delay="0"/>
                                  </p:stCondLst>
                                  <p:childTnLst>
                                    <p:set>
                                      <p:cBhvr>
                                        <p:cTn id="120" dur="1" fill="hold">
                                          <p:stCondLst>
                                            <p:cond delay="0"/>
                                          </p:stCondLst>
                                        </p:cTn>
                                        <p:tgtEl>
                                          <p:spTgt spid="65"/>
                                        </p:tgtEl>
                                        <p:attrNameLst>
                                          <p:attrName>style.visibility</p:attrName>
                                        </p:attrNameLst>
                                      </p:cBhvr>
                                      <p:to>
                                        <p:strVal val="hidden"/>
                                      </p:to>
                                    </p:set>
                                  </p:childTnLst>
                                </p:cTn>
                              </p:par>
                              <p:par>
                                <p:cTn id="121" presetID="1" presetClass="exit" presetSubtype="0" fill="hold" nodeType="withEffect">
                                  <p:stCondLst>
                                    <p:cond delay="0"/>
                                  </p:stCondLst>
                                  <p:childTnLst>
                                    <p:set>
                                      <p:cBhvr>
                                        <p:cTn id="122" dur="1" fill="hold">
                                          <p:stCondLst>
                                            <p:cond delay="0"/>
                                          </p:stCondLst>
                                        </p:cTn>
                                        <p:tgtEl>
                                          <p:spTgt spid="15"/>
                                        </p:tgtEl>
                                        <p:attrNameLst>
                                          <p:attrName>style.visibility</p:attrName>
                                        </p:attrNameLst>
                                      </p:cBhvr>
                                      <p:to>
                                        <p:strVal val="hidden"/>
                                      </p:to>
                                    </p:set>
                                  </p:childTnLst>
                                </p:cTn>
                              </p:par>
                            </p:childTnLst>
                          </p:cTn>
                        </p:par>
                      </p:childTnLst>
                    </p:cTn>
                  </p:par>
                  <p:par>
                    <p:cTn id="123" fill="hold">
                      <p:stCondLst>
                        <p:cond delay="indefinite"/>
                      </p:stCondLst>
                      <p:childTnLst>
                        <p:par>
                          <p:cTn id="124" fill="hold">
                            <p:stCondLst>
                              <p:cond delay="0"/>
                            </p:stCondLst>
                            <p:childTnLst>
                              <p:par>
                                <p:cTn id="125" presetID="1" presetClass="entr" presetSubtype="0" fill="hold" nodeType="clickEffect">
                                  <p:stCondLst>
                                    <p:cond delay="0"/>
                                  </p:stCondLst>
                                  <p:childTnLst>
                                    <p:set>
                                      <p:cBhvr>
                                        <p:cTn id="126" dur="1" fill="hold">
                                          <p:stCondLst>
                                            <p:cond delay="0"/>
                                          </p:stCondLst>
                                        </p:cTn>
                                        <p:tgtEl>
                                          <p:spTgt spid="44"/>
                                        </p:tgtEl>
                                        <p:attrNameLst>
                                          <p:attrName>style.visibility</p:attrName>
                                        </p:attrNameLst>
                                      </p:cBhvr>
                                      <p:to>
                                        <p:strVal val="visible"/>
                                      </p:to>
                                    </p:set>
                                  </p:childTnLst>
                                </p:cTn>
                              </p:par>
                              <p:par>
                                <p:cTn id="127" presetID="1" presetClass="entr" presetSubtype="0" fill="hold" nodeType="withEffect">
                                  <p:stCondLst>
                                    <p:cond delay="0"/>
                                  </p:stCondLst>
                                  <p:childTnLst>
                                    <p:set>
                                      <p:cBhvr>
                                        <p:cTn id="128" dur="1" fill="hold">
                                          <p:stCondLst>
                                            <p:cond delay="0"/>
                                          </p:stCondLst>
                                        </p:cTn>
                                        <p:tgtEl>
                                          <p:spTgt spid="16"/>
                                        </p:tgtEl>
                                        <p:attrNameLst>
                                          <p:attrName>style.visibility</p:attrName>
                                        </p:attrNameLst>
                                      </p:cBhvr>
                                      <p:to>
                                        <p:strVal val="visible"/>
                                      </p:to>
                                    </p:set>
                                  </p:childTnLst>
                                </p:cTn>
                              </p:par>
                            </p:childTnLst>
                          </p:cTn>
                        </p:par>
                      </p:childTnLst>
                    </p:cTn>
                  </p:par>
                  <p:par>
                    <p:cTn id="129" fill="hold">
                      <p:stCondLst>
                        <p:cond delay="indefinite"/>
                      </p:stCondLst>
                      <p:childTnLst>
                        <p:par>
                          <p:cTn id="130" fill="hold">
                            <p:stCondLst>
                              <p:cond delay="0"/>
                            </p:stCondLst>
                            <p:childTnLst>
                              <p:par>
                                <p:cTn id="131" presetID="1" presetClass="exit" presetSubtype="0" fill="hold" nodeType="clickEffect">
                                  <p:stCondLst>
                                    <p:cond delay="0"/>
                                  </p:stCondLst>
                                  <p:childTnLst>
                                    <p:set>
                                      <p:cBhvr>
                                        <p:cTn id="132" dur="1" fill="hold">
                                          <p:stCondLst>
                                            <p:cond delay="0"/>
                                          </p:stCondLst>
                                        </p:cTn>
                                        <p:tgtEl>
                                          <p:spTgt spid="44"/>
                                        </p:tgtEl>
                                        <p:attrNameLst>
                                          <p:attrName>style.visibility</p:attrName>
                                        </p:attrNameLst>
                                      </p:cBhvr>
                                      <p:to>
                                        <p:strVal val="hidden"/>
                                      </p:to>
                                    </p:set>
                                  </p:childTnLst>
                                </p:cTn>
                              </p:par>
                              <p:par>
                                <p:cTn id="133" presetID="1" presetClass="exit" presetSubtype="0" fill="hold" nodeType="withEffect">
                                  <p:stCondLst>
                                    <p:cond delay="0"/>
                                  </p:stCondLst>
                                  <p:childTnLst>
                                    <p:set>
                                      <p:cBhvr>
                                        <p:cTn id="134" dur="1" fill="hold">
                                          <p:stCondLst>
                                            <p:cond delay="0"/>
                                          </p:stCondLst>
                                        </p:cTn>
                                        <p:tgtEl>
                                          <p:spTgt spid="16"/>
                                        </p:tgtEl>
                                        <p:attrNameLst>
                                          <p:attrName>style.visibility</p:attrName>
                                        </p:attrNameLst>
                                      </p:cBhvr>
                                      <p:to>
                                        <p:strVal val="hidden"/>
                                      </p:to>
                                    </p:set>
                                  </p:childTnLst>
                                </p:cTn>
                              </p:par>
                            </p:childTnLst>
                          </p:cTn>
                        </p:par>
                      </p:childTnLst>
                    </p:cTn>
                  </p:par>
                  <p:par>
                    <p:cTn id="135" fill="hold">
                      <p:stCondLst>
                        <p:cond delay="indefinite"/>
                      </p:stCondLst>
                      <p:childTnLst>
                        <p:par>
                          <p:cTn id="136" fill="hold">
                            <p:stCondLst>
                              <p:cond delay="0"/>
                            </p:stCondLst>
                            <p:childTnLst>
                              <p:par>
                                <p:cTn id="137" presetID="1" presetClass="entr" presetSubtype="0" fill="hold" nodeType="clickEffect">
                                  <p:stCondLst>
                                    <p:cond delay="0"/>
                                  </p:stCondLst>
                                  <p:childTnLst>
                                    <p:set>
                                      <p:cBhvr>
                                        <p:cTn id="138" dur="1" fill="hold">
                                          <p:stCondLst>
                                            <p:cond delay="0"/>
                                          </p:stCondLst>
                                        </p:cTn>
                                        <p:tgtEl>
                                          <p:spTgt spid="78"/>
                                        </p:tgtEl>
                                        <p:attrNameLst>
                                          <p:attrName>style.visibility</p:attrName>
                                        </p:attrNameLst>
                                      </p:cBhvr>
                                      <p:to>
                                        <p:strVal val="visible"/>
                                      </p:to>
                                    </p:set>
                                  </p:childTnLst>
                                </p:cTn>
                              </p:par>
                              <p:par>
                                <p:cTn id="139" presetID="1" presetClass="entr" presetSubtype="0" fill="hold" nodeType="withEffect">
                                  <p:stCondLst>
                                    <p:cond delay="0"/>
                                  </p:stCondLst>
                                  <p:childTnLst>
                                    <p:set>
                                      <p:cBhvr>
                                        <p:cTn id="140" dur="1" fill="hold">
                                          <p:stCondLst>
                                            <p:cond delay="0"/>
                                          </p:stCondLst>
                                        </p:cTn>
                                        <p:tgtEl>
                                          <p:spTgt spid="19"/>
                                        </p:tgtEl>
                                        <p:attrNameLst>
                                          <p:attrName>style.visibility</p:attrName>
                                        </p:attrNameLst>
                                      </p:cBhvr>
                                      <p:to>
                                        <p:strVal val="visible"/>
                                      </p:to>
                                    </p:set>
                                  </p:childTnLst>
                                </p:cTn>
                              </p:par>
                            </p:childTnLst>
                          </p:cTn>
                        </p:par>
                      </p:childTnLst>
                    </p:cTn>
                  </p:par>
                  <p:par>
                    <p:cTn id="141" fill="hold">
                      <p:stCondLst>
                        <p:cond delay="indefinite"/>
                      </p:stCondLst>
                      <p:childTnLst>
                        <p:par>
                          <p:cTn id="142" fill="hold">
                            <p:stCondLst>
                              <p:cond delay="0"/>
                            </p:stCondLst>
                            <p:childTnLst>
                              <p:par>
                                <p:cTn id="143" presetID="1" presetClass="exit" presetSubtype="0" fill="hold" nodeType="clickEffect">
                                  <p:stCondLst>
                                    <p:cond delay="0"/>
                                  </p:stCondLst>
                                  <p:childTnLst>
                                    <p:set>
                                      <p:cBhvr>
                                        <p:cTn id="144" dur="1" fill="hold">
                                          <p:stCondLst>
                                            <p:cond delay="0"/>
                                          </p:stCondLst>
                                        </p:cTn>
                                        <p:tgtEl>
                                          <p:spTgt spid="78"/>
                                        </p:tgtEl>
                                        <p:attrNameLst>
                                          <p:attrName>style.visibility</p:attrName>
                                        </p:attrNameLst>
                                      </p:cBhvr>
                                      <p:to>
                                        <p:strVal val="hidden"/>
                                      </p:to>
                                    </p:set>
                                  </p:childTnLst>
                                </p:cTn>
                              </p:par>
                              <p:par>
                                <p:cTn id="145" presetID="1" presetClass="exit" presetSubtype="0" fill="hold" nodeType="withEffect">
                                  <p:stCondLst>
                                    <p:cond delay="0"/>
                                  </p:stCondLst>
                                  <p:childTnLst>
                                    <p:set>
                                      <p:cBhvr>
                                        <p:cTn id="146" dur="1" fill="hold">
                                          <p:stCondLst>
                                            <p:cond delay="0"/>
                                          </p:stCondLst>
                                        </p:cTn>
                                        <p:tgtEl>
                                          <p:spTgt spid="19"/>
                                        </p:tgtEl>
                                        <p:attrNameLst>
                                          <p:attrName>style.visibility</p:attrName>
                                        </p:attrNameLst>
                                      </p:cBhvr>
                                      <p:to>
                                        <p:strVal val="hidden"/>
                                      </p:to>
                                    </p:set>
                                  </p:childTnLst>
                                </p:cTn>
                              </p:par>
                            </p:childTnLst>
                          </p:cTn>
                        </p:par>
                      </p:childTnLst>
                    </p:cTn>
                  </p:par>
                  <p:par>
                    <p:cTn id="147" fill="hold">
                      <p:stCondLst>
                        <p:cond delay="indefinite"/>
                      </p:stCondLst>
                      <p:childTnLst>
                        <p:par>
                          <p:cTn id="148" fill="hold">
                            <p:stCondLst>
                              <p:cond delay="0"/>
                            </p:stCondLst>
                            <p:childTnLst>
                              <p:par>
                                <p:cTn id="149" presetID="1" presetClass="entr" presetSubtype="0" fill="hold" nodeType="clickEffect">
                                  <p:stCondLst>
                                    <p:cond delay="0"/>
                                  </p:stCondLst>
                                  <p:childTnLst>
                                    <p:set>
                                      <p:cBhvr>
                                        <p:cTn id="150" dur="1" fill="hold">
                                          <p:stCondLst>
                                            <p:cond delay="0"/>
                                          </p:stCondLst>
                                        </p:cTn>
                                        <p:tgtEl>
                                          <p:spTgt spid="22"/>
                                        </p:tgtEl>
                                        <p:attrNameLst>
                                          <p:attrName>style.visibility</p:attrName>
                                        </p:attrNameLst>
                                      </p:cBhvr>
                                      <p:to>
                                        <p:strVal val="visible"/>
                                      </p:to>
                                    </p:set>
                                  </p:childTnLst>
                                </p:cTn>
                              </p:par>
                              <p:par>
                                <p:cTn id="151" presetID="1" presetClass="entr" presetSubtype="0" fill="hold" nodeType="withEffect">
                                  <p:stCondLst>
                                    <p:cond delay="0"/>
                                  </p:stCondLst>
                                  <p:childTnLst>
                                    <p:set>
                                      <p:cBhvr>
                                        <p:cTn id="152" dur="1" fill="hold">
                                          <p:stCondLst>
                                            <p:cond delay="0"/>
                                          </p:stCondLst>
                                        </p:cTn>
                                        <p:tgtEl>
                                          <p:spTgt spid="23"/>
                                        </p:tgtEl>
                                        <p:attrNameLst>
                                          <p:attrName>style.visibility</p:attrName>
                                        </p:attrNameLst>
                                      </p:cBhvr>
                                      <p:to>
                                        <p:strVal val="visible"/>
                                      </p:to>
                                    </p:set>
                                  </p:childTnLst>
                                </p:cTn>
                              </p:par>
                            </p:childTnLst>
                          </p:cTn>
                        </p:par>
                      </p:childTnLst>
                    </p:cTn>
                  </p:par>
                  <p:par>
                    <p:cTn id="153" fill="hold">
                      <p:stCondLst>
                        <p:cond delay="indefinite"/>
                      </p:stCondLst>
                      <p:childTnLst>
                        <p:par>
                          <p:cTn id="154" fill="hold">
                            <p:stCondLst>
                              <p:cond delay="0"/>
                            </p:stCondLst>
                            <p:childTnLst>
                              <p:par>
                                <p:cTn id="155" presetID="1" presetClass="exit" presetSubtype="0" fill="hold" nodeType="clickEffect">
                                  <p:stCondLst>
                                    <p:cond delay="0"/>
                                  </p:stCondLst>
                                  <p:childTnLst>
                                    <p:set>
                                      <p:cBhvr>
                                        <p:cTn id="156" dur="1" fill="hold">
                                          <p:stCondLst>
                                            <p:cond delay="0"/>
                                          </p:stCondLst>
                                        </p:cTn>
                                        <p:tgtEl>
                                          <p:spTgt spid="22"/>
                                        </p:tgtEl>
                                        <p:attrNameLst>
                                          <p:attrName>style.visibility</p:attrName>
                                        </p:attrNameLst>
                                      </p:cBhvr>
                                      <p:to>
                                        <p:strVal val="hidden"/>
                                      </p:to>
                                    </p:set>
                                  </p:childTnLst>
                                </p:cTn>
                              </p:par>
                              <p:par>
                                <p:cTn id="157" presetID="1" presetClass="exit" presetSubtype="0" fill="hold" nodeType="withEffect">
                                  <p:stCondLst>
                                    <p:cond delay="0"/>
                                  </p:stCondLst>
                                  <p:childTnLst>
                                    <p:set>
                                      <p:cBhvr>
                                        <p:cTn id="158" dur="1" fill="hold">
                                          <p:stCondLst>
                                            <p:cond delay="0"/>
                                          </p:stCondLst>
                                        </p:cTn>
                                        <p:tgtEl>
                                          <p:spTgt spid="2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0" y="0"/>
            <a:ext cx="9144000" cy="685800"/>
          </a:xfrm>
        </p:spPr>
        <p:txBody>
          <a:bodyPr/>
          <a:lstStyle/>
          <a:p>
            <a:r>
              <a:rPr lang="en-US" dirty="0" smtClean="0"/>
              <a:t>Industrial zones</a:t>
            </a:r>
            <a:endParaRPr lang="en-US" dirty="0"/>
          </a:p>
        </p:txBody>
      </p:sp>
      <p:pic>
        <p:nvPicPr>
          <p:cNvPr id="6" name="Picture 2"/>
          <p:cNvPicPr>
            <a:picLocks noChangeAspect="1" noChangeArrowheads="1"/>
          </p:cNvPicPr>
          <p:nvPr/>
        </p:nvPicPr>
        <p:blipFill>
          <a:blip r:embed="rId3" cstate="print"/>
          <a:srcRect l="6402" t="76258" r="8830"/>
          <a:stretch>
            <a:fillRect/>
          </a:stretch>
        </p:blipFill>
        <p:spPr bwMode="auto">
          <a:xfrm>
            <a:off x="4419600" y="5168900"/>
            <a:ext cx="3048000" cy="1460500"/>
          </a:xfrm>
          <a:prstGeom prst="rect">
            <a:avLst/>
          </a:prstGeom>
          <a:noFill/>
          <a:ln w="9525">
            <a:noFill/>
            <a:miter lim="800000"/>
            <a:headEnd/>
            <a:tailEnd/>
          </a:ln>
          <a:effectLst/>
        </p:spPr>
      </p:pic>
      <p:pic>
        <p:nvPicPr>
          <p:cNvPr id="7" name="Picture 2"/>
          <p:cNvPicPr>
            <a:picLocks noChangeAspect="1" noChangeArrowheads="1"/>
          </p:cNvPicPr>
          <p:nvPr/>
        </p:nvPicPr>
        <p:blipFill>
          <a:blip r:embed="rId3" cstate="print"/>
          <a:srcRect b="24645"/>
          <a:stretch>
            <a:fillRect/>
          </a:stretch>
        </p:blipFill>
        <p:spPr bwMode="auto">
          <a:xfrm>
            <a:off x="0" y="762000"/>
            <a:ext cx="4314825" cy="5562600"/>
          </a:xfrm>
          <a:prstGeom prst="rect">
            <a:avLst/>
          </a:prstGeom>
          <a:noFill/>
          <a:ln w="9525">
            <a:noFill/>
            <a:miter lim="800000"/>
            <a:headEnd/>
            <a:tailEnd/>
          </a:ln>
          <a:effectLst/>
        </p:spPr>
      </p:pic>
      <p:sp>
        <p:nvSpPr>
          <p:cNvPr id="8" name="TextBox 7"/>
          <p:cNvSpPr txBox="1"/>
          <p:nvPr/>
        </p:nvSpPr>
        <p:spPr>
          <a:xfrm>
            <a:off x="1752600" y="6627168"/>
            <a:ext cx="7391400" cy="230832"/>
          </a:xfrm>
          <a:prstGeom prst="rect">
            <a:avLst/>
          </a:prstGeom>
          <a:noFill/>
        </p:spPr>
        <p:txBody>
          <a:bodyPr wrap="square" rtlCol="0">
            <a:spAutoFit/>
          </a:bodyPr>
          <a:lstStyle/>
          <a:p>
            <a:pPr algn="r"/>
            <a:r>
              <a:rPr lang="en-US" sz="900" dirty="0" smtClean="0"/>
              <a:t>Source: MMRDA(1999) Regional Plan for Mumbai Metropolitan Region 1996-2011, Ch.2 ‘Regional setting', Maharashtra Government Gazette, Mumbai</a:t>
            </a:r>
            <a:endParaRPr lang="en-US" sz="900" dirty="0"/>
          </a:p>
        </p:txBody>
      </p:sp>
      <p:graphicFrame>
        <p:nvGraphicFramePr>
          <p:cNvPr id="10" name="Chart 9"/>
          <p:cNvGraphicFramePr/>
          <p:nvPr/>
        </p:nvGraphicFramePr>
        <p:xfrm>
          <a:off x="4114800" y="1143000"/>
          <a:ext cx="4572000" cy="2743200"/>
        </p:xfrm>
        <a:graphic>
          <a:graphicData uri="http://schemas.openxmlformats.org/drawingml/2006/chart">
            <c:chart xmlns:c="http://schemas.openxmlformats.org/drawingml/2006/chart" xmlns:r="http://schemas.openxmlformats.org/officeDocument/2006/relationships" r:id="rId4"/>
          </a:graphicData>
        </a:graphic>
      </p:graphicFrame>
      <p:sp>
        <p:nvSpPr>
          <p:cNvPr id="11" name="TextBox 10"/>
          <p:cNvSpPr txBox="1"/>
          <p:nvPr/>
        </p:nvSpPr>
        <p:spPr>
          <a:xfrm>
            <a:off x="4495800" y="3733800"/>
            <a:ext cx="4114800" cy="369332"/>
          </a:xfrm>
          <a:prstGeom prst="rect">
            <a:avLst/>
          </a:prstGeom>
          <a:noFill/>
        </p:spPr>
        <p:txBody>
          <a:bodyPr wrap="square" rtlCol="0">
            <a:spAutoFit/>
          </a:bodyPr>
          <a:lstStyle/>
          <a:p>
            <a:r>
              <a:rPr lang="en-US" dirty="0" smtClean="0"/>
              <a:t>Maximum no. of industries are small scale</a:t>
            </a:r>
            <a:endParaRPr lang="en-US" dirty="0"/>
          </a:p>
        </p:txBody>
      </p:sp>
      <p:pic>
        <p:nvPicPr>
          <p:cNvPr id="9" name="Picture 8"/>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0" y="6096000"/>
            <a:ext cx="762000" cy="762000"/>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365E8E"/>
          </a:solidFill>
        </p:spPr>
        <p:txBody>
          <a:bodyPr/>
          <a:lstStyle/>
          <a:p>
            <a:r>
              <a:rPr lang="en-US" dirty="0" smtClean="0"/>
              <a:t>Reduction of GHG emissions</a:t>
            </a:r>
            <a:endParaRPr lang="en-US" dirty="0"/>
          </a:p>
        </p:txBody>
      </p:sp>
      <p:sp>
        <p:nvSpPr>
          <p:cNvPr id="4" name="Rounded Rectangle 3"/>
          <p:cNvSpPr/>
          <p:nvPr/>
        </p:nvSpPr>
        <p:spPr>
          <a:xfrm>
            <a:off x="142844" y="1000108"/>
            <a:ext cx="2357454" cy="649224"/>
          </a:xfrm>
          <a:prstGeom prst="roundRect">
            <a:avLst/>
          </a:prstGeom>
          <a:solidFill>
            <a:schemeClr val="bg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ACTIONS</a:t>
            </a:r>
            <a:endParaRPr lang="en-US" dirty="0">
              <a:solidFill>
                <a:schemeClr val="tx1"/>
              </a:solidFill>
            </a:endParaRPr>
          </a:p>
        </p:txBody>
      </p:sp>
      <p:sp>
        <p:nvSpPr>
          <p:cNvPr id="5" name="Rounded Rectangle 4"/>
          <p:cNvSpPr/>
          <p:nvPr/>
        </p:nvSpPr>
        <p:spPr>
          <a:xfrm>
            <a:off x="928662" y="1785926"/>
            <a:ext cx="2214578" cy="648072"/>
          </a:xfrm>
          <a:prstGeom prst="round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1600" dirty="0" smtClean="0">
                <a:solidFill>
                  <a:schemeClr val="tx1"/>
                </a:solidFill>
              </a:rPr>
              <a:t>Fuel switch</a:t>
            </a:r>
          </a:p>
        </p:txBody>
      </p:sp>
      <p:sp>
        <p:nvSpPr>
          <p:cNvPr id="6" name="Rounded Rectangle 5"/>
          <p:cNvSpPr/>
          <p:nvPr/>
        </p:nvSpPr>
        <p:spPr>
          <a:xfrm>
            <a:off x="928662" y="2495176"/>
            <a:ext cx="2214578" cy="648072"/>
          </a:xfrm>
          <a:prstGeom prst="round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1600" dirty="0" smtClean="0">
                <a:solidFill>
                  <a:schemeClr val="tx1"/>
                </a:solidFill>
              </a:rPr>
              <a:t>New technologies</a:t>
            </a:r>
          </a:p>
        </p:txBody>
      </p:sp>
      <p:sp>
        <p:nvSpPr>
          <p:cNvPr id="7" name="Rounded Rectangle 6"/>
          <p:cNvSpPr/>
          <p:nvPr/>
        </p:nvSpPr>
        <p:spPr>
          <a:xfrm>
            <a:off x="928662" y="3214686"/>
            <a:ext cx="2214578" cy="648072"/>
          </a:xfrm>
          <a:prstGeom prst="round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1600" dirty="0" smtClean="0">
                <a:solidFill>
                  <a:schemeClr val="tx1"/>
                </a:solidFill>
              </a:rPr>
              <a:t>Cogeneration </a:t>
            </a:r>
          </a:p>
        </p:txBody>
      </p:sp>
      <p:sp>
        <p:nvSpPr>
          <p:cNvPr id="8" name="Rounded Rectangle 7"/>
          <p:cNvSpPr/>
          <p:nvPr/>
        </p:nvSpPr>
        <p:spPr>
          <a:xfrm>
            <a:off x="928662" y="3929066"/>
            <a:ext cx="2214578" cy="648072"/>
          </a:xfrm>
          <a:prstGeom prst="round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1600" dirty="0" smtClean="0">
                <a:solidFill>
                  <a:schemeClr val="tx1"/>
                </a:solidFill>
              </a:rPr>
              <a:t>Process improvements</a:t>
            </a:r>
          </a:p>
        </p:txBody>
      </p:sp>
      <p:sp>
        <p:nvSpPr>
          <p:cNvPr id="9" name="Rounded Rectangle 8"/>
          <p:cNvSpPr/>
          <p:nvPr/>
        </p:nvSpPr>
        <p:spPr>
          <a:xfrm>
            <a:off x="928662" y="4643446"/>
            <a:ext cx="2214578" cy="648072"/>
          </a:xfrm>
          <a:prstGeom prst="round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1600" dirty="0" smtClean="0">
                <a:solidFill>
                  <a:schemeClr val="tx1"/>
                </a:solidFill>
              </a:rPr>
              <a:t>Material substitution</a:t>
            </a:r>
          </a:p>
        </p:txBody>
      </p:sp>
      <p:sp>
        <p:nvSpPr>
          <p:cNvPr id="10" name="Rounded Rectangle 9"/>
          <p:cNvSpPr/>
          <p:nvPr/>
        </p:nvSpPr>
        <p:spPr>
          <a:xfrm>
            <a:off x="928662" y="5357826"/>
            <a:ext cx="2214578" cy="648072"/>
          </a:xfrm>
          <a:prstGeom prst="round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1600" dirty="0" smtClean="0">
                <a:solidFill>
                  <a:schemeClr val="tx1"/>
                </a:solidFill>
              </a:rPr>
              <a:t>Material recycling</a:t>
            </a:r>
          </a:p>
        </p:txBody>
      </p:sp>
      <p:sp>
        <p:nvSpPr>
          <p:cNvPr id="23" name="TextBox 22"/>
          <p:cNvSpPr txBox="1"/>
          <p:nvPr/>
        </p:nvSpPr>
        <p:spPr>
          <a:xfrm>
            <a:off x="0" y="6627168"/>
            <a:ext cx="9144000" cy="230832"/>
          </a:xfrm>
          <a:prstGeom prst="rect">
            <a:avLst/>
          </a:prstGeom>
          <a:noFill/>
        </p:spPr>
        <p:txBody>
          <a:bodyPr wrap="square" rtlCol="0">
            <a:spAutoFit/>
          </a:bodyPr>
          <a:lstStyle/>
          <a:p>
            <a:pPr algn="r"/>
            <a:r>
              <a:rPr lang="en-US" sz="900" dirty="0" smtClean="0"/>
              <a:t>Source: IPCC (1996), Technologies, Policies and Measures for Mitigating Climate Change, Pg 34-35</a:t>
            </a:r>
            <a:endParaRPr lang="en-US" sz="900" dirty="0"/>
          </a:p>
        </p:txBody>
      </p:sp>
      <p:sp>
        <p:nvSpPr>
          <p:cNvPr id="26" name="Rounded Rectangle 25"/>
          <p:cNvSpPr/>
          <p:nvPr/>
        </p:nvSpPr>
        <p:spPr>
          <a:xfrm>
            <a:off x="3505200" y="1752600"/>
            <a:ext cx="5334000" cy="1676400"/>
          </a:xfrm>
          <a:prstGeom prst="round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9063" indent="-119063">
              <a:buFont typeface="Arial" pitchFamily="34" charset="0"/>
              <a:buChar char="•"/>
            </a:pPr>
            <a:r>
              <a:rPr lang="en-US" sz="1600" dirty="0" smtClean="0">
                <a:solidFill>
                  <a:schemeClr val="tx1"/>
                </a:solidFill>
              </a:rPr>
              <a:t>Switching to less carbon-intensive industrial fuels such as natural gas</a:t>
            </a:r>
          </a:p>
          <a:p>
            <a:pPr indent="119063">
              <a:buFont typeface="Arial" pitchFamily="34" charset="0"/>
              <a:buChar char="•"/>
            </a:pPr>
            <a:r>
              <a:rPr lang="en-US" sz="1600" dirty="0" smtClean="0">
                <a:solidFill>
                  <a:schemeClr val="tx1"/>
                </a:solidFill>
              </a:rPr>
              <a:t>The efficient use of biomass in steam and gas turbine</a:t>
            </a:r>
          </a:p>
          <a:p>
            <a:r>
              <a:rPr lang="en-US" sz="1600" dirty="0" smtClean="0">
                <a:solidFill>
                  <a:schemeClr val="tx1"/>
                </a:solidFill>
              </a:rPr>
              <a:t>(E.g. Pulp and paper, forest products and some agricultural industries such as sugar cane)</a:t>
            </a:r>
            <a:endParaRPr lang="en-IN" sz="1600" dirty="0" smtClean="0">
              <a:solidFill>
                <a:schemeClr val="tx1"/>
              </a:solidFill>
            </a:endParaRPr>
          </a:p>
        </p:txBody>
      </p:sp>
      <p:sp>
        <p:nvSpPr>
          <p:cNvPr id="27" name="Rounded Rectangle 26"/>
          <p:cNvSpPr/>
          <p:nvPr/>
        </p:nvSpPr>
        <p:spPr>
          <a:xfrm>
            <a:off x="3505200" y="2514600"/>
            <a:ext cx="5334000" cy="990600"/>
          </a:xfrm>
          <a:prstGeom prst="round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9063" indent="-119063">
              <a:buFont typeface="Arial" pitchFamily="34" charset="0"/>
              <a:buChar char="•"/>
            </a:pPr>
            <a:r>
              <a:rPr lang="en-US" sz="1600" dirty="0" smtClean="0">
                <a:solidFill>
                  <a:schemeClr val="tx1"/>
                </a:solidFill>
              </a:rPr>
              <a:t>Use of new efficient technologies and mechanisms to reduce fuel use and time consumed to produce 1 unit of product</a:t>
            </a:r>
            <a:endParaRPr lang="en-IN" sz="1600" dirty="0" smtClean="0">
              <a:solidFill>
                <a:schemeClr val="tx1"/>
              </a:solidFill>
            </a:endParaRPr>
          </a:p>
        </p:txBody>
      </p:sp>
      <p:sp>
        <p:nvSpPr>
          <p:cNvPr id="28" name="Rounded Rectangle 27"/>
          <p:cNvSpPr/>
          <p:nvPr/>
        </p:nvSpPr>
        <p:spPr>
          <a:xfrm>
            <a:off x="3505200" y="3200400"/>
            <a:ext cx="5334000" cy="1600200"/>
          </a:xfrm>
          <a:prstGeom prst="round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9063" indent="-119063">
              <a:buFont typeface="Arial" pitchFamily="34" charset="0"/>
              <a:buChar char="•"/>
            </a:pPr>
            <a:endParaRPr lang="en-US" sz="1600" dirty="0" smtClean="0">
              <a:solidFill>
                <a:schemeClr val="tx1"/>
              </a:solidFill>
            </a:endParaRPr>
          </a:p>
          <a:p>
            <a:pPr marL="119063" indent="-119063">
              <a:buFont typeface="Arial" pitchFamily="34" charset="0"/>
              <a:buChar char="•"/>
            </a:pPr>
            <a:r>
              <a:rPr lang="en-US" sz="1600" dirty="0" smtClean="0">
                <a:solidFill>
                  <a:schemeClr val="tx1"/>
                </a:solidFill>
              </a:rPr>
              <a:t>The production of electricity using waste heat (as in steam) from an industrial process or the use of steam from electric power generation as a source of heat</a:t>
            </a:r>
          </a:p>
          <a:p>
            <a:pPr marL="119063" indent="-119063">
              <a:buFont typeface="Arial" pitchFamily="34" charset="0"/>
              <a:buChar char="•"/>
            </a:pPr>
            <a:r>
              <a:rPr lang="en-US" sz="1600" dirty="0" smtClean="0">
                <a:solidFill>
                  <a:schemeClr val="tx1"/>
                </a:solidFill>
              </a:rPr>
              <a:t>E.g. coal-intensive industry has the potential to reduce its CO</a:t>
            </a:r>
            <a:r>
              <a:rPr lang="en-US" sz="1600" baseline="-25000" dirty="0" smtClean="0">
                <a:solidFill>
                  <a:schemeClr val="tx1"/>
                </a:solidFill>
              </a:rPr>
              <a:t>2</a:t>
            </a:r>
            <a:r>
              <a:rPr lang="en-US" sz="1600" dirty="0" smtClean="0">
                <a:solidFill>
                  <a:schemeClr val="tx1"/>
                </a:solidFill>
              </a:rPr>
              <a:t> emissions by half, without switching fuels, through cogeneration.</a:t>
            </a:r>
          </a:p>
          <a:p>
            <a:pPr marL="119063" indent="-119063"/>
            <a:endParaRPr lang="en-IN" sz="1600" dirty="0" smtClean="0">
              <a:solidFill>
                <a:schemeClr val="tx1"/>
              </a:solidFill>
            </a:endParaRPr>
          </a:p>
        </p:txBody>
      </p:sp>
      <p:sp>
        <p:nvSpPr>
          <p:cNvPr id="29" name="Rounded Rectangle 28"/>
          <p:cNvSpPr/>
          <p:nvPr/>
        </p:nvSpPr>
        <p:spPr>
          <a:xfrm>
            <a:off x="3505200" y="3886200"/>
            <a:ext cx="5334000" cy="1905000"/>
          </a:xfrm>
          <a:prstGeom prst="round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9063" indent="-119063">
              <a:buFont typeface="Arial" pitchFamily="34" charset="0"/>
              <a:buChar char="•"/>
            </a:pPr>
            <a:endParaRPr lang="en-US" sz="1600" dirty="0" smtClean="0">
              <a:solidFill>
                <a:schemeClr val="tx1"/>
              </a:solidFill>
            </a:endParaRPr>
          </a:p>
          <a:p>
            <a:pPr marL="119063" indent="-119063">
              <a:buFont typeface="Arial" pitchFamily="34" charset="0"/>
              <a:buChar char="•"/>
            </a:pPr>
            <a:r>
              <a:rPr lang="en-US" sz="1600" dirty="0" smtClean="0">
                <a:solidFill>
                  <a:schemeClr val="tx1"/>
                </a:solidFill>
              </a:rPr>
              <a:t>Industrial process alterations can reduce all process-related GHGs significantly or even eliminate them entirely. </a:t>
            </a:r>
          </a:p>
          <a:p>
            <a:pPr marL="119063" indent="-119063">
              <a:buFont typeface="Arial" pitchFamily="34" charset="0"/>
              <a:buChar char="•"/>
            </a:pPr>
            <a:r>
              <a:rPr lang="en-US" sz="1600" dirty="0" smtClean="0">
                <a:solidFill>
                  <a:schemeClr val="tx1"/>
                </a:solidFill>
              </a:rPr>
              <a:t>Replacing natural gas as the source of industrial hydrogen with biomass hydrogen or with water electrolysis using carbon-free energy sources reduces carbon emissions in the manufacture of ammonia and replace coking coal in the production of iron</a:t>
            </a:r>
          </a:p>
          <a:p>
            <a:pPr marL="119063" indent="-119063"/>
            <a:endParaRPr lang="en-IN" sz="1600" dirty="0" smtClean="0">
              <a:solidFill>
                <a:schemeClr val="tx1"/>
              </a:solidFill>
            </a:endParaRPr>
          </a:p>
        </p:txBody>
      </p:sp>
      <p:sp>
        <p:nvSpPr>
          <p:cNvPr id="32" name="Rounded Rectangle 31"/>
          <p:cNvSpPr/>
          <p:nvPr/>
        </p:nvSpPr>
        <p:spPr>
          <a:xfrm>
            <a:off x="3505200" y="4267200"/>
            <a:ext cx="5334000" cy="1066800"/>
          </a:xfrm>
          <a:prstGeom prst="round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9063" indent="-119063">
              <a:buFont typeface="Arial" pitchFamily="34" charset="0"/>
              <a:buChar char="•"/>
            </a:pPr>
            <a:endParaRPr lang="en-US" sz="1600" dirty="0" smtClean="0">
              <a:solidFill>
                <a:schemeClr val="tx1"/>
              </a:solidFill>
            </a:endParaRPr>
          </a:p>
          <a:p>
            <a:pPr marL="119063" indent="-119063">
              <a:buFont typeface="Arial" pitchFamily="34" charset="0"/>
              <a:buChar char="•"/>
            </a:pPr>
            <a:r>
              <a:rPr lang="en-US" sz="1600" dirty="0" smtClean="0">
                <a:solidFill>
                  <a:schemeClr val="tx1"/>
                </a:solidFill>
              </a:rPr>
              <a:t>Replacing materials associated with high GHG emissions with alternatives that perform the same function</a:t>
            </a:r>
          </a:p>
          <a:p>
            <a:pPr marL="119063" indent="-119063">
              <a:buFont typeface="Arial" pitchFamily="34" charset="0"/>
              <a:buChar char="•"/>
            </a:pPr>
            <a:r>
              <a:rPr lang="en-US" sz="1600" dirty="0" smtClean="0">
                <a:solidFill>
                  <a:schemeClr val="tx1"/>
                </a:solidFill>
              </a:rPr>
              <a:t>e.g., the fly-ash substitution and the use of waste fuels</a:t>
            </a:r>
          </a:p>
          <a:p>
            <a:pPr marL="119063" indent="-119063"/>
            <a:endParaRPr lang="en-IN" sz="1600" dirty="0" smtClean="0">
              <a:solidFill>
                <a:schemeClr val="tx1"/>
              </a:solidFill>
            </a:endParaRPr>
          </a:p>
        </p:txBody>
      </p:sp>
      <p:sp>
        <p:nvSpPr>
          <p:cNvPr id="33" name="Rounded Rectangle 32"/>
          <p:cNvSpPr/>
          <p:nvPr/>
        </p:nvSpPr>
        <p:spPr>
          <a:xfrm>
            <a:off x="3505200" y="4648200"/>
            <a:ext cx="5334000" cy="1371600"/>
          </a:xfrm>
          <a:prstGeom prst="round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9063" indent="-119063">
              <a:buFont typeface="Arial" pitchFamily="34" charset="0"/>
              <a:buChar char="•"/>
            </a:pPr>
            <a:endParaRPr lang="en-US" sz="1600" dirty="0" smtClean="0">
              <a:solidFill>
                <a:schemeClr val="tx1"/>
              </a:solidFill>
            </a:endParaRPr>
          </a:p>
          <a:p>
            <a:pPr marL="119063" indent="-119063">
              <a:buFont typeface="Arial" pitchFamily="34" charset="0"/>
              <a:buChar char="•"/>
            </a:pPr>
            <a:r>
              <a:rPr lang="en-US" sz="1600" dirty="0" smtClean="0">
                <a:solidFill>
                  <a:schemeClr val="tx1"/>
                </a:solidFill>
              </a:rPr>
              <a:t>The recycling and reuse of goods can save not only energy but GHGs released to the atmosphere</a:t>
            </a:r>
          </a:p>
          <a:p>
            <a:pPr marL="119063" indent="-119063">
              <a:buFont typeface="Arial" pitchFamily="34" charset="0"/>
              <a:buChar char="•"/>
            </a:pPr>
            <a:r>
              <a:rPr lang="en-US" sz="1600" dirty="0" smtClean="0">
                <a:solidFill>
                  <a:schemeClr val="tx1"/>
                </a:solidFill>
              </a:rPr>
              <a:t>Primary materials release about four times the CO2 of secondary (recycled) materials in steel, copper, glass and paper production</a:t>
            </a:r>
          </a:p>
          <a:p>
            <a:pPr marL="119063" indent="-119063"/>
            <a:endParaRPr lang="en-IN" sz="1600" dirty="0" smtClean="0">
              <a:solidFill>
                <a:schemeClr val="tx1"/>
              </a:solidFill>
            </a:endParaRPr>
          </a:p>
        </p:txBody>
      </p:sp>
      <p:pic>
        <p:nvPicPr>
          <p:cNvPr id="17" name="Picture 16"/>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0" y="6096000"/>
            <a:ext cx="762000" cy="762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1" nodeType="clickEffect">
                                  <p:stCondLst>
                                    <p:cond delay="0"/>
                                  </p:stCondLst>
                                  <p:childTnLst>
                                    <p:set>
                                      <p:cBhvr>
                                        <p:cTn id="12" dur="1" fill="hold">
                                          <p:stCondLst>
                                            <p:cond delay="0"/>
                                          </p:stCondLst>
                                        </p:cTn>
                                        <p:tgtEl>
                                          <p:spTgt spid="26"/>
                                        </p:tgtEl>
                                        <p:attrNameLst>
                                          <p:attrName>style.visibility</p:attrName>
                                        </p:attrNameLst>
                                      </p:cBhvr>
                                      <p:to>
                                        <p:strVal val="hidden"/>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grpId="1" nodeType="clickEffect">
                                  <p:stCondLst>
                                    <p:cond delay="0"/>
                                  </p:stCondLst>
                                  <p:childTnLst>
                                    <p:set>
                                      <p:cBhvr>
                                        <p:cTn id="20" dur="1" fill="hold">
                                          <p:stCondLst>
                                            <p:cond delay="0"/>
                                          </p:stCondLst>
                                        </p:cTn>
                                        <p:tgtEl>
                                          <p:spTgt spid="27"/>
                                        </p:tgtEl>
                                        <p:attrNameLst>
                                          <p:attrName>style.visibility</p:attrName>
                                        </p:attrNameLst>
                                      </p:cBhvr>
                                      <p:to>
                                        <p:strVal val="hidden"/>
                                      </p:to>
                                    </p:set>
                                  </p:childTnLst>
                                </p:cTn>
                              </p:par>
                              <p:par>
                                <p:cTn id="21" presetID="1"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grpId="1" nodeType="clickEffect">
                                  <p:stCondLst>
                                    <p:cond delay="0"/>
                                  </p:stCondLst>
                                  <p:childTnLst>
                                    <p:set>
                                      <p:cBhvr>
                                        <p:cTn id="28" dur="1" fill="hold">
                                          <p:stCondLst>
                                            <p:cond delay="0"/>
                                          </p:stCondLst>
                                        </p:cTn>
                                        <p:tgtEl>
                                          <p:spTgt spid="28"/>
                                        </p:tgtEl>
                                        <p:attrNameLst>
                                          <p:attrName>style.visibility</p:attrName>
                                        </p:attrNameLst>
                                      </p:cBhvr>
                                      <p:to>
                                        <p:strVal val="hidden"/>
                                      </p:to>
                                    </p:set>
                                  </p:childTnLst>
                                </p:cTn>
                              </p:par>
                              <p:par>
                                <p:cTn id="29" presetID="1" presetClass="entr" presetSubtype="0"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xit" presetSubtype="0" fill="hold" grpId="1" nodeType="clickEffect">
                                  <p:stCondLst>
                                    <p:cond delay="0"/>
                                  </p:stCondLst>
                                  <p:childTnLst>
                                    <p:set>
                                      <p:cBhvr>
                                        <p:cTn id="36" dur="1" fill="hold">
                                          <p:stCondLst>
                                            <p:cond delay="0"/>
                                          </p:stCondLst>
                                        </p:cTn>
                                        <p:tgtEl>
                                          <p:spTgt spid="29"/>
                                        </p:tgtEl>
                                        <p:attrNameLst>
                                          <p:attrName>style.visibility</p:attrName>
                                        </p:attrNameLst>
                                      </p:cBhvr>
                                      <p:to>
                                        <p:strVal val="hidden"/>
                                      </p:to>
                                    </p:set>
                                  </p:childTnLst>
                                </p:cTn>
                              </p:par>
                              <p:par>
                                <p:cTn id="37" presetID="1" presetClass="entr" presetSubtype="0"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9"/>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xit" presetSubtype="0" fill="hold" grpId="1" nodeType="clickEffect">
                                  <p:stCondLst>
                                    <p:cond delay="0"/>
                                  </p:stCondLst>
                                  <p:childTnLst>
                                    <p:set>
                                      <p:cBhvr>
                                        <p:cTn id="44" dur="1" fill="hold">
                                          <p:stCondLst>
                                            <p:cond delay="0"/>
                                          </p:stCondLst>
                                        </p:cTn>
                                        <p:tgtEl>
                                          <p:spTgt spid="32"/>
                                        </p:tgtEl>
                                        <p:attrNameLst>
                                          <p:attrName>style.visibility</p:attrName>
                                        </p:attrNameLst>
                                      </p:cBhvr>
                                      <p:to>
                                        <p:strVal val="hidden"/>
                                      </p:to>
                                    </p:set>
                                  </p:childTnLst>
                                </p:cTn>
                              </p:par>
                              <p:par>
                                <p:cTn id="45" presetID="1" presetClass="entr" presetSubtype="0" fill="hold" grpId="0" nodeType="withEffect">
                                  <p:stCondLst>
                                    <p:cond delay="0"/>
                                  </p:stCondLst>
                                  <p:childTnLst>
                                    <p:set>
                                      <p:cBhvr>
                                        <p:cTn id="46" dur="1" fill="hold">
                                          <p:stCondLst>
                                            <p:cond delay="0"/>
                                          </p:stCondLst>
                                        </p:cTn>
                                        <p:tgtEl>
                                          <p:spTgt spid="10"/>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26" grpId="0" animBg="1"/>
      <p:bldP spid="26" grpId="1" animBg="1"/>
      <p:bldP spid="27" grpId="0" animBg="1"/>
      <p:bldP spid="27" grpId="1" animBg="1"/>
      <p:bldP spid="28" grpId="0" animBg="1"/>
      <p:bldP spid="28" grpId="1" animBg="1"/>
      <p:bldP spid="29" grpId="0" animBg="1"/>
      <p:bldP spid="29" grpId="1" animBg="1"/>
      <p:bldP spid="32" grpId="0" animBg="1"/>
      <p:bldP spid="32" grpId="1" animBg="1"/>
      <p:bldP spid="3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Means to reduce GHG</a:t>
            </a:r>
            <a:endParaRPr lang="en-US" dirty="0"/>
          </a:p>
        </p:txBody>
      </p:sp>
      <p:sp>
        <p:nvSpPr>
          <p:cNvPr id="4" name="Rounded Rectangle 3"/>
          <p:cNvSpPr/>
          <p:nvPr/>
        </p:nvSpPr>
        <p:spPr>
          <a:xfrm>
            <a:off x="152400" y="2209800"/>
            <a:ext cx="1981200" cy="371492"/>
          </a:xfrm>
          <a:prstGeom prst="roundRect">
            <a:avLst/>
          </a:prstGeom>
          <a:solidFill>
            <a:schemeClr val="bg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Energy efficiency</a:t>
            </a:r>
            <a:endParaRPr lang="en-US" dirty="0">
              <a:solidFill>
                <a:schemeClr val="tx1"/>
              </a:solidFill>
            </a:endParaRPr>
          </a:p>
        </p:txBody>
      </p:sp>
      <p:sp>
        <p:nvSpPr>
          <p:cNvPr id="6" name="Rounded Rectangle 5"/>
          <p:cNvSpPr/>
          <p:nvPr/>
        </p:nvSpPr>
        <p:spPr>
          <a:xfrm>
            <a:off x="152400" y="2676508"/>
            <a:ext cx="1981200" cy="371492"/>
          </a:xfrm>
          <a:prstGeom prst="roundRect">
            <a:avLst/>
          </a:prstGeom>
          <a:solidFill>
            <a:schemeClr val="bg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Fuel Switching</a:t>
            </a:r>
            <a:endParaRPr lang="en-US" dirty="0">
              <a:solidFill>
                <a:schemeClr val="tx1"/>
              </a:solidFill>
            </a:endParaRPr>
          </a:p>
        </p:txBody>
      </p:sp>
      <p:sp>
        <p:nvSpPr>
          <p:cNvPr id="7" name="Rounded Rectangle 6"/>
          <p:cNvSpPr/>
          <p:nvPr/>
        </p:nvSpPr>
        <p:spPr>
          <a:xfrm>
            <a:off x="152400" y="3133708"/>
            <a:ext cx="1981200" cy="371492"/>
          </a:xfrm>
          <a:prstGeom prst="roundRect">
            <a:avLst/>
          </a:prstGeom>
          <a:solidFill>
            <a:schemeClr val="bg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Power Recovery</a:t>
            </a:r>
            <a:endParaRPr lang="en-US" dirty="0">
              <a:solidFill>
                <a:schemeClr val="tx1"/>
              </a:solidFill>
            </a:endParaRPr>
          </a:p>
        </p:txBody>
      </p:sp>
      <p:sp>
        <p:nvSpPr>
          <p:cNvPr id="8" name="Rounded Rectangle 7"/>
          <p:cNvSpPr/>
          <p:nvPr/>
        </p:nvSpPr>
        <p:spPr>
          <a:xfrm>
            <a:off x="152400" y="3590908"/>
            <a:ext cx="1981200" cy="371492"/>
          </a:xfrm>
          <a:prstGeom prst="roundRect">
            <a:avLst/>
          </a:prstGeom>
          <a:solidFill>
            <a:schemeClr val="bg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Renewables</a:t>
            </a:r>
            <a:endParaRPr lang="en-US" dirty="0">
              <a:solidFill>
                <a:schemeClr val="tx1"/>
              </a:solidFill>
            </a:endParaRPr>
          </a:p>
        </p:txBody>
      </p:sp>
      <p:sp>
        <p:nvSpPr>
          <p:cNvPr id="9" name="Rounded Rectangle 8"/>
          <p:cNvSpPr/>
          <p:nvPr/>
        </p:nvSpPr>
        <p:spPr>
          <a:xfrm>
            <a:off x="152400" y="4048108"/>
            <a:ext cx="1981200" cy="371492"/>
          </a:xfrm>
          <a:prstGeom prst="roundRect">
            <a:avLst/>
          </a:prstGeom>
          <a:solidFill>
            <a:schemeClr val="bg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Feedstock change</a:t>
            </a:r>
            <a:endParaRPr lang="en-US" dirty="0">
              <a:solidFill>
                <a:schemeClr val="tx1"/>
              </a:solidFill>
            </a:endParaRPr>
          </a:p>
        </p:txBody>
      </p:sp>
      <p:sp>
        <p:nvSpPr>
          <p:cNvPr id="10" name="Rounded Rectangle 9"/>
          <p:cNvSpPr/>
          <p:nvPr/>
        </p:nvSpPr>
        <p:spPr>
          <a:xfrm>
            <a:off x="152400" y="4505308"/>
            <a:ext cx="1981200" cy="371492"/>
          </a:xfrm>
          <a:prstGeom prst="roundRect">
            <a:avLst/>
          </a:prstGeom>
          <a:solidFill>
            <a:schemeClr val="bg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Product change</a:t>
            </a:r>
            <a:endParaRPr lang="en-US" dirty="0">
              <a:solidFill>
                <a:schemeClr val="tx1"/>
              </a:solidFill>
            </a:endParaRPr>
          </a:p>
        </p:txBody>
      </p:sp>
      <p:sp>
        <p:nvSpPr>
          <p:cNvPr id="11" name="Rounded Rectangle 10"/>
          <p:cNvSpPr/>
          <p:nvPr/>
        </p:nvSpPr>
        <p:spPr>
          <a:xfrm>
            <a:off x="152400" y="4962508"/>
            <a:ext cx="1981200" cy="371492"/>
          </a:xfrm>
          <a:prstGeom prst="roundRect">
            <a:avLst/>
          </a:prstGeom>
          <a:solidFill>
            <a:schemeClr val="bg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Material efficiency</a:t>
            </a:r>
            <a:endParaRPr lang="en-US" dirty="0">
              <a:solidFill>
                <a:schemeClr val="tx1"/>
              </a:solidFill>
            </a:endParaRPr>
          </a:p>
        </p:txBody>
      </p:sp>
      <p:sp>
        <p:nvSpPr>
          <p:cNvPr id="12" name="Rounded Rectangle 11"/>
          <p:cNvSpPr/>
          <p:nvPr/>
        </p:nvSpPr>
        <p:spPr>
          <a:xfrm>
            <a:off x="152400" y="5419708"/>
            <a:ext cx="1981200" cy="371492"/>
          </a:xfrm>
          <a:prstGeom prst="roundRect">
            <a:avLst/>
          </a:prstGeom>
          <a:solidFill>
            <a:schemeClr val="bg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CO</a:t>
            </a:r>
            <a:r>
              <a:rPr lang="en-US" baseline="-25000" dirty="0" smtClean="0">
                <a:solidFill>
                  <a:schemeClr val="tx1"/>
                </a:solidFill>
              </a:rPr>
              <a:t>2</a:t>
            </a:r>
            <a:r>
              <a:rPr lang="en-US" dirty="0" smtClean="0">
                <a:solidFill>
                  <a:schemeClr val="tx1"/>
                </a:solidFill>
              </a:rPr>
              <a:t> sequestration</a:t>
            </a:r>
            <a:endParaRPr lang="en-US" dirty="0">
              <a:solidFill>
                <a:schemeClr val="tx1"/>
              </a:solidFill>
            </a:endParaRPr>
          </a:p>
        </p:txBody>
      </p:sp>
      <p:grpSp>
        <p:nvGrpSpPr>
          <p:cNvPr id="22" name="Group 21"/>
          <p:cNvGrpSpPr/>
          <p:nvPr/>
        </p:nvGrpSpPr>
        <p:grpSpPr>
          <a:xfrm>
            <a:off x="2209800" y="2209800"/>
            <a:ext cx="6781800" cy="3581400"/>
            <a:chOff x="2209800" y="1828800"/>
            <a:chExt cx="6781800" cy="3581400"/>
          </a:xfrm>
        </p:grpSpPr>
        <p:sp>
          <p:nvSpPr>
            <p:cNvPr id="5" name="Rounded Rectangle 4"/>
            <p:cNvSpPr/>
            <p:nvPr/>
          </p:nvSpPr>
          <p:spPr>
            <a:xfrm>
              <a:off x="2209800" y="1828800"/>
              <a:ext cx="6781800" cy="374904"/>
            </a:xfrm>
            <a:prstGeom prst="round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smtClean="0">
                  <a:solidFill>
                    <a:schemeClr val="tx1"/>
                  </a:solidFill>
                </a:rPr>
                <a:t>Smelt reduction, Near net shape casting, Scrap preheating, Dry coke quenching</a:t>
              </a:r>
              <a:endParaRPr lang="en-IN" sz="1600" dirty="0" smtClean="0">
                <a:solidFill>
                  <a:schemeClr val="tx1"/>
                </a:solidFill>
              </a:endParaRPr>
            </a:p>
          </p:txBody>
        </p:sp>
        <p:sp>
          <p:nvSpPr>
            <p:cNvPr id="13" name="Rounded Rectangle 12"/>
            <p:cNvSpPr/>
            <p:nvPr/>
          </p:nvSpPr>
          <p:spPr>
            <a:xfrm>
              <a:off x="2209800" y="2292096"/>
              <a:ext cx="6781800" cy="374904"/>
            </a:xfrm>
            <a:prstGeom prst="round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smtClean="0">
                  <a:solidFill>
                    <a:schemeClr val="tx1"/>
                  </a:solidFill>
                </a:rPr>
                <a:t>Natural gas, oil or plastic injection into the Boiler Fuel</a:t>
              </a:r>
              <a:endParaRPr lang="en-IN" sz="1600" dirty="0" smtClean="0">
                <a:solidFill>
                  <a:schemeClr val="tx1"/>
                </a:solidFill>
              </a:endParaRPr>
            </a:p>
          </p:txBody>
        </p:sp>
        <p:sp>
          <p:nvSpPr>
            <p:cNvPr id="14" name="Rounded Rectangle 13"/>
            <p:cNvSpPr/>
            <p:nvPr/>
          </p:nvSpPr>
          <p:spPr>
            <a:xfrm>
              <a:off x="2209800" y="2749296"/>
              <a:ext cx="6781800" cy="374904"/>
            </a:xfrm>
            <a:prstGeom prst="round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smtClean="0">
                  <a:solidFill>
                    <a:schemeClr val="tx1"/>
                  </a:solidFill>
                </a:rPr>
                <a:t>Top-gas pressure  recovery, Byproduct gas combined cycle</a:t>
              </a:r>
              <a:endParaRPr lang="en-IN" sz="1600" dirty="0" smtClean="0">
                <a:solidFill>
                  <a:schemeClr val="tx1"/>
                </a:solidFill>
              </a:endParaRPr>
            </a:p>
          </p:txBody>
        </p:sp>
        <p:sp>
          <p:nvSpPr>
            <p:cNvPr id="15" name="Rounded Rectangle 14"/>
            <p:cNvSpPr/>
            <p:nvPr/>
          </p:nvSpPr>
          <p:spPr>
            <a:xfrm>
              <a:off x="2209800" y="3200400"/>
              <a:ext cx="6781800" cy="374904"/>
            </a:xfrm>
            <a:prstGeom prst="round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1600" dirty="0" smtClean="0">
                  <a:solidFill>
                    <a:schemeClr val="tx1"/>
                  </a:solidFill>
                </a:rPr>
                <a:t>-</a:t>
              </a:r>
            </a:p>
          </p:txBody>
        </p:sp>
        <p:sp>
          <p:nvSpPr>
            <p:cNvPr id="16" name="Rounded Rectangle 15"/>
            <p:cNvSpPr/>
            <p:nvPr/>
          </p:nvSpPr>
          <p:spPr>
            <a:xfrm>
              <a:off x="2209800" y="3663696"/>
              <a:ext cx="6781800" cy="374904"/>
            </a:xfrm>
            <a:prstGeom prst="round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smtClean="0">
                  <a:solidFill>
                    <a:schemeClr val="tx1"/>
                  </a:solidFill>
                </a:rPr>
                <a:t>Scrap</a:t>
              </a:r>
              <a:endParaRPr lang="en-IN" sz="1600" dirty="0" smtClean="0">
                <a:solidFill>
                  <a:schemeClr val="tx1"/>
                </a:solidFill>
              </a:endParaRPr>
            </a:p>
          </p:txBody>
        </p:sp>
        <p:sp>
          <p:nvSpPr>
            <p:cNvPr id="17" name="Rounded Rectangle 16"/>
            <p:cNvSpPr/>
            <p:nvPr/>
          </p:nvSpPr>
          <p:spPr>
            <a:xfrm>
              <a:off x="2209800" y="4120896"/>
              <a:ext cx="6781800" cy="374904"/>
            </a:xfrm>
            <a:prstGeom prst="round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1600" dirty="0" smtClean="0">
                  <a:solidFill>
                    <a:schemeClr val="tx1"/>
                  </a:solidFill>
                </a:rPr>
                <a:t>High Strength steel</a:t>
              </a:r>
            </a:p>
          </p:txBody>
        </p:sp>
        <p:sp>
          <p:nvSpPr>
            <p:cNvPr id="18" name="Rounded Rectangle 17"/>
            <p:cNvSpPr/>
            <p:nvPr/>
          </p:nvSpPr>
          <p:spPr>
            <a:xfrm>
              <a:off x="2209800" y="4578096"/>
              <a:ext cx="6781800" cy="374904"/>
            </a:xfrm>
            <a:prstGeom prst="round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smtClean="0">
                  <a:solidFill>
                    <a:schemeClr val="tx1"/>
                  </a:solidFill>
                </a:rPr>
                <a:t>Recycling, High strength steel, Reduction process losses</a:t>
              </a:r>
              <a:endParaRPr lang="en-IN" sz="1600" dirty="0" smtClean="0">
                <a:solidFill>
                  <a:schemeClr val="tx1"/>
                </a:solidFill>
              </a:endParaRPr>
            </a:p>
          </p:txBody>
        </p:sp>
        <p:sp>
          <p:nvSpPr>
            <p:cNvPr id="19" name="Rounded Rectangle 18"/>
            <p:cNvSpPr/>
            <p:nvPr/>
          </p:nvSpPr>
          <p:spPr>
            <a:xfrm>
              <a:off x="2209800" y="5035296"/>
              <a:ext cx="6781800" cy="374904"/>
            </a:xfrm>
            <a:prstGeom prst="round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smtClean="0">
                  <a:solidFill>
                    <a:schemeClr val="tx1"/>
                  </a:solidFill>
                </a:rPr>
                <a:t>Hydrogen reduction, Oxygen use in blast furnaces</a:t>
              </a:r>
              <a:endParaRPr lang="en-IN" sz="1600" dirty="0" smtClean="0">
                <a:solidFill>
                  <a:schemeClr val="tx1"/>
                </a:solidFill>
              </a:endParaRPr>
            </a:p>
          </p:txBody>
        </p:sp>
      </p:grpSp>
      <p:sp>
        <p:nvSpPr>
          <p:cNvPr id="20" name="TextBox 19"/>
          <p:cNvSpPr txBox="1"/>
          <p:nvPr/>
        </p:nvSpPr>
        <p:spPr>
          <a:xfrm>
            <a:off x="0" y="1154668"/>
            <a:ext cx="9144000" cy="369332"/>
          </a:xfrm>
          <a:prstGeom prst="rect">
            <a:avLst/>
          </a:prstGeom>
          <a:solidFill>
            <a:schemeClr val="accent1">
              <a:lumMod val="75000"/>
            </a:schemeClr>
          </a:solidFill>
        </p:spPr>
        <p:txBody>
          <a:bodyPr wrap="square" rtlCol="0">
            <a:spAutoFit/>
          </a:bodyPr>
          <a:lstStyle/>
          <a:p>
            <a:pPr algn="ctr"/>
            <a:r>
              <a:rPr lang="en-US" dirty="0" smtClean="0">
                <a:solidFill>
                  <a:schemeClr val="bg1">
                    <a:lumMod val="95000"/>
                  </a:schemeClr>
                </a:solidFill>
              </a:rPr>
              <a:t>IRON AND STEEL</a:t>
            </a:r>
            <a:endParaRPr lang="en-US" dirty="0">
              <a:solidFill>
                <a:schemeClr val="bg1">
                  <a:lumMod val="95000"/>
                </a:schemeClr>
              </a:solidFill>
            </a:endParaRPr>
          </a:p>
        </p:txBody>
      </p:sp>
      <p:grpSp>
        <p:nvGrpSpPr>
          <p:cNvPr id="23" name="Group 22"/>
          <p:cNvGrpSpPr/>
          <p:nvPr/>
        </p:nvGrpSpPr>
        <p:grpSpPr>
          <a:xfrm>
            <a:off x="2209800" y="2209800"/>
            <a:ext cx="6781800" cy="3581400"/>
            <a:chOff x="2209800" y="1371600"/>
            <a:chExt cx="6781800" cy="3581400"/>
          </a:xfrm>
        </p:grpSpPr>
        <p:sp>
          <p:nvSpPr>
            <p:cNvPr id="24" name="Rounded Rectangle 23"/>
            <p:cNvSpPr/>
            <p:nvPr/>
          </p:nvSpPr>
          <p:spPr>
            <a:xfrm>
              <a:off x="2209800" y="1371600"/>
              <a:ext cx="6781800" cy="374904"/>
            </a:xfrm>
            <a:prstGeom prst="round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smtClean="0">
                  <a:solidFill>
                    <a:schemeClr val="tx1"/>
                  </a:solidFill>
                </a:rPr>
                <a:t>Membrane separations, Reactive distillation</a:t>
              </a:r>
              <a:endParaRPr lang="en-IN" sz="1600" dirty="0" smtClean="0">
                <a:solidFill>
                  <a:schemeClr val="tx1"/>
                </a:solidFill>
              </a:endParaRPr>
            </a:p>
          </p:txBody>
        </p:sp>
        <p:sp>
          <p:nvSpPr>
            <p:cNvPr id="25" name="Rounded Rectangle 24"/>
            <p:cNvSpPr/>
            <p:nvPr/>
          </p:nvSpPr>
          <p:spPr>
            <a:xfrm>
              <a:off x="2209800" y="1834896"/>
              <a:ext cx="6781800" cy="374904"/>
            </a:xfrm>
            <a:prstGeom prst="round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1600" dirty="0" smtClean="0">
                  <a:solidFill>
                    <a:schemeClr val="tx1"/>
                  </a:solidFill>
                </a:rPr>
                <a:t>Natural gas</a:t>
              </a:r>
            </a:p>
          </p:txBody>
        </p:sp>
        <p:sp>
          <p:nvSpPr>
            <p:cNvPr id="26" name="Rounded Rectangle 25"/>
            <p:cNvSpPr/>
            <p:nvPr/>
          </p:nvSpPr>
          <p:spPr>
            <a:xfrm>
              <a:off x="2209800" y="2292096"/>
              <a:ext cx="6781800" cy="374904"/>
            </a:xfrm>
            <a:prstGeom prst="round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smtClean="0">
                  <a:solidFill>
                    <a:schemeClr val="tx1"/>
                  </a:solidFill>
                </a:rPr>
                <a:t>Pre-coupled gas turbine, Pressure recovery turbine, H</a:t>
              </a:r>
              <a:r>
                <a:rPr lang="en-US" sz="1600" baseline="-25000" dirty="0" smtClean="0">
                  <a:solidFill>
                    <a:schemeClr val="tx1"/>
                  </a:solidFill>
                </a:rPr>
                <a:t>2</a:t>
              </a:r>
              <a:r>
                <a:rPr lang="en-US" sz="1600" dirty="0" smtClean="0">
                  <a:solidFill>
                    <a:schemeClr val="tx1"/>
                  </a:solidFill>
                </a:rPr>
                <a:t>recovery</a:t>
              </a:r>
              <a:endParaRPr lang="en-IN" sz="1600" dirty="0" smtClean="0">
                <a:solidFill>
                  <a:schemeClr val="tx1"/>
                </a:solidFill>
              </a:endParaRPr>
            </a:p>
          </p:txBody>
        </p:sp>
        <p:sp>
          <p:nvSpPr>
            <p:cNvPr id="27" name="Rounded Rectangle 26"/>
            <p:cNvSpPr/>
            <p:nvPr/>
          </p:nvSpPr>
          <p:spPr>
            <a:xfrm>
              <a:off x="2209800" y="2743200"/>
              <a:ext cx="6781800" cy="374904"/>
            </a:xfrm>
            <a:prstGeom prst="round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smtClean="0">
                  <a:solidFill>
                    <a:schemeClr val="tx1"/>
                  </a:solidFill>
                </a:rPr>
                <a:t>-</a:t>
              </a:r>
              <a:endParaRPr lang="en-IN" sz="1600" dirty="0" smtClean="0">
                <a:solidFill>
                  <a:schemeClr val="tx1"/>
                </a:solidFill>
              </a:endParaRPr>
            </a:p>
          </p:txBody>
        </p:sp>
        <p:sp>
          <p:nvSpPr>
            <p:cNvPr id="28" name="Rounded Rectangle 27"/>
            <p:cNvSpPr/>
            <p:nvPr/>
          </p:nvSpPr>
          <p:spPr>
            <a:xfrm>
              <a:off x="2209800" y="3206496"/>
              <a:ext cx="6781800" cy="374904"/>
            </a:xfrm>
            <a:prstGeom prst="round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smtClean="0">
                  <a:solidFill>
                    <a:schemeClr val="tx1"/>
                  </a:solidFill>
                </a:rPr>
                <a:t>Recycled plastics, biofeedstock</a:t>
              </a:r>
              <a:endParaRPr lang="en-IN" sz="1600" dirty="0" smtClean="0">
                <a:solidFill>
                  <a:schemeClr val="tx1"/>
                </a:solidFill>
              </a:endParaRPr>
            </a:p>
          </p:txBody>
        </p:sp>
        <p:sp>
          <p:nvSpPr>
            <p:cNvPr id="29" name="Rounded Rectangle 28"/>
            <p:cNvSpPr/>
            <p:nvPr/>
          </p:nvSpPr>
          <p:spPr>
            <a:xfrm>
              <a:off x="2209800" y="3663696"/>
              <a:ext cx="6781800" cy="374904"/>
            </a:xfrm>
            <a:prstGeom prst="round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smtClean="0">
                  <a:solidFill>
                    <a:schemeClr val="tx1"/>
                  </a:solidFill>
                </a:rPr>
                <a:t>Linear low density polyethylene, high performance Plastics</a:t>
              </a:r>
              <a:endParaRPr lang="en-IN" sz="1600" dirty="0" smtClean="0">
                <a:solidFill>
                  <a:schemeClr val="tx1"/>
                </a:solidFill>
              </a:endParaRPr>
            </a:p>
          </p:txBody>
        </p:sp>
        <p:sp>
          <p:nvSpPr>
            <p:cNvPr id="30" name="Rounded Rectangle 29"/>
            <p:cNvSpPr/>
            <p:nvPr/>
          </p:nvSpPr>
          <p:spPr>
            <a:xfrm>
              <a:off x="2209800" y="4120896"/>
              <a:ext cx="6781800" cy="374904"/>
            </a:xfrm>
            <a:prstGeom prst="round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smtClean="0">
                  <a:solidFill>
                    <a:schemeClr val="tx1"/>
                  </a:solidFill>
                </a:rPr>
                <a:t>Recycling, Thinner film and coating, Reduced process losses</a:t>
              </a:r>
              <a:endParaRPr lang="en-IN" sz="1600" dirty="0" smtClean="0">
                <a:solidFill>
                  <a:schemeClr val="tx1"/>
                </a:solidFill>
              </a:endParaRPr>
            </a:p>
          </p:txBody>
        </p:sp>
        <p:sp>
          <p:nvSpPr>
            <p:cNvPr id="31" name="Rounded Rectangle 30"/>
            <p:cNvSpPr/>
            <p:nvPr/>
          </p:nvSpPr>
          <p:spPr>
            <a:xfrm>
              <a:off x="2209800" y="4578096"/>
              <a:ext cx="6781800" cy="374904"/>
            </a:xfrm>
            <a:prstGeom prst="round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1600" dirty="0" smtClean="0">
                  <a:solidFill>
                    <a:schemeClr val="tx1"/>
                  </a:solidFill>
                </a:rPr>
                <a:t>Application to ammonia, ethylene oxide processes</a:t>
              </a:r>
            </a:p>
          </p:txBody>
        </p:sp>
      </p:grpSp>
      <p:sp>
        <p:nvSpPr>
          <p:cNvPr id="32" name="TextBox 31"/>
          <p:cNvSpPr txBox="1"/>
          <p:nvPr/>
        </p:nvSpPr>
        <p:spPr>
          <a:xfrm>
            <a:off x="0" y="1143000"/>
            <a:ext cx="9144000" cy="369332"/>
          </a:xfrm>
          <a:prstGeom prst="rect">
            <a:avLst/>
          </a:prstGeom>
          <a:solidFill>
            <a:schemeClr val="accent1">
              <a:lumMod val="75000"/>
            </a:schemeClr>
          </a:solidFill>
        </p:spPr>
        <p:txBody>
          <a:bodyPr wrap="square" rtlCol="0">
            <a:spAutoFit/>
          </a:bodyPr>
          <a:lstStyle/>
          <a:p>
            <a:pPr algn="ctr"/>
            <a:r>
              <a:rPr lang="en-US" dirty="0" smtClean="0">
                <a:solidFill>
                  <a:schemeClr val="bg1">
                    <a:lumMod val="95000"/>
                  </a:schemeClr>
                </a:solidFill>
              </a:rPr>
              <a:t>CHEMICALS</a:t>
            </a:r>
            <a:endParaRPr lang="en-US" dirty="0">
              <a:solidFill>
                <a:schemeClr val="bg1">
                  <a:lumMod val="95000"/>
                </a:schemeClr>
              </a:solidFill>
            </a:endParaRPr>
          </a:p>
        </p:txBody>
      </p:sp>
      <p:grpSp>
        <p:nvGrpSpPr>
          <p:cNvPr id="33" name="Group 32"/>
          <p:cNvGrpSpPr/>
          <p:nvPr/>
        </p:nvGrpSpPr>
        <p:grpSpPr>
          <a:xfrm>
            <a:off x="2209800" y="2209800"/>
            <a:ext cx="6781800" cy="3581400"/>
            <a:chOff x="2209800" y="1371600"/>
            <a:chExt cx="6781800" cy="3581400"/>
          </a:xfrm>
        </p:grpSpPr>
        <p:sp>
          <p:nvSpPr>
            <p:cNvPr id="34" name="Rounded Rectangle 33"/>
            <p:cNvSpPr/>
            <p:nvPr/>
          </p:nvSpPr>
          <p:spPr>
            <a:xfrm>
              <a:off x="2209800" y="1371600"/>
              <a:ext cx="6781800" cy="374904"/>
            </a:xfrm>
            <a:prstGeom prst="round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smtClean="0">
                  <a:solidFill>
                    <a:schemeClr val="tx1"/>
                  </a:solidFill>
                </a:rPr>
                <a:t>Membrane separation Refinery gas</a:t>
              </a:r>
              <a:endParaRPr lang="en-IN" sz="1600" dirty="0" smtClean="0">
                <a:solidFill>
                  <a:schemeClr val="tx1"/>
                </a:solidFill>
              </a:endParaRPr>
            </a:p>
          </p:txBody>
        </p:sp>
        <p:sp>
          <p:nvSpPr>
            <p:cNvPr id="35" name="Rounded Rectangle 34"/>
            <p:cNvSpPr/>
            <p:nvPr/>
          </p:nvSpPr>
          <p:spPr>
            <a:xfrm>
              <a:off x="2209800" y="1834896"/>
              <a:ext cx="6781800" cy="374904"/>
            </a:xfrm>
            <a:prstGeom prst="round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1600" dirty="0" smtClean="0">
                  <a:solidFill>
                    <a:schemeClr val="tx1"/>
                  </a:solidFill>
                </a:rPr>
                <a:t>Natural gas</a:t>
              </a:r>
            </a:p>
          </p:txBody>
        </p:sp>
        <p:sp>
          <p:nvSpPr>
            <p:cNvPr id="36" name="Rounded Rectangle 35"/>
            <p:cNvSpPr/>
            <p:nvPr/>
          </p:nvSpPr>
          <p:spPr>
            <a:xfrm>
              <a:off x="2209800" y="2292096"/>
              <a:ext cx="6781800" cy="374904"/>
            </a:xfrm>
            <a:prstGeom prst="round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smtClean="0">
                  <a:solidFill>
                    <a:schemeClr val="tx1"/>
                  </a:solidFill>
                </a:rPr>
                <a:t>Pressure recovery turbine, hydrogen recovery</a:t>
              </a:r>
              <a:endParaRPr lang="en-IN" sz="1600" dirty="0" smtClean="0">
                <a:solidFill>
                  <a:schemeClr val="tx1"/>
                </a:solidFill>
              </a:endParaRPr>
            </a:p>
          </p:txBody>
        </p:sp>
        <p:sp>
          <p:nvSpPr>
            <p:cNvPr id="37" name="Rounded Rectangle 36"/>
            <p:cNvSpPr/>
            <p:nvPr/>
          </p:nvSpPr>
          <p:spPr>
            <a:xfrm>
              <a:off x="2209800" y="2743200"/>
              <a:ext cx="6781800" cy="374904"/>
            </a:xfrm>
            <a:prstGeom prst="round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1600" dirty="0" smtClean="0">
                  <a:solidFill>
                    <a:schemeClr val="tx1"/>
                  </a:solidFill>
                </a:rPr>
                <a:t>Bio-fuels</a:t>
              </a:r>
            </a:p>
          </p:txBody>
        </p:sp>
        <p:sp>
          <p:nvSpPr>
            <p:cNvPr id="38" name="Rounded Rectangle 37"/>
            <p:cNvSpPr/>
            <p:nvPr/>
          </p:nvSpPr>
          <p:spPr>
            <a:xfrm>
              <a:off x="2209800" y="3206496"/>
              <a:ext cx="6781800" cy="374904"/>
            </a:xfrm>
            <a:prstGeom prst="round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smtClean="0">
                  <a:solidFill>
                    <a:schemeClr val="tx1"/>
                  </a:solidFill>
                </a:rPr>
                <a:t>Biofeedstock</a:t>
              </a:r>
              <a:endParaRPr lang="en-IN" sz="1600" dirty="0" smtClean="0">
                <a:solidFill>
                  <a:schemeClr val="tx1"/>
                </a:solidFill>
              </a:endParaRPr>
            </a:p>
          </p:txBody>
        </p:sp>
        <p:sp>
          <p:nvSpPr>
            <p:cNvPr id="39" name="Rounded Rectangle 38"/>
            <p:cNvSpPr/>
            <p:nvPr/>
          </p:nvSpPr>
          <p:spPr>
            <a:xfrm>
              <a:off x="2209800" y="3663696"/>
              <a:ext cx="6781800" cy="374904"/>
            </a:xfrm>
            <a:prstGeom prst="round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smtClean="0">
                  <a:solidFill>
                    <a:schemeClr val="tx1"/>
                  </a:solidFill>
                </a:rPr>
                <a:t>-</a:t>
              </a:r>
              <a:endParaRPr lang="en-IN" sz="1600" dirty="0" smtClean="0">
                <a:solidFill>
                  <a:schemeClr val="tx1"/>
                </a:solidFill>
              </a:endParaRPr>
            </a:p>
          </p:txBody>
        </p:sp>
        <p:sp>
          <p:nvSpPr>
            <p:cNvPr id="40" name="Rounded Rectangle 39"/>
            <p:cNvSpPr/>
            <p:nvPr/>
          </p:nvSpPr>
          <p:spPr>
            <a:xfrm>
              <a:off x="2209800" y="4120896"/>
              <a:ext cx="6781800" cy="374904"/>
            </a:xfrm>
            <a:prstGeom prst="round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smtClean="0">
                  <a:solidFill>
                    <a:schemeClr val="tx1"/>
                  </a:solidFill>
                </a:rPr>
                <a:t>Increased efficiency transport sector</a:t>
              </a:r>
              <a:endParaRPr lang="en-IN" sz="1600" dirty="0" smtClean="0">
                <a:solidFill>
                  <a:schemeClr val="tx1"/>
                </a:solidFill>
              </a:endParaRPr>
            </a:p>
          </p:txBody>
        </p:sp>
        <p:sp>
          <p:nvSpPr>
            <p:cNvPr id="41" name="Rounded Rectangle 40"/>
            <p:cNvSpPr/>
            <p:nvPr/>
          </p:nvSpPr>
          <p:spPr>
            <a:xfrm>
              <a:off x="2209800" y="4578096"/>
              <a:ext cx="6781800" cy="374904"/>
            </a:xfrm>
            <a:prstGeom prst="round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1600" dirty="0" smtClean="0">
                  <a:solidFill>
                    <a:schemeClr val="tx1"/>
                  </a:solidFill>
                </a:rPr>
                <a:t>From hydrogen production</a:t>
              </a:r>
            </a:p>
          </p:txBody>
        </p:sp>
      </p:grpSp>
      <p:sp>
        <p:nvSpPr>
          <p:cNvPr id="42" name="TextBox 41"/>
          <p:cNvSpPr txBox="1"/>
          <p:nvPr/>
        </p:nvSpPr>
        <p:spPr>
          <a:xfrm>
            <a:off x="0" y="1143000"/>
            <a:ext cx="9144000" cy="369332"/>
          </a:xfrm>
          <a:prstGeom prst="rect">
            <a:avLst/>
          </a:prstGeom>
          <a:solidFill>
            <a:schemeClr val="accent1">
              <a:lumMod val="75000"/>
            </a:schemeClr>
          </a:solidFill>
        </p:spPr>
        <p:txBody>
          <a:bodyPr wrap="square" rtlCol="0">
            <a:spAutoFit/>
          </a:bodyPr>
          <a:lstStyle/>
          <a:p>
            <a:pPr algn="ctr"/>
            <a:r>
              <a:rPr lang="en-US" dirty="0" smtClean="0">
                <a:solidFill>
                  <a:schemeClr val="bg1">
                    <a:lumMod val="95000"/>
                  </a:schemeClr>
                </a:solidFill>
              </a:rPr>
              <a:t>PETROLEUM  REFINING </a:t>
            </a:r>
            <a:endParaRPr lang="en-US" dirty="0">
              <a:solidFill>
                <a:schemeClr val="bg1">
                  <a:lumMod val="95000"/>
                </a:schemeClr>
              </a:solidFill>
            </a:endParaRPr>
          </a:p>
        </p:txBody>
      </p:sp>
      <p:grpSp>
        <p:nvGrpSpPr>
          <p:cNvPr id="43" name="Group 42"/>
          <p:cNvGrpSpPr/>
          <p:nvPr/>
        </p:nvGrpSpPr>
        <p:grpSpPr>
          <a:xfrm>
            <a:off x="2209800" y="2209800"/>
            <a:ext cx="6781800" cy="3581400"/>
            <a:chOff x="2209800" y="1371600"/>
            <a:chExt cx="6781800" cy="3581400"/>
          </a:xfrm>
        </p:grpSpPr>
        <p:sp>
          <p:nvSpPr>
            <p:cNvPr id="44" name="Rounded Rectangle 43"/>
            <p:cNvSpPr/>
            <p:nvPr/>
          </p:nvSpPr>
          <p:spPr>
            <a:xfrm>
              <a:off x="2209800" y="1371600"/>
              <a:ext cx="6781800" cy="374904"/>
            </a:xfrm>
            <a:prstGeom prst="round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smtClean="0">
                  <a:solidFill>
                    <a:schemeClr val="tx1"/>
                  </a:solidFill>
                </a:rPr>
                <a:t>Precalciner kiln, Roller mill fluidized bed kiln</a:t>
              </a:r>
              <a:endParaRPr lang="en-IN" sz="1600" dirty="0" smtClean="0">
                <a:solidFill>
                  <a:schemeClr val="tx1"/>
                </a:solidFill>
              </a:endParaRPr>
            </a:p>
          </p:txBody>
        </p:sp>
        <p:sp>
          <p:nvSpPr>
            <p:cNvPr id="45" name="Rounded Rectangle 44"/>
            <p:cNvSpPr/>
            <p:nvPr/>
          </p:nvSpPr>
          <p:spPr>
            <a:xfrm>
              <a:off x="2209800" y="1834896"/>
              <a:ext cx="6781800" cy="374904"/>
            </a:xfrm>
            <a:prstGeom prst="round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1600" dirty="0" smtClean="0">
                  <a:solidFill>
                    <a:schemeClr val="tx1"/>
                  </a:solidFill>
                </a:rPr>
                <a:t>Waste fuels, Biogas, Biomass</a:t>
              </a:r>
            </a:p>
          </p:txBody>
        </p:sp>
        <p:sp>
          <p:nvSpPr>
            <p:cNvPr id="46" name="Rounded Rectangle 45"/>
            <p:cNvSpPr/>
            <p:nvPr/>
          </p:nvSpPr>
          <p:spPr>
            <a:xfrm>
              <a:off x="2209800" y="2292096"/>
              <a:ext cx="6781800" cy="374904"/>
            </a:xfrm>
            <a:prstGeom prst="round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smtClean="0">
                  <a:solidFill>
                    <a:schemeClr val="tx1"/>
                  </a:solidFill>
                </a:rPr>
                <a:t>Drying with gas turbine, power recovery</a:t>
              </a:r>
              <a:endParaRPr lang="en-IN" sz="1600" dirty="0" smtClean="0">
                <a:solidFill>
                  <a:schemeClr val="tx1"/>
                </a:solidFill>
              </a:endParaRPr>
            </a:p>
          </p:txBody>
        </p:sp>
        <p:sp>
          <p:nvSpPr>
            <p:cNvPr id="47" name="Rounded Rectangle 46"/>
            <p:cNvSpPr/>
            <p:nvPr/>
          </p:nvSpPr>
          <p:spPr>
            <a:xfrm>
              <a:off x="2209800" y="2743200"/>
              <a:ext cx="6781800" cy="374904"/>
            </a:xfrm>
            <a:prstGeom prst="round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1600" dirty="0" smtClean="0">
                  <a:solidFill>
                    <a:schemeClr val="tx1"/>
                  </a:solidFill>
                </a:rPr>
                <a:t>Biomass fuels, Biogas</a:t>
              </a:r>
            </a:p>
          </p:txBody>
        </p:sp>
        <p:sp>
          <p:nvSpPr>
            <p:cNvPr id="48" name="Rounded Rectangle 47"/>
            <p:cNvSpPr/>
            <p:nvPr/>
          </p:nvSpPr>
          <p:spPr>
            <a:xfrm>
              <a:off x="2209800" y="3206496"/>
              <a:ext cx="6781800" cy="374904"/>
            </a:xfrm>
            <a:prstGeom prst="round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smtClean="0">
                  <a:solidFill>
                    <a:schemeClr val="tx1"/>
                  </a:solidFill>
                </a:rPr>
                <a:t>Slags, pozzolanes</a:t>
              </a:r>
              <a:endParaRPr lang="en-IN" sz="1600" dirty="0" smtClean="0">
                <a:solidFill>
                  <a:schemeClr val="tx1"/>
                </a:solidFill>
              </a:endParaRPr>
            </a:p>
          </p:txBody>
        </p:sp>
        <p:sp>
          <p:nvSpPr>
            <p:cNvPr id="49" name="Rounded Rectangle 48"/>
            <p:cNvSpPr/>
            <p:nvPr/>
          </p:nvSpPr>
          <p:spPr>
            <a:xfrm>
              <a:off x="2209800" y="3663696"/>
              <a:ext cx="6781800" cy="374904"/>
            </a:xfrm>
            <a:prstGeom prst="round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smtClean="0">
                  <a:solidFill>
                    <a:schemeClr val="tx1"/>
                  </a:solidFill>
                </a:rPr>
                <a:t>Blended cement Geo-polymers</a:t>
              </a:r>
              <a:endParaRPr lang="en-IN" sz="1600" dirty="0" smtClean="0">
                <a:solidFill>
                  <a:schemeClr val="tx1"/>
                </a:solidFill>
              </a:endParaRPr>
            </a:p>
          </p:txBody>
        </p:sp>
        <p:sp>
          <p:nvSpPr>
            <p:cNvPr id="50" name="Rounded Rectangle 49"/>
            <p:cNvSpPr/>
            <p:nvPr/>
          </p:nvSpPr>
          <p:spPr>
            <a:xfrm>
              <a:off x="2209800" y="4120896"/>
              <a:ext cx="6781800" cy="374904"/>
            </a:xfrm>
            <a:prstGeom prst="round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smtClean="0">
                  <a:solidFill>
                    <a:schemeClr val="tx1"/>
                  </a:solidFill>
                </a:rPr>
                <a:t>-</a:t>
              </a:r>
              <a:endParaRPr lang="en-IN" sz="1600" dirty="0" smtClean="0">
                <a:solidFill>
                  <a:schemeClr val="tx1"/>
                </a:solidFill>
              </a:endParaRPr>
            </a:p>
          </p:txBody>
        </p:sp>
        <p:sp>
          <p:nvSpPr>
            <p:cNvPr id="51" name="Rounded Rectangle 50"/>
            <p:cNvSpPr/>
            <p:nvPr/>
          </p:nvSpPr>
          <p:spPr>
            <a:xfrm>
              <a:off x="2209800" y="4578096"/>
              <a:ext cx="6781800" cy="374904"/>
            </a:xfrm>
            <a:prstGeom prst="round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1600" dirty="0" smtClean="0">
                  <a:solidFill>
                    <a:schemeClr val="tx1"/>
                  </a:solidFill>
                </a:rPr>
                <a:t>O</a:t>
              </a:r>
              <a:r>
                <a:rPr lang="en-IN" sz="1600" baseline="-25000" dirty="0" smtClean="0">
                  <a:solidFill>
                    <a:schemeClr val="tx1"/>
                  </a:solidFill>
                </a:rPr>
                <a:t>2</a:t>
              </a:r>
              <a:r>
                <a:rPr lang="en-IN" sz="1600" dirty="0" smtClean="0">
                  <a:solidFill>
                    <a:schemeClr val="tx1"/>
                  </a:solidFill>
                </a:rPr>
                <a:t> combustion in kiln</a:t>
              </a:r>
            </a:p>
          </p:txBody>
        </p:sp>
      </p:grpSp>
      <p:sp>
        <p:nvSpPr>
          <p:cNvPr id="52" name="TextBox 51"/>
          <p:cNvSpPr txBox="1"/>
          <p:nvPr/>
        </p:nvSpPr>
        <p:spPr>
          <a:xfrm>
            <a:off x="0" y="1154668"/>
            <a:ext cx="9144000" cy="369332"/>
          </a:xfrm>
          <a:prstGeom prst="rect">
            <a:avLst/>
          </a:prstGeom>
          <a:solidFill>
            <a:schemeClr val="accent1">
              <a:lumMod val="75000"/>
            </a:schemeClr>
          </a:solidFill>
        </p:spPr>
        <p:txBody>
          <a:bodyPr wrap="square" rtlCol="0">
            <a:spAutoFit/>
          </a:bodyPr>
          <a:lstStyle/>
          <a:p>
            <a:pPr algn="ctr"/>
            <a:r>
              <a:rPr lang="en-US" dirty="0" smtClean="0">
                <a:solidFill>
                  <a:schemeClr val="bg1">
                    <a:lumMod val="95000"/>
                  </a:schemeClr>
                </a:solidFill>
              </a:rPr>
              <a:t>CEMENT</a:t>
            </a:r>
            <a:endParaRPr lang="en-US" dirty="0">
              <a:solidFill>
                <a:schemeClr val="bg1">
                  <a:lumMod val="95000"/>
                </a:schemeClr>
              </a:solidFill>
            </a:endParaRPr>
          </a:p>
        </p:txBody>
      </p:sp>
      <p:grpSp>
        <p:nvGrpSpPr>
          <p:cNvPr id="53" name="Group 52"/>
          <p:cNvGrpSpPr/>
          <p:nvPr/>
        </p:nvGrpSpPr>
        <p:grpSpPr>
          <a:xfrm>
            <a:off x="2209800" y="2209800"/>
            <a:ext cx="6781800" cy="3581400"/>
            <a:chOff x="2209800" y="1371600"/>
            <a:chExt cx="6781800" cy="3581400"/>
          </a:xfrm>
        </p:grpSpPr>
        <p:sp>
          <p:nvSpPr>
            <p:cNvPr id="54" name="Rounded Rectangle 53"/>
            <p:cNvSpPr/>
            <p:nvPr/>
          </p:nvSpPr>
          <p:spPr>
            <a:xfrm>
              <a:off x="2209800" y="1371600"/>
              <a:ext cx="6781800" cy="374904"/>
            </a:xfrm>
            <a:prstGeom prst="round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smtClean="0">
                  <a:solidFill>
                    <a:schemeClr val="tx1"/>
                  </a:solidFill>
                </a:rPr>
                <a:t>Efficient pulping, Efficient drying, Shoe press, Condebelt drying</a:t>
              </a:r>
              <a:endParaRPr lang="en-IN" sz="1600" dirty="0" smtClean="0">
                <a:solidFill>
                  <a:schemeClr val="tx1"/>
                </a:solidFill>
              </a:endParaRPr>
            </a:p>
          </p:txBody>
        </p:sp>
        <p:sp>
          <p:nvSpPr>
            <p:cNvPr id="55" name="Rounded Rectangle 54"/>
            <p:cNvSpPr/>
            <p:nvPr/>
          </p:nvSpPr>
          <p:spPr>
            <a:xfrm>
              <a:off x="2209800" y="1834896"/>
              <a:ext cx="6781800" cy="374904"/>
            </a:xfrm>
            <a:prstGeom prst="round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1600" dirty="0" smtClean="0">
                  <a:solidFill>
                    <a:schemeClr val="tx1"/>
                  </a:solidFill>
                </a:rPr>
                <a:t>Biomass, Landfill gas</a:t>
              </a:r>
            </a:p>
          </p:txBody>
        </p:sp>
        <p:sp>
          <p:nvSpPr>
            <p:cNvPr id="56" name="Rounded Rectangle 55"/>
            <p:cNvSpPr/>
            <p:nvPr/>
          </p:nvSpPr>
          <p:spPr>
            <a:xfrm>
              <a:off x="2209800" y="2292096"/>
              <a:ext cx="6781800" cy="374904"/>
            </a:xfrm>
            <a:prstGeom prst="round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smtClean="0">
                  <a:solidFill>
                    <a:schemeClr val="tx1"/>
                  </a:solidFill>
                </a:rPr>
                <a:t>Black liquor gasification combined cycle</a:t>
              </a:r>
              <a:endParaRPr lang="en-IN" sz="1600" dirty="0" smtClean="0">
                <a:solidFill>
                  <a:schemeClr val="tx1"/>
                </a:solidFill>
              </a:endParaRPr>
            </a:p>
          </p:txBody>
        </p:sp>
        <p:sp>
          <p:nvSpPr>
            <p:cNvPr id="57" name="Rounded Rectangle 56"/>
            <p:cNvSpPr/>
            <p:nvPr/>
          </p:nvSpPr>
          <p:spPr>
            <a:xfrm>
              <a:off x="2209800" y="2756577"/>
              <a:ext cx="6781800" cy="374904"/>
            </a:xfrm>
            <a:prstGeom prst="round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1600" dirty="0" smtClean="0">
                  <a:solidFill>
                    <a:schemeClr val="tx1"/>
                  </a:solidFill>
                </a:rPr>
                <a:t>Biomass fuels (bark, black Liquor)</a:t>
              </a:r>
            </a:p>
          </p:txBody>
        </p:sp>
        <p:sp>
          <p:nvSpPr>
            <p:cNvPr id="58" name="Rounded Rectangle 57"/>
            <p:cNvSpPr/>
            <p:nvPr/>
          </p:nvSpPr>
          <p:spPr>
            <a:xfrm>
              <a:off x="2209800" y="3206496"/>
              <a:ext cx="6781800" cy="374904"/>
            </a:xfrm>
            <a:prstGeom prst="round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smtClean="0">
                  <a:solidFill>
                    <a:schemeClr val="tx1"/>
                  </a:solidFill>
                </a:rPr>
                <a:t>Recycling, Non-wood fibers</a:t>
              </a:r>
              <a:endParaRPr lang="en-IN" sz="1600" dirty="0" smtClean="0">
                <a:solidFill>
                  <a:schemeClr val="tx1"/>
                </a:solidFill>
              </a:endParaRPr>
            </a:p>
          </p:txBody>
        </p:sp>
        <p:sp>
          <p:nvSpPr>
            <p:cNvPr id="59" name="Rounded Rectangle 58"/>
            <p:cNvSpPr/>
            <p:nvPr/>
          </p:nvSpPr>
          <p:spPr>
            <a:xfrm>
              <a:off x="2209800" y="3663696"/>
              <a:ext cx="6781800" cy="374904"/>
            </a:xfrm>
            <a:prstGeom prst="round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smtClean="0">
                  <a:solidFill>
                    <a:schemeClr val="tx1"/>
                  </a:solidFill>
                </a:rPr>
                <a:t>Fibre orientation, Thinner paper</a:t>
              </a:r>
              <a:endParaRPr lang="en-IN" sz="1600" dirty="0" smtClean="0">
                <a:solidFill>
                  <a:schemeClr val="tx1"/>
                </a:solidFill>
              </a:endParaRPr>
            </a:p>
          </p:txBody>
        </p:sp>
        <p:sp>
          <p:nvSpPr>
            <p:cNvPr id="60" name="Rounded Rectangle 59"/>
            <p:cNvSpPr/>
            <p:nvPr/>
          </p:nvSpPr>
          <p:spPr>
            <a:xfrm>
              <a:off x="2209800" y="4120896"/>
              <a:ext cx="6781800" cy="374904"/>
            </a:xfrm>
            <a:prstGeom prst="round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smtClean="0">
                  <a:solidFill>
                    <a:schemeClr val="tx1"/>
                  </a:solidFill>
                </a:rPr>
                <a:t>Reduction cutting and process losses</a:t>
              </a:r>
              <a:endParaRPr lang="en-IN" sz="1600" dirty="0" smtClean="0">
                <a:solidFill>
                  <a:schemeClr val="tx1"/>
                </a:solidFill>
              </a:endParaRPr>
            </a:p>
          </p:txBody>
        </p:sp>
        <p:sp>
          <p:nvSpPr>
            <p:cNvPr id="61" name="Rounded Rectangle 60"/>
            <p:cNvSpPr/>
            <p:nvPr/>
          </p:nvSpPr>
          <p:spPr>
            <a:xfrm>
              <a:off x="2209800" y="4578096"/>
              <a:ext cx="6781800" cy="374904"/>
            </a:xfrm>
            <a:prstGeom prst="round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1600" dirty="0" smtClean="0">
                  <a:solidFill>
                    <a:schemeClr val="tx1"/>
                  </a:solidFill>
                </a:rPr>
                <a:t>O</a:t>
              </a:r>
              <a:r>
                <a:rPr lang="en-IN" sz="1600" baseline="-25000" dirty="0" smtClean="0">
                  <a:solidFill>
                    <a:schemeClr val="tx1"/>
                  </a:solidFill>
                </a:rPr>
                <a:t>2</a:t>
              </a:r>
              <a:r>
                <a:rPr lang="en-IN" sz="1600" dirty="0" smtClean="0">
                  <a:solidFill>
                    <a:schemeClr val="tx1"/>
                  </a:solidFill>
                </a:rPr>
                <a:t> combustion in kiln</a:t>
              </a:r>
            </a:p>
          </p:txBody>
        </p:sp>
      </p:grpSp>
      <p:sp>
        <p:nvSpPr>
          <p:cNvPr id="62" name="TextBox 61"/>
          <p:cNvSpPr txBox="1"/>
          <p:nvPr/>
        </p:nvSpPr>
        <p:spPr>
          <a:xfrm>
            <a:off x="0" y="1143000"/>
            <a:ext cx="9144000" cy="369332"/>
          </a:xfrm>
          <a:prstGeom prst="rect">
            <a:avLst/>
          </a:prstGeom>
          <a:solidFill>
            <a:schemeClr val="accent1">
              <a:lumMod val="75000"/>
            </a:schemeClr>
          </a:solidFill>
        </p:spPr>
        <p:txBody>
          <a:bodyPr wrap="square" rtlCol="0">
            <a:spAutoFit/>
          </a:bodyPr>
          <a:lstStyle/>
          <a:p>
            <a:pPr algn="ctr"/>
            <a:r>
              <a:rPr lang="en-US" dirty="0" smtClean="0">
                <a:solidFill>
                  <a:schemeClr val="bg1">
                    <a:lumMod val="95000"/>
                  </a:schemeClr>
                </a:solidFill>
              </a:rPr>
              <a:t>PULP AND PAPER</a:t>
            </a:r>
            <a:endParaRPr lang="en-US" dirty="0">
              <a:solidFill>
                <a:schemeClr val="bg1">
                  <a:lumMod val="95000"/>
                </a:schemeClr>
              </a:solidFill>
            </a:endParaRPr>
          </a:p>
        </p:txBody>
      </p:sp>
      <p:grpSp>
        <p:nvGrpSpPr>
          <p:cNvPr id="63" name="Group 62"/>
          <p:cNvGrpSpPr/>
          <p:nvPr/>
        </p:nvGrpSpPr>
        <p:grpSpPr>
          <a:xfrm>
            <a:off x="2209800" y="2209800"/>
            <a:ext cx="6781800" cy="3581400"/>
            <a:chOff x="2209800" y="1371600"/>
            <a:chExt cx="6781800" cy="3581400"/>
          </a:xfrm>
        </p:grpSpPr>
        <p:sp>
          <p:nvSpPr>
            <p:cNvPr id="64" name="Rounded Rectangle 63"/>
            <p:cNvSpPr/>
            <p:nvPr/>
          </p:nvSpPr>
          <p:spPr>
            <a:xfrm>
              <a:off x="2209800" y="1371600"/>
              <a:ext cx="6781800" cy="374904"/>
            </a:xfrm>
            <a:prstGeom prst="round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smtClean="0">
                  <a:solidFill>
                    <a:schemeClr val="tx1"/>
                  </a:solidFill>
                </a:rPr>
                <a:t>Efficient drying, Membranes</a:t>
              </a:r>
              <a:endParaRPr lang="en-IN" sz="1600" dirty="0" smtClean="0">
                <a:solidFill>
                  <a:schemeClr val="tx1"/>
                </a:solidFill>
              </a:endParaRPr>
            </a:p>
          </p:txBody>
        </p:sp>
        <p:sp>
          <p:nvSpPr>
            <p:cNvPr id="65" name="Rounded Rectangle 64"/>
            <p:cNvSpPr/>
            <p:nvPr/>
          </p:nvSpPr>
          <p:spPr>
            <a:xfrm>
              <a:off x="2209800" y="1834896"/>
              <a:ext cx="6781800" cy="374904"/>
            </a:xfrm>
            <a:prstGeom prst="round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1600" dirty="0" smtClean="0">
                  <a:solidFill>
                    <a:schemeClr val="tx1"/>
                  </a:solidFill>
                </a:rPr>
                <a:t>Biogas, Natural gas</a:t>
              </a:r>
            </a:p>
          </p:txBody>
        </p:sp>
        <p:sp>
          <p:nvSpPr>
            <p:cNvPr id="66" name="Rounded Rectangle 65"/>
            <p:cNvSpPr/>
            <p:nvPr/>
          </p:nvSpPr>
          <p:spPr>
            <a:xfrm>
              <a:off x="2209800" y="2292096"/>
              <a:ext cx="6781800" cy="374904"/>
            </a:xfrm>
            <a:prstGeom prst="round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smtClean="0">
                  <a:solidFill>
                    <a:schemeClr val="tx1"/>
                  </a:solidFill>
                </a:rPr>
                <a:t>Anaerobic digestion, Gasification</a:t>
              </a:r>
              <a:endParaRPr lang="en-IN" sz="1600" dirty="0" smtClean="0">
                <a:solidFill>
                  <a:schemeClr val="tx1"/>
                </a:solidFill>
              </a:endParaRPr>
            </a:p>
          </p:txBody>
        </p:sp>
        <p:sp>
          <p:nvSpPr>
            <p:cNvPr id="67" name="Rounded Rectangle 66"/>
            <p:cNvSpPr/>
            <p:nvPr/>
          </p:nvSpPr>
          <p:spPr>
            <a:xfrm>
              <a:off x="2209800" y="2729823"/>
              <a:ext cx="6781800" cy="374904"/>
            </a:xfrm>
            <a:prstGeom prst="round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1600" dirty="0" smtClean="0">
                  <a:solidFill>
                    <a:schemeClr val="tx1"/>
                  </a:solidFill>
                </a:rPr>
                <a:t>Biomass, Biogas, Solar drying</a:t>
              </a:r>
            </a:p>
          </p:txBody>
        </p:sp>
        <p:sp>
          <p:nvSpPr>
            <p:cNvPr id="68" name="Rounded Rectangle 67"/>
            <p:cNvSpPr/>
            <p:nvPr/>
          </p:nvSpPr>
          <p:spPr>
            <a:xfrm>
              <a:off x="2209800" y="3206496"/>
              <a:ext cx="6781800" cy="374904"/>
            </a:xfrm>
            <a:prstGeom prst="round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smtClean="0">
                  <a:solidFill>
                    <a:schemeClr val="tx1"/>
                  </a:solidFill>
                </a:rPr>
                <a:t>-</a:t>
              </a:r>
              <a:endParaRPr lang="en-IN" sz="1600" dirty="0" smtClean="0">
                <a:solidFill>
                  <a:schemeClr val="tx1"/>
                </a:solidFill>
              </a:endParaRPr>
            </a:p>
          </p:txBody>
        </p:sp>
        <p:sp>
          <p:nvSpPr>
            <p:cNvPr id="69" name="Rounded Rectangle 68"/>
            <p:cNvSpPr/>
            <p:nvPr/>
          </p:nvSpPr>
          <p:spPr>
            <a:xfrm>
              <a:off x="2209800" y="3663696"/>
              <a:ext cx="6781800" cy="374904"/>
            </a:xfrm>
            <a:prstGeom prst="round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smtClean="0">
                  <a:solidFill>
                    <a:schemeClr val="tx1"/>
                  </a:solidFill>
                </a:rPr>
                <a:t>-</a:t>
              </a:r>
              <a:endParaRPr lang="en-IN" sz="1600" dirty="0" smtClean="0">
                <a:solidFill>
                  <a:schemeClr val="tx1"/>
                </a:solidFill>
              </a:endParaRPr>
            </a:p>
          </p:txBody>
        </p:sp>
        <p:sp>
          <p:nvSpPr>
            <p:cNvPr id="70" name="Rounded Rectangle 69"/>
            <p:cNvSpPr/>
            <p:nvPr/>
          </p:nvSpPr>
          <p:spPr>
            <a:xfrm>
              <a:off x="2209800" y="4120896"/>
              <a:ext cx="6781800" cy="374904"/>
            </a:xfrm>
            <a:prstGeom prst="round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smtClean="0">
                  <a:solidFill>
                    <a:schemeClr val="tx1"/>
                  </a:solidFill>
                </a:rPr>
                <a:t>Reduction process losses, Closed water use</a:t>
              </a:r>
              <a:endParaRPr lang="en-IN" sz="1600" dirty="0" smtClean="0">
                <a:solidFill>
                  <a:schemeClr val="tx1"/>
                </a:solidFill>
              </a:endParaRPr>
            </a:p>
          </p:txBody>
        </p:sp>
        <p:sp>
          <p:nvSpPr>
            <p:cNvPr id="71" name="Rounded Rectangle 70"/>
            <p:cNvSpPr/>
            <p:nvPr/>
          </p:nvSpPr>
          <p:spPr>
            <a:xfrm>
              <a:off x="2209800" y="4578096"/>
              <a:ext cx="6781800" cy="374904"/>
            </a:xfrm>
            <a:prstGeom prst="round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1600" dirty="0" smtClean="0">
                  <a:solidFill>
                    <a:schemeClr val="tx1"/>
                  </a:solidFill>
                </a:rPr>
                <a:t>-</a:t>
              </a:r>
            </a:p>
          </p:txBody>
        </p:sp>
      </p:grpSp>
      <p:sp>
        <p:nvSpPr>
          <p:cNvPr id="72" name="TextBox 71"/>
          <p:cNvSpPr txBox="1"/>
          <p:nvPr/>
        </p:nvSpPr>
        <p:spPr>
          <a:xfrm>
            <a:off x="0" y="1143000"/>
            <a:ext cx="9144000" cy="369332"/>
          </a:xfrm>
          <a:prstGeom prst="rect">
            <a:avLst/>
          </a:prstGeom>
          <a:solidFill>
            <a:schemeClr val="accent1">
              <a:lumMod val="75000"/>
            </a:schemeClr>
          </a:solidFill>
        </p:spPr>
        <p:txBody>
          <a:bodyPr wrap="square" rtlCol="0">
            <a:spAutoFit/>
          </a:bodyPr>
          <a:lstStyle/>
          <a:p>
            <a:pPr algn="ctr"/>
            <a:r>
              <a:rPr lang="en-US" dirty="0" smtClean="0">
                <a:solidFill>
                  <a:schemeClr val="bg1">
                    <a:lumMod val="95000"/>
                  </a:schemeClr>
                </a:solidFill>
              </a:rPr>
              <a:t>FOOD</a:t>
            </a:r>
            <a:endParaRPr lang="en-US" dirty="0">
              <a:solidFill>
                <a:schemeClr val="bg1">
                  <a:lumMod val="95000"/>
                </a:schemeClr>
              </a:solidFill>
            </a:endParaRPr>
          </a:p>
        </p:txBody>
      </p:sp>
      <p:sp>
        <p:nvSpPr>
          <p:cNvPr id="73" name="Rectangle 72"/>
          <p:cNvSpPr/>
          <p:nvPr/>
        </p:nvSpPr>
        <p:spPr>
          <a:xfrm>
            <a:off x="762000" y="6350169"/>
            <a:ext cx="8382000" cy="507831"/>
          </a:xfrm>
          <a:prstGeom prst="rect">
            <a:avLst/>
          </a:prstGeom>
        </p:spPr>
        <p:txBody>
          <a:bodyPr wrap="square">
            <a:spAutoFit/>
          </a:bodyPr>
          <a:lstStyle/>
          <a:p>
            <a:pPr algn="r"/>
            <a:r>
              <a:rPr lang="en-US" sz="900" dirty="0" smtClean="0"/>
              <a:t>Source: Bernstein, L., J. Roy, K. C. Delhotal, J. Harnisch, R. Matsuhashi, L. Price, K. Tanaka, E. Worrell, F. Yamba, Z. Fengqi,  2007: Industry. In Climate Change 2007: Mitigation. Contribution of Working Group III to the Fourth Assessment Report of the Intergovernmental Panel on Climate Change, B. Metz, O.R. Davidson, P.R. Bosch, R. Dave, L.A. Meyer (eds)], Cambridge University  Press, Cambridge, United Kingdom and NY, USA.</a:t>
            </a:r>
            <a:endParaRPr lang="en-US" sz="900" dirty="0"/>
          </a:p>
        </p:txBody>
      </p:sp>
      <p:sp>
        <p:nvSpPr>
          <p:cNvPr id="74" name="Rounded Rectangle 73"/>
          <p:cNvSpPr/>
          <p:nvPr/>
        </p:nvSpPr>
        <p:spPr>
          <a:xfrm>
            <a:off x="152400" y="1752600"/>
            <a:ext cx="1981200" cy="371492"/>
          </a:xfrm>
          <a:prstGeom prst="round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Technologies</a:t>
            </a:r>
            <a:endParaRPr lang="en-US" dirty="0">
              <a:solidFill>
                <a:schemeClr val="tx1"/>
              </a:solidFill>
            </a:endParaRPr>
          </a:p>
        </p:txBody>
      </p:sp>
      <p:sp>
        <p:nvSpPr>
          <p:cNvPr id="75" name="Rounded Rectangle 74"/>
          <p:cNvSpPr/>
          <p:nvPr/>
        </p:nvSpPr>
        <p:spPr>
          <a:xfrm>
            <a:off x="2209800" y="1752600"/>
            <a:ext cx="6781800" cy="371492"/>
          </a:xfrm>
          <a:prstGeom prst="roundRect">
            <a:avLst/>
          </a:prstGeom>
          <a:solidFill>
            <a:schemeClr val="bg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Actions</a:t>
            </a:r>
            <a:endParaRPr lang="en-US" dirty="0">
              <a:solidFill>
                <a:schemeClr val="tx1"/>
              </a:solidFill>
            </a:endParaRPr>
          </a:p>
        </p:txBody>
      </p:sp>
      <p:pic>
        <p:nvPicPr>
          <p:cNvPr id="76" name="Picture 75"/>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0" y="6096000"/>
            <a:ext cx="762000" cy="762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xit" presetSubtype="0" fill="hold" grpId="0" nodeType="clickEffect">
                                  <p:stCondLst>
                                    <p:cond delay="0"/>
                                  </p:stCondLst>
                                  <p:childTnLst>
                                    <p:set>
                                      <p:cBhvr>
                                        <p:cTn id="13" dur="1" fill="hold">
                                          <p:stCondLst>
                                            <p:cond delay="0"/>
                                          </p:stCondLst>
                                        </p:cTn>
                                        <p:tgtEl>
                                          <p:spTgt spid="20"/>
                                        </p:tgtEl>
                                        <p:attrNameLst>
                                          <p:attrName>style.visibility</p:attrName>
                                        </p:attrNameLst>
                                      </p:cBhvr>
                                      <p:to>
                                        <p:strVal val="hidden"/>
                                      </p:to>
                                    </p:set>
                                  </p:childTnLst>
                                </p:cTn>
                              </p:par>
                              <p:par>
                                <p:cTn id="14" presetID="1" presetClass="exit" presetSubtype="0" fill="hold" nodeType="withEffect">
                                  <p:stCondLst>
                                    <p:cond delay="0"/>
                                  </p:stCondLst>
                                  <p:childTnLst>
                                    <p:set>
                                      <p:cBhvr>
                                        <p:cTn id="15" dur="1" fill="hold">
                                          <p:stCondLst>
                                            <p:cond delay="0"/>
                                          </p:stCondLst>
                                        </p:cTn>
                                        <p:tgtEl>
                                          <p:spTgt spid="22"/>
                                        </p:tgtEl>
                                        <p:attrNameLst>
                                          <p:attrName>style.visibility</p:attrName>
                                        </p:attrNameLst>
                                      </p:cBhvr>
                                      <p:to>
                                        <p:strVal val="hidden"/>
                                      </p:to>
                                    </p:set>
                                  </p:childTnLst>
                                </p:cTn>
                              </p:par>
                              <p:par>
                                <p:cTn id="16" presetID="1" presetClass="entr" presetSubtype="0" fill="hold" grpId="0" nodeType="withEffect">
                                  <p:stCondLst>
                                    <p:cond delay="0"/>
                                  </p:stCondLst>
                                  <p:childTnLst>
                                    <p:set>
                                      <p:cBhvr>
                                        <p:cTn id="17" dur="1" fill="hold">
                                          <p:stCondLst>
                                            <p:cond delay="0"/>
                                          </p:stCondLst>
                                        </p:cTn>
                                        <p:tgtEl>
                                          <p:spTgt spid="32"/>
                                        </p:tgtEl>
                                        <p:attrNameLst>
                                          <p:attrName>style.visibility</p:attrName>
                                        </p:attrNameLst>
                                      </p:cBhvr>
                                      <p:to>
                                        <p:strVal val="visible"/>
                                      </p:to>
                                    </p:set>
                                  </p:childTnLst>
                                </p:cTn>
                              </p:par>
                              <p:par>
                                <p:cTn id="18" presetID="47" presetClass="entr" presetSubtype="0" fill="hold" nodeType="with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fade">
                                      <p:cBhvr>
                                        <p:cTn id="20" dur="1000"/>
                                        <p:tgtEl>
                                          <p:spTgt spid="23"/>
                                        </p:tgtEl>
                                      </p:cBhvr>
                                    </p:animEffect>
                                    <p:anim calcmode="lin" valueType="num">
                                      <p:cBhvr>
                                        <p:cTn id="21" dur="1000" fill="hold"/>
                                        <p:tgtEl>
                                          <p:spTgt spid="23"/>
                                        </p:tgtEl>
                                        <p:attrNameLst>
                                          <p:attrName>ppt_x</p:attrName>
                                        </p:attrNameLst>
                                      </p:cBhvr>
                                      <p:tavLst>
                                        <p:tav tm="0">
                                          <p:val>
                                            <p:strVal val="#ppt_x"/>
                                          </p:val>
                                        </p:tav>
                                        <p:tav tm="100000">
                                          <p:val>
                                            <p:strVal val="#ppt_x"/>
                                          </p:val>
                                        </p:tav>
                                      </p:tavLst>
                                    </p:anim>
                                    <p:anim calcmode="lin" valueType="num">
                                      <p:cBhvr>
                                        <p:cTn id="22"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0"/>
                                          </p:stCondLst>
                                        </p:cTn>
                                        <p:tgtEl>
                                          <p:spTgt spid="23"/>
                                        </p:tgtEl>
                                        <p:attrNameLst>
                                          <p:attrName>style.visibility</p:attrName>
                                        </p:attrNameLst>
                                      </p:cBhvr>
                                      <p:to>
                                        <p:strVal val="hidden"/>
                                      </p:to>
                                    </p:set>
                                  </p:childTnLst>
                                </p:cTn>
                              </p:par>
                              <p:par>
                                <p:cTn id="27" presetID="1" presetClass="exit" presetSubtype="0" fill="hold" grpId="1" nodeType="withEffect">
                                  <p:stCondLst>
                                    <p:cond delay="0"/>
                                  </p:stCondLst>
                                  <p:childTnLst>
                                    <p:set>
                                      <p:cBhvr>
                                        <p:cTn id="28" dur="1" fill="hold">
                                          <p:stCondLst>
                                            <p:cond delay="0"/>
                                          </p:stCondLst>
                                        </p:cTn>
                                        <p:tgtEl>
                                          <p:spTgt spid="32"/>
                                        </p:tgtEl>
                                        <p:attrNameLst>
                                          <p:attrName>style.visibility</p:attrName>
                                        </p:attrNameLst>
                                      </p:cBhvr>
                                      <p:to>
                                        <p:strVal val="hidden"/>
                                      </p:to>
                                    </p:set>
                                  </p:childTnLst>
                                </p:cTn>
                              </p:par>
                              <p:par>
                                <p:cTn id="29" presetID="1" presetClass="entr" presetSubtype="0" fill="hold" grpId="0" nodeType="withEffect">
                                  <p:stCondLst>
                                    <p:cond delay="0"/>
                                  </p:stCondLst>
                                  <p:childTnLst>
                                    <p:set>
                                      <p:cBhvr>
                                        <p:cTn id="30" dur="1" fill="hold">
                                          <p:stCondLst>
                                            <p:cond delay="0"/>
                                          </p:stCondLst>
                                        </p:cTn>
                                        <p:tgtEl>
                                          <p:spTgt spid="42"/>
                                        </p:tgtEl>
                                        <p:attrNameLst>
                                          <p:attrName>style.visibility</p:attrName>
                                        </p:attrNameLst>
                                      </p:cBhvr>
                                      <p:to>
                                        <p:strVal val="visible"/>
                                      </p:to>
                                    </p:set>
                                  </p:childTnLst>
                                </p:cTn>
                              </p:par>
                              <p:par>
                                <p:cTn id="31" presetID="47" presetClass="entr" presetSubtype="0" fill="hold" nodeType="with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fade">
                                      <p:cBhvr>
                                        <p:cTn id="33" dur="1000"/>
                                        <p:tgtEl>
                                          <p:spTgt spid="33"/>
                                        </p:tgtEl>
                                      </p:cBhvr>
                                    </p:animEffect>
                                    <p:anim calcmode="lin" valueType="num">
                                      <p:cBhvr>
                                        <p:cTn id="34" dur="1000" fill="hold"/>
                                        <p:tgtEl>
                                          <p:spTgt spid="33"/>
                                        </p:tgtEl>
                                        <p:attrNameLst>
                                          <p:attrName>ppt_x</p:attrName>
                                        </p:attrNameLst>
                                      </p:cBhvr>
                                      <p:tavLst>
                                        <p:tav tm="0">
                                          <p:val>
                                            <p:strVal val="#ppt_x"/>
                                          </p:val>
                                        </p:tav>
                                        <p:tav tm="100000">
                                          <p:val>
                                            <p:strVal val="#ppt_x"/>
                                          </p:val>
                                        </p:tav>
                                      </p:tavLst>
                                    </p:anim>
                                    <p:anim calcmode="lin" valueType="num">
                                      <p:cBhvr>
                                        <p:cTn id="35"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 presetClass="exit" presetSubtype="0" fill="hold" nodeType="clickEffect">
                                  <p:stCondLst>
                                    <p:cond delay="0"/>
                                  </p:stCondLst>
                                  <p:childTnLst>
                                    <p:set>
                                      <p:cBhvr>
                                        <p:cTn id="39" dur="1" fill="hold">
                                          <p:stCondLst>
                                            <p:cond delay="0"/>
                                          </p:stCondLst>
                                        </p:cTn>
                                        <p:tgtEl>
                                          <p:spTgt spid="33"/>
                                        </p:tgtEl>
                                        <p:attrNameLst>
                                          <p:attrName>style.visibility</p:attrName>
                                        </p:attrNameLst>
                                      </p:cBhvr>
                                      <p:to>
                                        <p:strVal val="hidden"/>
                                      </p:to>
                                    </p:set>
                                  </p:childTnLst>
                                </p:cTn>
                              </p:par>
                              <p:par>
                                <p:cTn id="40" presetID="1" presetClass="exit" presetSubtype="0" fill="hold" grpId="1" nodeType="withEffect">
                                  <p:stCondLst>
                                    <p:cond delay="0"/>
                                  </p:stCondLst>
                                  <p:childTnLst>
                                    <p:set>
                                      <p:cBhvr>
                                        <p:cTn id="41" dur="1" fill="hold">
                                          <p:stCondLst>
                                            <p:cond delay="0"/>
                                          </p:stCondLst>
                                        </p:cTn>
                                        <p:tgtEl>
                                          <p:spTgt spid="42"/>
                                        </p:tgtEl>
                                        <p:attrNameLst>
                                          <p:attrName>style.visibility</p:attrName>
                                        </p:attrNameLst>
                                      </p:cBhvr>
                                      <p:to>
                                        <p:strVal val="hidden"/>
                                      </p:to>
                                    </p:set>
                                  </p:childTnLst>
                                </p:cTn>
                              </p:par>
                              <p:par>
                                <p:cTn id="42" presetID="1" presetClass="entr" presetSubtype="0" fill="hold" grpId="0" nodeType="withEffect">
                                  <p:stCondLst>
                                    <p:cond delay="0"/>
                                  </p:stCondLst>
                                  <p:childTnLst>
                                    <p:set>
                                      <p:cBhvr>
                                        <p:cTn id="43" dur="1" fill="hold">
                                          <p:stCondLst>
                                            <p:cond delay="0"/>
                                          </p:stCondLst>
                                        </p:cTn>
                                        <p:tgtEl>
                                          <p:spTgt spid="52"/>
                                        </p:tgtEl>
                                        <p:attrNameLst>
                                          <p:attrName>style.visibility</p:attrName>
                                        </p:attrNameLst>
                                      </p:cBhvr>
                                      <p:to>
                                        <p:strVal val="visible"/>
                                      </p:to>
                                    </p:set>
                                  </p:childTnLst>
                                </p:cTn>
                              </p:par>
                              <p:par>
                                <p:cTn id="44" presetID="47" presetClass="entr" presetSubtype="0" fill="hold" nodeType="with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fade">
                                      <p:cBhvr>
                                        <p:cTn id="46" dur="1000"/>
                                        <p:tgtEl>
                                          <p:spTgt spid="43"/>
                                        </p:tgtEl>
                                      </p:cBhvr>
                                    </p:animEffect>
                                    <p:anim calcmode="lin" valueType="num">
                                      <p:cBhvr>
                                        <p:cTn id="47" dur="1000" fill="hold"/>
                                        <p:tgtEl>
                                          <p:spTgt spid="43"/>
                                        </p:tgtEl>
                                        <p:attrNameLst>
                                          <p:attrName>ppt_x</p:attrName>
                                        </p:attrNameLst>
                                      </p:cBhvr>
                                      <p:tavLst>
                                        <p:tav tm="0">
                                          <p:val>
                                            <p:strVal val="#ppt_x"/>
                                          </p:val>
                                        </p:tav>
                                        <p:tav tm="100000">
                                          <p:val>
                                            <p:strVal val="#ppt_x"/>
                                          </p:val>
                                        </p:tav>
                                      </p:tavLst>
                                    </p:anim>
                                    <p:anim calcmode="lin" valueType="num">
                                      <p:cBhvr>
                                        <p:cTn id="4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1" presetClass="exit" presetSubtype="0" fill="hold" nodeType="clickEffect">
                                  <p:stCondLst>
                                    <p:cond delay="0"/>
                                  </p:stCondLst>
                                  <p:childTnLst>
                                    <p:set>
                                      <p:cBhvr>
                                        <p:cTn id="52" dur="1" fill="hold">
                                          <p:stCondLst>
                                            <p:cond delay="0"/>
                                          </p:stCondLst>
                                        </p:cTn>
                                        <p:tgtEl>
                                          <p:spTgt spid="43"/>
                                        </p:tgtEl>
                                        <p:attrNameLst>
                                          <p:attrName>style.visibility</p:attrName>
                                        </p:attrNameLst>
                                      </p:cBhvr>
                                      <p:to>
                                        <p:strVal val="hidden"/>
                                      </p:to>
                                    </p:set>
                                  </p:childTnLst>
                                </p:cTn>
                              </p:par>
                              <p:par>
                                <p:cTn id="53" presetID="1" presetClass="exit" presetSubtype="0" fill="hold" grpId="1" nodeType="withEffect">
                                  <p:stCondLst>
                                    <p:cond delay="0"/>
                                  </p:stCondLst>
                                  <p:childTnLst>
                                    <p:set>
                                      <p:cBhvr>
                                        <p:cTn id="54" dur="1" fill="hold">
                                          <p:stCondLst>
                                            <p:cond delay="0"/>
                                          </p:stCondLst>
                                        </p:cTn>
                                        <p:tgtEl>
                                          <p:spTgt spid="52"/>
                                        </p:tgtEl>
                                        <p:attrNameLst>
                                          <p:attrName>style.visibility</p:attrName>
                                        </p:attrNameLst>
                                      </p:cBhvr>
                                      <p:to>
                                        <p:strVal val="hidden"/>
                                      </p:to>
                                    </p:set>
                                  </p:childTnLst>
                                </p:cTn>
                              </p:par>
                              <p:par>
                                <p:cTn id="55" presetID="1" presetClass="entr" presetSubtype="0" fill="hold" grpId="0" nodeType="withEffect">
                                  <p:stCondLst>
                                    <p:cond delay="0"/>
                                  </p:stCondLst>
                                  <p:childTnLst>
                                    <p:set>
                                      <p:cBhvr>
                                        <p:cTn id="56" dur="1" fill="hold">
                                          <p:stCondLst>
                                            <p:cond delay="0"/>
                                          </p:stCondLst>
                                        </p:cTn>
                                        <p:tgtEl>
                                          <p:spTgt spid="62"/>
                                        </p:tgtEl>
                                        <p:attrNameLst>
                                          <p:attrName>style.visibility</p:attrName>
                                        </p:attrNameLst>
                                      </p:cBhvr>
                                      <p:to>
                                        <p:strVal val="visible"/>
                                      </p:to>
                                    </p:set>
                                  </p:childTnLst>
                                </p:cTn>
                              </p:par>
                              <p:par>
                                <p:cTn id="57" presetID="47" presetClass="entr" presetSubtype="0" fill="hold" nodeType="withEffect">
                                  <p:stCondLst>
                                    <p:cond delay="0"/>
                                  </p:stCondLst>
                                  <p:childTnLst>
                                    <p:set>
                                      <p:cBhvr>
                                        <p:cTn id="58" dur="1" fill="hold">
                                          <p:stCondLst>
                                            <p:cond delay="0"/>
                                          </p:stCondLst>
                                        </p:cTn>
                                        <p:tgtEl>
                                          <p:spTgt spid="53"/>
                                        </p:tgtEl>
                                        <p:attrNameLst>
                                          <p:attrName>style.visibility</p:attrName>
                                        </p:attrNameLst>
                                      </p:cBhvr>
                                      <p:to>
                                        <p:strVal val="visible"/>
                                      </p:to>
                                    </p:set>
                                    <p:animEffect transition="in" filter="fade">
                                      <p:cBhvr>
                                        <p:cTn id="59" dur="1000"/>
                                        <p:tgtEl>
                                          <p:spTgt spid="53"/>
                                        </p:tgtEl>
                                      </p:cBhvr>
                                    </p:animEffect>
                                    <p:anim calcmode="lin" valueType="num">
                                      <p:cBhvr>
                                        <p:cTn id="60" dur="1000" fill="hold"/>
                                        <p:tgtEl>
                                          <p:spTgt spid="53"/>
                                        </p:tgtEl>
                                        <p:attrNameLst>
                                          <p:attrName>ppt_x</p:attrName>
                                        </p:attrNameLst>
                                      </p:cBhvr>
                                      <p:tavLst>
                                        <p:tav tm="0">
                                          <p:val>
                                            <p:strVal val="#ppt_x"/>
                                          </p:val>
                                        </p:tav>
                                        <p:tav tm="100000">
                                          <p:val>
                                            <p:strVal val="#ppt_x"/>
                                          </p:val>
                                        </p:tav>
                                      </p:tavLst>
                                    </p:anim>
                                    <p:anim calcmode="lin" valueType="num">
                                      <p:cBhvr>
                                        <p:cTn id="61"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1" presetClass="exit" presetSubtype="0" fill="hold" nodeType="clickEffect">
                                  <p:stCondLst>
                                    <p:cond delay="0"/>
                                  </p:stCondLst>
                                  <p:childTnLst>
                                    <p:set>
                                      <p:cBhvr>
                                        <p:cTn id="65" dur="1" fill="hold">
                                          <p:stCondLst>
                                            <p:cond delay="0"/>
                                          </p:stCondLst>
                                        </p:cTn>
                                        <p:tgtEl>
                                          <p:spTgt spid="53"/>
                                        </p:tgtEl>
                                        <p:attrNameLst>
                                          <p:attrName>style.visibility</p:attrName>
                                        </p:attrNameLst>
                                      </p:cBhvr>
                                      <p:to>
                                        <p:strVal val="hidden"/>
                                      </p:to>
                                    </p:set>
                                  </p:childTnLst>
                                </p:cTn>
                              </p:par>
                              <p:par>
                                <p:cTn id="66" presetID="1" presetClass="exit" presetSubtype="0" fill="hold" grpId="1" nodeType="withEffect">
                                  <p:stCondLst>
                                    <p:cond delay="0"/>
                                  </p:stCondLst>
                                  <p:childTnLst>
                                    <p:set>
                                      <p:cBhvr>
                                        <p:cTn id="67" dur="1" fill="hold">
                                          <p:stCondLst>
                                            <p:cond delay="0"/>
                                          </p:stCondLst>
                                        </p:cTn>
                                        <p:tgtEl>
                                          <p:spTgt spid="62"/>
                                        </p:tgtEl>
                                        <p:attrNameLst>
                                          <p:attrName>style.visibility</p:attrName>
                                        </p:attrNameLst>
                                      </p:cBhvr>
                                      <p:to>
                                        <p:strVal val="hidden"/>
                                      </p:to>
                                    </p:set>
                                  </p:childTnLst>
                                </p:cTn>
                              </p:par>
                              <p:par>
                                <p:cTn id="68" presetID="1" presetClass="entr" presetSubtype="0" fill="hold" grpId="0" nodeType="withEffect">
                                  <p:stCondLst>
                                    <p:cond delay="0"/>
                                  </p:stCondLst>
                                  <p:childTnLst>
                                    <p:set>
                                      <p:cBhvr>
                                        <p:cTn id="69" dur="1" fill="hold">
                                          <p:stCondLst>
                                            <p:cond delay="0"/>
                                          </p:stCondLst>
                                        </p:cTn>
                                        <p:tgtEl>
                                          <p:spTgt spid="72"/>
                                        </p:tgtEl>
                                        <p:attrNameLst>
                                          <p:attrName>style.visibility</p:attrName>
                                        </p:attrNameLst>
                                      </p:cBhvr>
                                      <p:to>
                                        <p:strVal val="visible"/>
                                      </p:to>
                                    </p:set>
                                  </p:childTnLst>
                                </p:cTn>
                              </p:par>
                              <p:par>
                                <p:cTn id="70" presetID="47" presetClass="entr" presetSubtype="0" fill="hold" nodeType="withEffect">
                                  <p:stCondLst>
                                    <p:cond delay="0"/>
                                  </p:stCondLst>
                                  <p:childTnLst>
                                    <p:set>
                                      <p:cBhvr>
                                        <p:cTn id="71" dur="1" fill="hold">
                                          <p:stCondLst>
                                            <p:cond delay="0"/>
                                          </p:stCondLst>
                                        </p:cTn>
                                        <p:tgtEl>
                                          <p:spTgt spid="63"/>
                                        </p:tgtEl>
                                        <p:attrNameLst>
                                          <p:attrName>style.visibility</p:attrName>
                                        </p:attrNameLst>
                                      </p:cBhvr>
                                      <p:to>
                                        <p:strVal val="visible"/>
                                      </p:to>
                                    </p:set>
                                    <p:animEffect transition="in" filter="fade">
                                      <p:cBhvr>
                                        <p:cTn id="72" dur="1000"/>
                                        <p:tgtEl>
                                          <p:spTgt spid="63"/>
                                        </p:tgtEl>
                                      </p:cBhvr>
                                    </p:animEffect>
                                    <p:anim calcmode="lin" valueType="num">
                                      <p:cBhvr>
                                        <p:cTn id="73" dur="1000" fill="hold"/>
                                        <p:tgtEl>
                                          <p:spTgt spid="63"/>
                                        </p:tgtEl>
                                        <p:attrNameLst>
                                          <p:attrName>ppt_x</p:attrName>
                                        </p:attrNameLst>
                                      </p:cBhvr>
                                      <p:tavLst>
                                        <p:tav tm="0">
                                          <p:val>
                                            <p:strVal val="#ppt_x"/>
                                          </p:val>
                                        </p:tav>
                                        <p:tav tm="100000">
                                          <p:val>
                                            <p:strVal val="#ppt_x"/>
                                          </p:val>
                                        </p:tav>
                                      </p:tavLst>
                                    </p:anim>
                                    <p:anim calcmode="lin" valueType="num">
                                      <p:cBhvr>
                                        <p:cTn id="74"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32" grpId="0" animBg="1"/>
      <p:bldP spid="32" grpId="1" animBg="1"/>
      <p:bldP spid="42" grpId="0" animBg="1"/>
      <p:bldP spid="42" grpId="1" animBg="1"/>
      <p:bldP spid="52" grpId="0" animBg="1"/>
      <p:bldP spid="52" grpId="1" animBg="1"/>
      <p:bldP spid="62" grpId="0" animBg="1"/>
      <p:bldP spid="62" grpId="1" animBg="1"/>
      <p:bldP spid="7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5097</TotalTime>
  <Words>5233</Words>
  <Application>Microsoft Office PowerPoint</Application>
  <PresentationFormat>On-screen Show (4:3)</PresentationFormat>
  <Paragraphs>609</Paragraphs>
  <Slides>25</Slides>
  <Notes>18</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PowerPoint Presentation</vt:lpstr>
      <vt:lpstr>Communicating climate change to Industries</vt:lpstr>
      <vt:lpstr>Global Warming</vt:lpstr>
      <vt:lpstr>Effects of global warming</vt:lpstr>
      <vt:lpstr>GHG emissions</vt:lpstr>
      <vt:lpstr>Industries in MMR</vt:lpstr>
      <vt:lpstr>Industrial zones</vt:lpstr>
      <vt:lpstr>Reduction of GHG emissions</vt:lpstr>
      <vt:lpstr>Means to reduce GHG</vt:lpstr>
      <vt:lpstr>Case studies</vt:lpstr>
      <vt:lpstr>Fuel Switch</vt:lpstr>
      <vt:lpstr>New Technology</vt:lpstr>
      <vt:lpstr>Cogeneration </vt:lpstr>
      <vt:lpstr>Process improvements</vt:lpstr>
      <vt:lpstr>Material substitution </vt:lpstr>
      <vt:lpstr>Material reuse</vt:lpstr>
      <vt:lpstr>Mechanisms to reduce GHG emissions</vt:lpstr>
      <vt:lpstr>Continued…</vt:lpstr>
      <vt:lpstr>Market-based Mechanism</vt:lpstr>
      <vt:lpstr>Adaptation</vt:lpstr>
      <vt:lpstr>Industrial areas in Low elevation coastal zone</vt:lpstr>
      <vt:lpstr>Conclusion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Namrata</dc:creator>
  <cp:lastModifiedBy>Shantanu</cp:lastModifiedBy>
  <cp:revision>469</cp:revision>
  <dcterms:created xsi:type="dcterms:W3CDTF">2012-07-26T06:53:52Z</dcterms:created>
  <dcterms:modified xsi:type="dcterms:W3CDTF">2014-05-27T13:02:32Z</dcterms:modified>
</cp:coreProperties>
</file>