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9" r:id="rId3"/>
    <p:sldId id="282" r:id="rId4"/>
    <p:sldId id="259" r:id="rId5"/>
    <p:sldId id="262" r:id="rId6"/>
    <p:sldId id="264" r:id="rId7"/>
    <p:sldId id="261" r:id="rId8"/>
    <p:sldId id="265" r:id="rId9"/>
    <p:sldId id="279" r:id="rId10"/>
    <p:sldId id="280" r:id="rId11"/>
    <p:sldId id="266" r:id="rId12"/>
    <p:sldId id="267" r:id="rId13"/>
    <p:sldId id="286" r:id="rId14"/>
    <p:sldId id="270" r:id="rId15"/>
    <p:sldId id="287" r:id="rId16"/>
    <p:sldId id="273" r:id="rId17"/>
    <p:sldId id="288" r:id="rId18"/>
    <p:sldId id="275" r:id="rId19"/>
    <p:sldId id="293" r:id="rId20"/>
    <p:sldId id="276" r:id="rId21"/>
    <p:sldId id="278" r:id="rId22"/>
    <p:sldId id="277" r:id="rId23"/>
    <p:sldId id="29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21E"/>
    <a:srgbClr val="76C825"/>
    <a:srgbClr val="0097CC"/>
    <a:srgbClr val="008BBC"/>
    <a:srgbClr val="FFFFA7"/>
    <a:srgbClr val="FFFFCD"/>
    <a:srgbClr val="E8F4F8"/>
    <a:srgbClr val="ACC777"/>
    <a:srgbClr val="E60000"/>
    <a:srgbClr val="25C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58" autoAdjust="0"/>
  </p:normalViewPr>
  <p:slideViewPr>
    <p:cSldViewPr>
      <p:cViewPr>
        <p:scale>
          <a:sx n="80" d="100"/>
          <a:sy n="80" d="100"/>
        </p:scale>
        <p:origin x="-318" y="-4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3219C-A10F-41AC-A81C-511A4E502396}" type="datetimeFigureOut">
              <a:rPr lang="en-US" smtClean="0"/>
              <a:pPr/>
              <a:t>12/27/2012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8BEA3-2729-4B88-91E4-D2D35E9871D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The atmosphere has a natural supply of "greenhouse gases." They capture heat and keep the surface of the Earth warm enough for us to live on. Without the greenhouse effect, the planet would be an uninhabitable, frozen wasteland.</a:t>
            </a:r>
          </a:p>
          <a:p>
            <a:pPr fontAlgn="base"/>
            <a:r>
              <a:rPr lang="en-US" sz="1200" b="0" i="0" kern="1200" dirty="0" smtClean="0">
                <a:solidFill>
                  <a:schemeClr val="tx1"/>
                </a:solidFill>
                <a:latin typeface="+mn-lt"/>
                <a:ea typeface="+mn-ea"/>
                <a:cs typeface="+mn-cs"/>
              </a:rPr>
              <a:t>Before the Industrial Revolution, the amount of carbon dioxide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and other greenhouse gases released into the atmosphere was in a rough balance with what was absorbed in natural sinks. For example, plants take in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when they grow in spring and summer, and release it back to the atmosphere when they decay and die in fall and winter.</a:t>
            </a:r>
          </a:p>
          <a:p>
            <a:endParaRPr lang="en-US" dirty="0" smtClean="0"/>
          </a:p>
          <a:p>
            <a:pPr fontAlgn="base"/>
            <a:r>
              <a:rPr lang="en-US" sz="1200" b="0" i="0" kern="1200" dirty="0" smtClean="0">
                <a:solidFill>
                  <a:schemeClr val="tx1"/>
                </a:solidFill>
                <a:latin typeface="+mn-lt"/>
                <a:ea typeface="+mn-ea"/>
                <a:cs typeface="+mn-cs"/>
              </a:rPr>
              <a:t>Industry took off in the mid-1700s, and people started emitting large amounts of greenhouse gases. Fossil fuels were burned more and more to run our cars, trucks, factories, planes and power plants, adding to the natural supply of greenhouse gases. The gases—which can stay in the atmosphere for centuries—are building up in the Earth’s atmosphere and, in effect, creating an extra-thick heat blanket around the Earth.</a:t>
            </a:r>
          </a:p>
          <a:p>
            <a:pPr fontAlgn="base"/>
            <a:r>
              <a:rPr lang="en-US" sz="1200" b="0" i="0" kern="1200" dirty="0" smtClean="0">
                <a:solidFill>
                  <a:schemeClr val="tx1"/>
                </a:solidFill>
                <a:latin typeface="+mn-lt"/>
                <a:ea typeface="+mn-ea"/>
                <a:cs typeface="+mn-cs"/>
              </a:rPr>
              <a:t>The result is that the globe has heated up by about one degree Fahrenheit over the past century—and it has heated up more intensely over the past two decades.</a:t>
            </a:r>
          </a:p>
          <a:p>
            <a:endParaRPr lang="en-US" dirty="0" smtClean="0"/>
          </a:p>
          <a:p>
            <a:r>
              <a:rPr lang="en-US" sz="1200" b="0" i="0" kern="1200" dirty="0" smtClean="0">
                <a:solidFill>
                  <a:schemeClr val="tx1"/>
                </a:solidFill>
                <a:latin typeface="+mn-lt"/>
                <a:ea typeface="+mn-ea"/>
                <a:cs typeface="+mn-cs"/>
              </a:rPr>
              <a:t>Today, people have increased by nearly 40 percent the amount of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the chief global warming pollutant, compared to pre-industrial levels</a:t>
            </a:r>
            <a:endParaRPr lang="en-US" dirty="0" smtClean="0"/>
          </a:p>
          <a:p>
            <a:endParaRPr lang="en-GB"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activities can be explained</a:t>
            </a:r>
            <a:r>
              <a:rPr lang="en-US" baseline="0" dirty="0" smtClean="0"/>
              <a:t> to them by giving examples of other clubs that are working in the school or college.</a:t>
            </a:r>
          </a:p>
          <a:p>
            <a:endParaRPr lang="en-US" baseline="0" dirty="0" smtClean="0"/>
          </a:p>
          <a:p>
            <a:r>
              <a:rPr lang="en-US" baseline="0" dirty="0" smtClean="0"/>
              <a:t>While presenting tell the children to give each club an unique name to the club so as to involve them.</a:t>
            </a:r>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some information on climate science is given.</a:t>
            </a:r>
          </a:p>
          <a:p>
            <a:r>
              <a:rPr lang="en-US" dirty="0" smtClean="0"/>
              <a:t>It</a:t>
            </a:r>
            <a:r>
              <a:rPr lang="en-US" baseline="0" dirty="0" smtClean="0"/>
              <a:t> tells us that we know that the climate change in the past. That change was due to sun’s energy, volcanoes etc. but we can also see that the increase in carbon dioxide in atmosphere after industrial revolution has led to increase in temperature which would not have been possible in normal conditions.</a:t>
            </a:r>
          </a:p>
          <a:p>
            <a:endParaRPr lang="en-US" baseline="0" dirty="0" smtClean="0"/>
          </a:p>
          <a:p>
            <a:r>
              <a:rPr lang="en-US" baseline="0" dirty="0" smtClean="0"/>
              <a:t>After many years of research the scientists have concluded that climate change is happening and that it is happening because of us.</a:t>
            </a:r>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Rising global temperatures lead to other</a:t>
            </a:r>
            <a:r>
              <a:rPr lang="en-US" sz="1200" b="0" i="0" kern="1200" baseline="0" dirty="0" smtClean="0">
                <a:solidFill>
                  <a:schemeClr val="tx1"/>
                </a:solidFill>
                <a:latin typeface="+mn-lt"/>
                <a:ea typeface="+mn-ea"/>
                <a:cs typeface="+mn-cs"/>
              </a:rPr>
              <a:t> changes </a:t>
            </a:r>
            <a:r>
              <a:rPr lang="en-US" sz="1200" b="0" i="0" kern="1200" dirty="0" smtClean="0">
                <a:solidFill>
                  <a:schemeClr val="tx1"/>
                </a:solidFill>
                <a:latin typeface="+mn-lt"/>
                <a:ea typeface="+mn-ea"/>
                <a:cs typeface="+mn-cs"/>
              </a:rPr>
              <a:t>, such as stronger hurricanes, melting glaciers, and the loss of wildlife habitats. That's because the Earth's air, water, and land are all related to one another and to the climate. This means a change in one place can lead to other changes somewhere else. For example, when air temperatures rise, the oceans absorb more heat from the atmosphere and become warmer. Warmer oceans, in turn, can cause stronger storms.</a:t>
            </a:r>
          </a:p>
          <a:p>
            <a:endParaRPr lang="en-US" dirty="0" smtClean="0"/>
          </a:p>
          <a:p>
            <a:r>
              <a:rPr lang="en-US" sz="1200" b="0" i="0" kern="1200" dirty="0" smtClean="0">
                <a:solidFill>
                  <a:schemeClr val="tx1"/>
                </a:solidFill>
                <a:latin typeface="+mn-lt"/>
                <a:ea typeface="+mn-ea"/>
                <a:cs typeface="+mn-cs"/>
              </a:rPr>
              <a:t>Since the 1970s, droughts have become longer and more extreme worldwide, particularly in the tropics and subtropics.</a:t>
            </a:r>
          </a:p>
          <a:p>
            <a:endParaRPr lang="en-US" dirty="0" smtClean="0"/>
          </a:p>
          <a:p>
            <a:r>
              <a:rPr lang="en-US" sz="1200" b="0" i="0" kern="1200" dirty="0" smtClean="0">
                <a:solidFill>
                  <a:schemeClr val="tx1"/>
                </a:solidFill>
                <a:latin typeface="+mn-lt"/>
                <a:ea typeface="+mn-ea"/>
                <a:cs typeface="+mn-cs"/>
              </a:rPr>
              <a:t>As temperatures rise and the air becomes warmer, more moisture evaporates from land and water into the atmosphere. More moisture in the air generally means we can expect more rain and snow (called precipitation) and more heavy downpours. But this extra precipitation is not spread evenly around the globe, and some places might actually get less precipitation than they used to get. That's because climate change causes shifts in air and ocean currents, which can change weather patterns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Hurricanes and other tropical storms get their energy from warm ocean water. As the top layer of the ocean gets warmer, hurricanes and other tropical storms grow stronger, with faster winds and heavier rain. Because of higher temperatures and increased evaporation, climate change causes other types of storms to get stronger, too.</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As water gets warmer, it takes up more space. Each drop of water only expands by a little bit, but when you multiply this expansion over the entire depth of the ocean, it all adds up and causes sea level to rise. Sea level is also rising because melting glaciers and ice sheets are adding more water to the oceans.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informs the students about how the impacts shown on the previous slide will affect the MMR and its surroundings.</a:t>
            </a:r>
          </a:p>
          <a:p>
            <a:r>
              <a:rPr lang="en-US" dirty="0" smtClean="0"/>
              <a:t>This slide informs the citizens about how the impacts shown on the previous slide will affect the MMR and its surroundings.</a:t>
            </a:r>
          </a:p>
          <a:p>
            <a:r>
              <a:rPr lang="en-US" dirty="0" smtClean="0"/>
              <a:t>As MMR has a long coastline</a:t>
            </a:r>
            <a:r>
              <a:rPr lang="en-US" baseline="0" dirty="0" smtClean="0"/>
              <a:t> with regions lower than the mean sea level. Thus with cyclones and stormy conditions these areas will be affected.</a:t>
            </a:r>
          </a:p>
          <a:p>
            <a:r>
              <a:rPr lang="en-US" baseline="0" dirty="0" smtClean="0"/>
              <a:t>Also sea level rise, will cause the sea water to penetrate the ground water and make the foundations of building and infrastructure weak.</a:t>
            </a:r>
          </a:p>
          <a:p>
            <a:endParaRPr lang="en-US" baseline="0" dirty="0" smtClean="0"/>
          </a:p>
          <a:p>
            <a:r>
              <a:rPr lang="en-US" baseline="0" dirty="0" smtClean="0"/>
              <a:t>This region also receives huge amount of rainfall leading to water logging in low lying areas and flooding. Water logged areas are vulnerable to diseases like malaria and dengue. Also water borne diseases like cholera and jaundice can affect the communities.</a:t>
            </a:r>
          </a:p>
          <a:p>
            <a:endParaRPr lang="en-US" baseline="0" dirty="0" smtClean="0"/>
          </a:p>
          <a:p>
            <a:r>
              <a:rPr lang="en-US" baseline="0" dirty="0" smtClean="0"/>
              <a:t>As the climate will become uncertain, there are chances of the region receiving less rainfall than average. With such a huge population, the scarcity of water will affect the day to day lives of the citizens. Also agricultural production will decrease, leading to food security.</a:t>
            </a:r>
          </a:p>
          <a:p>
            <a:endParaRPr lang="en-US" baseline="0" dirty="0" smtClean="0"/>
          </a:p>
          <a:p>
            <a:r>
              <a:rPr lang="en-US" baseline="0" dirty="0" smtClean="0"/>
              <a:t>Extreme rainfall or drought like situations can affect all forms of life including plants, animals and birds. The food chain gets disturbed and as human beings are part of the food chain we will get affected too.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is to informs the children that there</a:t>
            </a:r>
            <a:r>
              <a:rPr lang="en-US" baseline="0" dirty="0" smtClean="0"/>
              <a:t> will be an increase in the vector borne and water borne diseases,</a:t>
            </a:r>
          </a:p>
          <a:p>
            <a:r>
              <a:rPr lang="en-US" baseline="0" dirty="0" smtClean="0"/>
              <a:t>And thus, it is advisable that they follow the above mentioned action to keep healthy.</a:t>
            </a:r>
            <a:endParaRPr lang="en-US" dirty="0" smtClean="0"/>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should</a:t>
            </a:r>
            <a:r>
              <a:rPr lang="en-US" baseline="0" dirty="0" smtClean="0"/>
              <a:t> know that MMR is prone to flooding and that what are the simple steps that can avoid flooding.</a:t>
            </a:r>
          </a:p>
          <a:p>
            <a:endParaRPr lang="en-US" baseline="0" dirty="0" smtClean="0"/>
          </a:p>
          <a:p>
            <a:r>
              <a:rPr lang="en-US" baseline="0" dirty="0" smtClean="0"/>
              <a:t>Similarly fresh water is a scare resource and they should know how they can conserve it.</a:t>
            </a:r>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gives information on forest and their importance.</a:t>
            </a:r>
          </a:p>
          <a:p>
            <a:r>
              <a:rPr lang="en-US" dirty="0" smtClean="0"/>
              <a:t>Also</a:t>
            </a:r>
            <a:r>
              <a:rPr lang="en-US" baseline="0" dirty="0" smtClean="0"/>
              <a:t> a special focus is on mangrove preservation as they are of great importance to the coastal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a:t>
            </a:r>
            <a:r>
              <a:rPr lang="en-US" baseline="0" dirty="0" smtClean="0"/>
              <a:t> may have to face flooding and storms when they are at schools and colleges.</a:t>
            </a:r>
          </a:p>
          <a:p>
            <a:endParaRPr lang="en-US" baseline="0" dirty="0" smtClean="0"/>
          </a:p>
          <a:p>
            <a:r>
              <a:rPr lang="en-US" baseline="0" dirty="0" smtClean="0"/>
              <a:t>Here some emergency advisory steps are given for them if they find themselves alone in any situation.</a:t>
            </a:r>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and the slides below give the children an idea on how to reduce the ghg emissions.</a:t>
            </a:r>
          </a:p>
          <a:p>
            <a:r>
              <a:rPr lang="en-US" baseline="0" dirty="0" smtClean="0"/>
              <a:t>Here emphasis is on small things which collectively can make a big difference.</a:t>
            </a:r>
          </a:p>
          <a:p>
            <a:endParaRPr lang="en-US" baseline="0" dirty="0" smtClean="0"/>
          </a:p>
          <a:p>
            <a:r>
              <a:rPr lang="en-US" baseline="0" dirty="0" smtClean="0"/>
              <a:t>The major point to highlight is that every one can help to reduce ghg and that they should share this information with their parents and neighbors.</a:t>
            </a:r>
            <a:endParaRPr lang="en-US" dirty="0" smtClean="0"/>
          </a:p>
          <a:p>
            <a:endParaRPr lang="en-US" dirty="0"/>
          </a:p>
        </p:txBody>
      </p:sp>
      <p:sp>
        <p:nvSpPr>
          <p:cNvPr id="4" name="Slide Number Placeholder 3"/>
          <p:cNvSpPr>
            <a:spLocks noGrp="1"/>
          </p:cNvSpPr>
          <p:nvPr>
            <p:ph type="sldNum" sz="quarter" idx="10"/>
          </p:nvPr>
        </p:nvSpPr>
        <p:spPr/>
        <p:txBody>
          <a:bodyPr/>
          <a:lstStyle/>
          <a:p>
            <a:fld id="{6598BEA3-2729-4B88-91E4-D2D35E9871D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60A21E"/>
          </a:solidFill>
          <a:effectLst>
            <a:softEdge rad="63500"/>
          </a:effectLst>
        </p:spPr>
        <p:txBody>
          <a:bodyPr>
            <a:noAutofit/>
          </a:bodyPr>
          <a:lstStyle>
            <a:lvl1pPr algn="r">
              <a:defRPr sz="3600">
                <a:solidFill>
                  <a:schemeClr val="bg1"/>
                </a:solidFill>
                <a:latin typeface="Papyrus"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7257D3-6CA1-44C4-B88B-F039D9D18F8E}" type="datetimeFigureOut">
              <a:rPr lang="en-US" smtClean="0"/>
              <a:pPr/>
              <a:t>12/27/2012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E21D1F-5D2D-4159-86B4-19A0E0929B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257D3-6CA1-44C4-B88B-F039D9D18F8E}" type="datetimeFigureOut">
              <a:rPr lang="en-US" smtClean="0"/>
              <a:pPr/>
              <a:t>12/27/2012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21D1F-5D2D-4159-86B4-19A0E0929B4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49.gif"/><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gif"/><Relationship Id="rId4" Type="http://schemas.openxmlformats.org/officeDocument/2006/relationships/image" Target="../media/image69.gif"/></Relationships>
</file>

<file path=ppt/slides/_rels/slide13.xml.rels><?xml version="1.0" encoding="UTF-8" standalone="yes"?>
<Relationships xmlns="http://schemas.openxmlformats.org/package/2006/relationships"><Relationship Id="rId3" Type="http://schemas.openxmlformats.org/officeDocument/2006/relationships/image" Target="../media/image74.gif"/><Relationship Id="rId7" Type="http://schemas.openxmlformats.org/officeDocument/2006/relationships/image" Target="../media/image6.jpeg"/><Relationship Id="rId2" Type="http://schemas.openxmlformats.org/officeDocument/2006/relationships/image" Target="../media/image73.gif"/><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gif"/><Relationship Id="rId4" Type="http://schemas.openxmlformats.org/officeDocument/2006/relationships/image" Target="../media/image75.gif"/></Relationships>
</file>

<file path=ppt/slides/_rels/slide14.xml.rels><?xml version="1.0" encoding="UTF-8" standalone="yes"?>
<Relationships xmlns="http://schemas.openxmlformats.org/package/2006/relationships"><Relationship Id="rId8" Type="http://schemas.openxmlformats.org/officeDocument/2006/relationships/image" Target="../media/image84.gif"/><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gif"/><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8.jpeg"/><Relationship Id="rId4" Type="http://schemas.openxmlformats.org/officeDocument/2006/relationships/image" Target="../media/image87.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0.jpeg"/><Relationship Id="rId7" Type="http://schemas.openxmlformats.org/officeDocument/2006/relationships/image" Target="../media/image93.jpe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92.jpeg"/><Relationship Id="rId4" Type="http://schemas.openxmlformats.org/officeDocument/2006/relationships/image" Target="../media/image91.jpeg"/></Relationships>
</file>

<file path=ppt/slides/_rels/slide1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6.jpeg"/></Relationships>
</file>

<file path=ppt/slides/_rels/slide18.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gif"/><Relationship Id="rId1" Type="http://schemas.openxmlformats.org/officeDocument/2006/relationships/slideLayout" Target="../slideLayouts/slideLayout2.xml"/><Relationship Id="rId6" Type="http://schemas.openxmlformats.org/officeDocument/2006/relationships/image" Target="../media/image101.gif"/><Relationship Id="rId11" Type="http://schemas.openxmlformats.org/officeDocument/2006/relationships/image" Target="../media/image105.jpeg"/><Relationship Id="rId5" Type="http://schemas.openxmlformats.org/officeDocument/2006/relationships/image" Target="../media/image100.jpeg"/><Relationship Id="rId10" Type="http://schemas.openxmlformats.org/officeDocument/2006/relationships/image" Target="../media/image6.jpeg"/><Relationship Id="rId4" Type="http://schemas.openxmlformats.org/officeDocument/2006/relationships/image" Target="../media/image99.jpeg"/><Relationship Id="rId9" Type="http://schemas.openxmlformats.org/officeDocument/2006/relationships/image" Target="../media/image104.png"/></Relationships>
</file>

<file path=ppt/slides/_rels/slide19.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9.jpeg"/><Relationship Id="rId5" Type="http://schemas.openxmlformats.org/officeDocument/2006/relationships/image" Target="../media/image108.gif"/><Relationship Id="rId4" Type="http://schemas.openxmlformats.org/officeDocument/2006/relationships/image" Target="../media/image10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www.epa.gov/climatechange/kids/basics/today/greenhouse-effect.html" TargetMode="External"/><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4.png"/></Relationships>
</file>

<file path=ppt/slides/_rels/slide22.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18.jpeg"/><Relationship Id="rId7" Type="http://schemas.openxmlformats.org/officeDocument/2006/relationships/image" Target="../media/image122.jpe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24.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118.jpeg"/><Relationship Id="rId7" Type="http://schemas.openxmlformats.org/officeDocument/2006/relationships/image" Target="../media/image123.jpeg"/><Relationship Id="rId12" Type="http://schemas.openxmlformats.org/officeDocument/2006/relationships/image" Target="../media/image128.jpe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22.jpeg"/><Relationship Id="rId11" Type="http://schemas.openxmlformats.org/officeDocument/2006/relationships/image" Target="../media/image127.jpeg"/><Relationship Id="rId5" Type="http://schemas.openxmlformats.org/officeDocument/2006/relationships/image" Target="../media/image120.jpeg"/><Relationship Id="rId10" Type="http://schemas.openxmlformats.org/officeDocument/2006/relationships/image" Target="../media/image126.jpeg"/><Relationship Id="rId4" Type="http://schemas.openxmlformats.org/officeDocument/2006/relationships/image" Target="../media/image119.jpeg"/><Relationship Id="rId9" Type="http://schemas.openxmlformats.org/officeDocument/2006/relationships/image" Target="../media/image125.jpe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gif"/><Relationship Id="rId5" Type="http://schemas.openxmlformats.org/officeDocument/2006/relationships/image" Target="../media/image20.jpeg"/><Relationship Id="rId10" Type="http://schemas.openxmlformats.org/officeDocument/2006/relationships/image" Target="../media/image25.gif"/><Relationship Id="rId4" Type="http://schemas.openxmlformats.org/officeDocument/2006/relationships/image" Target="../media/image19.jpe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7.png"/><Relationship Id="rId7" Type="http://schemas.openxmlformats.org/officeDocument/2006/relationships/hyperlink" Target="http://epa.gov/climatechange/kids/basics/concepts.html" TargetMode="External"/><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5" Type="http://schemas.openxmlformats.org/officeDocument/2006/relationships/image" Target="../media/image6.jpeg"/><Relationship Id="rId10" Type="http://schemas.openxmlformats.org/officeDocument/2006/relationships/image" Target="../media/image33.png"/><Relationship Id="rId4" Type="http://schemas.openxmlformats.org/officeDocument/2006/relationships/image" Target="../media/image28.jpeg"/><Relationship Id="rId9" Type="http://schemas.openxmlformats.org/officeDocument/2006/relationships/image" Target="../media/image32.jpeg"/><Relationship Id="rId1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gif"/><Relationship Id="rId10" Type="http://schemas.openxmlformats.org/officeDocument/2006/relationships/image" Target="../media/image6.jpeg"/><Relationship Id="rId4" Type="http://schemas.openxmlformats.org/officeDocument/2006/relationships/image" Target="../media/image41.jpeg"/><Relationship Id="rId9"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gif"/><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9464" name="Picture 8" descr="http://www.sciencewallpaper.com/wallpapers/blackboard-1280-x-800.jpg"/>
          <p:cNvPicPr>
            <a:picLocks noChangeAspect="1" noChangeArrowheads="1"/>
          </p:cNvPicPr>
          <p:nvPr/>
        </p:nvPicPr>
        <p:blipFill>
          <a:blip r:embed="rId2" cstate="screen"/>
          <a:srcRect/>
          <a:stretch>
            <a:fillRect/>
          </a:stretch>
        </p:blipFill>
        <p:spPr bwMode="auto">
          <a:xfrm>
            <a:off x="-1" y="0"/>
            <a:ext cx="9144001"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508" name="Picture 4" descr="http://www.blewbury.co.uk/energy/images/warming_cartoon.jpg"/>
          <p:cNvPicPr>
            <a:picLocks noChangeAspect="1" noChangeArrowheads="1"/>
          </p:cNvPicPr>
          <p:nvPr/>
        </p:nvPicPr>
        <p:blipFill>
          <a:blip r:embed="rId3" cstate="screen">
            <a:clrChange>
              <a:clrFrom>
                <a:srgbClr val="FEFEFE"/>
              </a:clrFrom>
              <a:clrTo>
                <a:srgbClr val="FEFEFE">
                  <a:alpha val="0"/>
                </a:srgbClr>
              </a:clrTo>
            </a:clrChange>
          </a:blip>
          <a:srcRect/>
          <a:stretch>
            <a:fillRect/>
          </a:stretch>
        </p:blipFill>
        <p:spPr bwMode="auto">
          <a:xfrm>
            <a:off x="5410200" y="1066800"/>
            <a:ext cx="3333750" cy="4105275"/>
          </a:xfrm>
          <a:prstGeom prst="rect">
            <a:avLst/>
          </a:prstGeom>
          <a:noFill/>
        </p:spPr>
      </p:pic>
      <p:pic>
        <p:nvPicPr>
          <p:cNvPr id="21519" name="Picture 15" descr="C:\Documents and Settings\Namrata\My Documents\My Pictures\teacher.gif"/>
          <p:cNvPicPr>
            <a:picLocks noChangeAspect="1" noChangeArrowheads="1"/>
          </p:cNvPicPr>
          <p:nvPr/>
        </p:nvPicPr>
        <p:blipFill>
          <a:blip r:embed="rId4" cstate="screen"/>
          <a:srcRect t="19550" r="26154"/>
          <a:stretch>
            <a:fillRect/>
          </a:stretch>
        </p:blipFill>
        <p:spPr bwMode="auto">
          <a:xfrm>
            <a:off x="-1" y="3505200"/>
            <a:ext cx="3460955" cy="3352800"/>
          </a:xfrm>
          <a:prstGeom prst="rect">
            <a:avLst/>
          </a:prstGeom>
          <a:noFill/>
        </p:spPr>
      </p:pic>
      <p:pic>
        <p:nvPicPr>
          <p:cNvPr id="9" name="Picture 8" descr="Picture1.png"/>
          <p:cNvPicPr>
            <a:picLocks noChangeAspect="1"/>
          </p:cNvPicPr>
          <p:nvPr/>
        </p:nvPicPr>
        <p:blipFill>
          <a:blip r:embed="rId5" cstate="screen"/>
          <a:stretch>
            <a:fillRect/>
          </a:stretch>
        </p:blipFill>
        <p:spPr>
          <a:xfrm>
            <a:off x="990600" y="304800"/>
            <a:ext cx="7095158" cy="1164240"/>
          </a:xfrm>
          <a:prstGeom prst="rect">
            <a:avLst/>
          </a:prstGeom>
        </p:spPr>
      </p:pic>
      <p:pic>
        <p:nvPicPr>
          <p:cNvPr id="10" name="Picture 9" descr="Picture2.png"/>
          <p:cNvPicPr>
            <a:picLocks noChangeAspect="1"/>
          </p:cNvPicPr>
          <p:nvPr/>
        </p:nvPicPr>
        <p:blipFill>
          <a:blip r:embed="rId6" cstate="screen"/>
          <a:stretch>
            <a:fillRect/>
          </a:stretch>
        </p:blipFill>
        <p:spPr>
          <a:xfrm>
            <a:off x="4343400" y="4953000"/>
            <a:ext cx="4648200" cy="762720"/>
          </a:xfrm>
          <a:prstGeom prst="rect">
            <a:avLst/>
          </a:prstGeom>
        </p:spPr>
      </p:pic>
      <p:sp>
        <p:nvSpPr>
          <p:cNvPr id="12" name="TextBox 11"/>
          <p:cNvSpPr txBox="1"/>
          <p:nvPr/>
        </p:nvSpPr>
        <p:spPr>
          <a:xfrm>
            <a:off x="6781800" y="4495800"/>
            <a:ext cx="1905000" cy="261610"/>
          </a:xfrm>
          <a:prstGeom prst="rect">
            <a:avLst/>
          </a:prstGeom>
          <a:noFill/>
        </p:spPr>
        <p:txBody>
          <a:bodyPr wrap="square" rtlCol="0">
            <a:spAutoFit/>
          </a:bodyPr>
          <a:lstStyle/>
          <a:p>
            <a:r>
              <a:rPr lang="en-US" sz="1100" dirty="0" smtClean="0">
                <a:solidFill>
                  <a:schemeClr val="bg1">
                    <a:lumMod val="50000"/>
                  </a:schemeClr>
                </a:solidFill>
              </a:rPr>
              <a:t>Source: www.blewbury.co.uk</a:t>
            </a:r>
            <a:endParaRPr lang="en-US" sz="1100" dirty="0">
              <a:solidFill>
                <a:schemeClr val="bg1">
                  <a:lumMod val="50000"/>
                </a:schemeClr>
              </a:solidFill>
            </a:endParaRPr>
          </a:p>
        </p:txBody>
      </p:sp>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981200" y="838200"/>
            <a:ext cx="762000" cy="762000"/>
          </a:xfrm>
          <a:prstGeom prst="rect">
            <a:avLst/>
          </a:prstGeom>
        </p:spPr>
      </p:pic>
      <p:pic>
        <p:nvPicPr>
          <p:cNvPr id="14" name="Picture 13" descr="Picture1.png"/>
          <p:cNvPicPr>
            <a:picLocks noChangeAspect="1"/>
          </p:cNvPicPr>
          <p:nvPr/>
        </p:nvPicPr>
        <p:blipFill>
          <a:blip r:embed="rId8" cstate="print"/>
          <a:stretch>
            <a:fillRect/>
          </a:stretch>
        </p:blipFill>
        <p:spPr>
          <a:xfrm>
            <a:off x="4038600" y="5791200"/>
            <a:ext cx="5266509" cy="9569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can we do to reduce GHG emissions</a:t>
            </a:r>
            <a:r>
              <a:rPr lang="en-US" dirty="0" smtClean="0"/>
              <a:t>?</a:t>
            </a:r>
            <a:endParaRPr lang="en-US" dirty="0"/>
          </a:p>
        </p:txBody>
      </p:sp>
      <p:sp>
        <p:nvSpPr>
          <p:cNvPr id="9" name="Rounded Rectangle 8"/>
          <p:cNvSpPr/>
          <p:nvPr/>
        </p:nvSpPr>
        <p:spPr>
          <a:xfrm>
            <a:off x="4191000" y="26098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cooling</a:t>
            </a:r>
            <a:endParaRPr lang="en-US" dirty="0"/>
          </a:p>
        </p:txBody>
      </p:sp>
      <p:sp>
        <p:nvSpPr>
          <p:cNvPr id="10" name="Rounded Rectangle 9"/>
          <p:cNvSpPr/>
          <p:nvPr/>
        </p:nvSpPr>
        <p:spPr>
          <a:xfrm>
            <a:off x="4191000" y="38290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Water </a:t>
            </a:r>
          </a:p>
        </p:txBody>
      </p:sp>
      <p:sp>
        <p:nvSpPr>
          <p:cNvPr id="11" name="Rounded Rectangle 10"/>
          <p:cNvSpPr/>
          <p:nvPr/>
        </p:nvSpPr>
        <p:spPr>
          <a:xfrm>
            <a:off x="6172200" y="26098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Appliances</a:t>
            </a:r>
          </a:p>
        </p:txBody>
      </p:sp>
      <p:sp>
        <p:nvSpPr>
          <p:cNvPr id="12" name="Rounded Rectangle 11"/>
          <p:cNvSpPr/>
          <p:nvPr/>
        </p:nvSpPr>
        <p:spPr>
          <a:xfrm>
            <a:off x="6172200" y="3829050"/>
            <a:ext cx="1828800" cy="1143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Lighting</a:t>
            </a:r>
          </a:p>
        </p:txBody>
      </p:sp>
      <p:pic>
        <p:nvPicPr>
          <p:cNvPr id="18434" name="Picture 2" descr="http://www.webwombat.com.au/finance_/articles/images/first-home-buyers.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914400" y="2076450"/>
            <a:ext cx="2857500" cy="3333750"/>
          </a:xfrm>
          <a:prstGeom prst="rect">
            <a:avLst/>
          </a:prstGeom>
          <a:noFill/>
        </p:spPr>
      </p:pic>
      <p:sp>
        <p:nvSpPr>
          <p:cNvPr id="20" name="Rounded Rectangle 19"/>
          <p:cNvSpPr/>
          <p:nvPr/>
        </p:nvSpPr>
        <p:spPr>
          <a:xfrm>
            <a:off x="990600"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@HOME</a:t>
            </a:r>
          </a:p>
        </p:txBody>
      </p:sp>
      <p:sp>
        <p:nvSpPr>
          <p:cNvPr id="19" name="Rounded Rectangle 18"/>
          <p:cNvSpPr/>
          <p:nvPr/>
        </p:nvSpPr>
        <p:spPr>
          <a:xfrm>
            <a:off x="0" y="6400800"/>
            <a:ext cx="25146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@HOME</a:t>
            </a:r>
          </a:p>
        </p:txBody>
      </p:sp>
      <p:sp>
        <p:nvSpPr>
          <p:cNvPr id="21" name="Rounded Rectangle 20"/>
          <p:cNvSpPr/>
          <p:nvPr/>
        </p:nvSpPr>
        <p:spPr>
          <a:xfrm>
            <a:off x="17526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98463"/>
            <a:r>
              <a:rPr lang="en-US" dirty="0" smtClean="0">
                <a:solidFill>
                  <a:schemeClr val="tx2">
                    <a:lumMod val="50000"/>
                  </a:schemeClr>
                </a:solidFill>
              </a:rPr>
              <a:t>TRANSPORT</a:t>
            </a:r>
          </a:p>
        </p:txBody>
      </p:sp>
      <p:sp>
        <p:nvSpPr>
          <p:cNvPr id="22" name="Rounded Rectangle 21"/>
          <p:cNvSpPr/>
          <p:nvPr/>
        </p:nvSpPr>
        <p:spPr>
          <a:xfrm>
            <a:off x="38862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FOOD</a:t>
            </a:r>
          </a:p>
        </p:txBody>
      </p:sp>
      <p:sp>
        <p:nvSpPr>
          <p:cNvPr id="23" name="Rounded Rectangle 22"/>
          <p:cNvSpPr/>
          <p:nvPr/>
        </p:nvSpPr>
        <p:spPr>
          <a:xfrm>
            <a:off x="5638800" y="6400800"/>
            <a:ext cx="35052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CONSUMPTION AND WASTE</a:t>
            </a:r>
          </a:p>
        </p:txBody>
      </p:sp>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5638800"/>
            <a:ext cx="762000" cy="762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Home</a:t>
            </a:r>
            <a:endParaRPr lang="en-US" dirty="0"/>
          </a:p>
        </p:txBody>
      </p:sp>
      <p:sp>
        <p:nvSpPr>
          <p:cNvPr id="7" name="Rounded Rectangle 6"/>
          <p:cNvSpPr/>
          <p:nvPr/>
        </p:nvSpPr>
        <p:spPr>
          <a:xfrm>
            <a:off x="1828800" y="9906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fans instead of ACs</a:t>
            </a:r>
            <a:endParaRPr lang="en-US" dirty="0">
              <a:solidFill>
                <a:schemeClr val="bg1"/>
              </a:solidFill>
            </a:endParaRPr>
          </a:p>
        </p:txBody>
      </p:sp>
      <p:sp>
        <p:nvSpPr>
          <p:cNvPr id="10" name="Rounded Rectangle 9"/>
          <p:cNvSpPr/>
          <p:nvPr/>
        </p:nvSpPr>
        <p:spPr>
          <a:xfrm>
            <a:off x="1828800" y="1828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energy efficient fans and cooling devices/system</a:t>
            </a:r>
            <a:endParaRPr lang="en-US" dirty="0">
              <a:solidFill>
                <a:schemeClr val="bg1"/>
              </a:solidFill>
            </a:endParaRPr>
          </a:p>
        </p:txBody>
      </p:sp>
      <p:pic>
        <p:nvPicPr>
          <p:cNvPr id="20484" name="Picture 4" descr="http://www.freeclipartnow.com/d/26121-1/ceilingFan.png"/>
          <p:cNvPicPr>
            <a:picLocks noChangeAspect="1" noChangeArrowheads="1"/>
          </p:cNvPicPr>
          <p:nvPr/>
        </p:nvPicPr>
        <p:blipFill>
          <a:blip r:embed="rId2" cstate="screen"/>
          <a:srcRect/>
          <a:stretch>
            <a:fillRect/>
          </a:stretch>
        </p:blipFill>
        <p:spPr bwMode="auto">
          <a:xfrm>
            <a:off x="7543800" y="762000"/>
            <a:ext cx="1600200" cy="1097778"/>
          </a:xfrm>
          <a:prstGeom prst="rect">
            <a:avLst/>
          </a:prstGeom>
          <a:noFill/>
        </p:spPr>
      </p:pic>
      <p:sp>
        <p:nvSpPr>
          <p:cNvPr id="20486" name="AutoShape 6" descr="data:image/jpeg;base64,/9j/4AAQSkZJRgABAQAAAQABAAD/2wCEAAkGBhQSEBUUExIWFBQWGRUZFhQXGRQXGBUaFhYhFhkYGBYYGyYeGRkkGRwbHy8gIycpLCwsFR4xNTAqNSYrLCkBCQoKDgwOGg8PGiwkHyQvMjUsMTUtNSwsLDEvNSkpLywvKiwsLCosKiw1MCwpLCwpKS0sKSwsNCw0LSwsLywsLP/AABEIAO8AzAMBIgACEQEDEQH/xAAcAAACAwEBAQEAAAAAAAAAAAAABwQFBgMIAgH/xABOEAACAQMABQUMBwUFBgcBAAABAgMABBEFBgcSIRMxQVFhFCIyNHFyc4GDkbGzNUJigqGywSMzUpKiJENTY8IlRFTD0fAVFmR0k6OkF//EABoBAAIDAQEAAAAAAAAAAAAAAAAFAwQGAQL/xAAzEQABAwICBwYGAwEBAAAAAAABAAIDBBEFIRITMTSBscFBUWFxctEiMpGh4fAUM0LxI//aAAwDAQACEQMRAD8AeNFFFCEUUUUIRRRRQhFFFFCEUUVmtomsncOjp5gf2m7uRekfvV93hfdoQoWp2kGu7+/uQ7GFGS1hXJ3TyOWlcDmJLtjPUK2VZPZXofubRNshHfOnKv170p3+Pbgj3VrKEIooooQiiiihCKKKKEIooooQiiiihCKKKKEIooooQiiiihCKKKKEIooooQiiiihCKT+1m6N5ew2KHvUaJW9Lctuj+SAO336a+ktIJBDJNIcJGrOx7FGTSh1EtnudKQyyjv8AE97KP4Wl/ZQr91CQPNqGR1i1veeWZ9uKmjbcF3cPwPfgnJFGFUKBgAAAdQHAV90UVMoUUUUUIRRRRQhFFFFCEUUUUIRRRRQhFFFFCEUUUUIRRRRQhFFFFCEUUUUIRRRRQhYTarfb0UNmp43L5k9DDh3953V+8a57K7TeN3dY/eSiKM/Ytxu8OwyF/dWV1q03yl1e3Q4iEdzW462Q99jzpmx9ymlqjoXuSxgg6URQx63PfOfW5NUozrJ3O7G5cdp6BXJBq4Gt7XZ8Ng6q3oorI7UpmXRx3HdCZbdSyMyNhplUgMpBGQauE2F1UAubLXVzknVedgPKQPjSO0hZ2sWOXkfvs45Sa4YtjnwN45qDA+jXYrHEJmHOEimlI8o3TS0YiHC7I3HgmJw8tNnvaOKec2sFsnhXMK+WSMfFqgza+6PTnvrb1Sxn4GlXDo+L+70XM3ks2H4soqdDo64+poqceVLeP4vXf5kp2QnkufxIhtlHNbt9p+jR/viHzQ7/AJVNcW2q2H1XmfzYLg/6KyyaG0ifB0fu+fPCv5c12TVbSbf3FsnnTu35Y67r6o7IvuFzUUw2y/ZXzbVrf6tveN5IGH5iK4vtTH1dH3Z8vIL8ZKrl1F0keeWzTyCd/ju13j2cXh8K/iXzLbP4tLRp1h/y0cUaFGP9OPBdG2nTnwdGv9+eFfhvVyfaLenwbGBfOuGP5Yq7pswlPh6Sm+5FAnxVq7rsrj+ve3je0jX8sYrtq09rR9UXox2OP0VW2vOkjzRWa+U3D/Ddrg+tekz/AH1qnmwSH80taFNlNn9Zrl/OuJv0YV2TZbo0c9qG895X/M9GqqjtkA4LmtpRsjJ4rInWHSLHB0ggPUkEIP8AUSaw2uG0jSdrc8kt87DdVslIRz56Alb/AF11ZtbS5sTb28cJZrgMUUAsBFkAnppPbT/H/Zx/rUcTpWVOre/SFr7LKSRsT6bWMZY3ttuvWlFFFNEsRRUS70vDF+8mjj890X8xqkudpejYzg3sTHqQmQ+5AaELTUVipNrVn9SO6l8y3lwfW4AqNJtUY/u9HXLdrtBGPxcn8KidNG3a4fVSthkdsafot9VTrXpnuSynn6Y42KjrbGEHrYgUudIa+6YkY8jb2sCZ4b7NI2O0g4z5BWV1s1r0m8SxXdxZ7jSwkoBg8HBBI5ygOCfJUX8uE5NcCVJ/FlGbmkBX2qOhDLd2lse+W3Aubg9b57wHtaUlvuU6KW+xucML3eZJJhMu/KhG668mNwKPqhe+GOPHNMiu0rNCId5zPmc1ypfpyHuGQ8hkisftV+j/AG9r89a2FY/ar9H+3tfnrU0nyHyUUfzDzWa1eH+2LX0V18Erc6Z1MtrluUZDHMPBuIWMUq/fTn8jZFYfV36YtfRXXwSmpVPDd2bx5lXMR3h3DkFhNNXWkdGW8k/Lw3sEQyRMpinxnAAkiyjnJHOorJzrdT/tZ7ydZjxAhkaOOE84CIvBsdbZzimRr1dWyWE3de9yLruFU4uxfgqoP484x5KVWqdheaQ5W3DJEsZVZJX8YEbjvWES5QuVyN7exkGvVZFUPaNSbC+a8UklOwnXC5tkttqvtIZ7OF57S8dyg3pYoGeOQjgXUoeY4zzdNWn/APS7QeGLiL0ltdL/AMutDo3R6QQxwxjCRqqKOoKMCpNXVTWXTabo0/77Gvn7yfnUVOt9dLF/BvbY+SaLPu3qt5IVbwlB8oB+NQZ9XLV/DtYG86KM/FaEKRBpOJ/AlRvNZT8DVTrLrrBZFVffklcEpDEu/IwHAtjICrnpJAr4m2d6OfnsLf1Rqv5cVjtYtRWsrg3FlbGSB0VZYY8tJGUJIdFJy6kHio45GRUUzntYSwXPcpYmtc8B5sFrtWde4ryVoeSlgmVd/k5QuWTOCysrEHBwCM5GRWlpR6B1fvLm5N1DylnyMbLCZ48cs7sCyvE3fCLdUDPA5ORzUxNV9P8AdcBZk5OaNmjniJyY5E8IZ6VPBgekMK5A57ow54sUTNY15DDcLL7TfGdH+dc/JFIvaf4/7OP9aem03xnR/nXPyRSL2n+P+zj/AFqkd+Hp6q6NyPq6L0Lf6mXcrsTpe5RSSQkaQJugngAQuTgcM9lUd3sX5X95pW+fsZwR7uamXRTNLUr4dg8C8RdSZ6zFbMfeyGp0eyYr4OkZ18kdsPhHTCoqJ0MbvmaDwUrZpG7HEcVgRssbp0ldepbcf8uui7KI/rX16334l/LGK3VFcFPEP8D6BdM8p/0fqViTsisiMO1zJ2tcTfAMBS21l1Wt7OfSMUMeFW3iI3iXYFo3LYZsnjw91P8ApLbQPHNK/wDt4R/9DGoKsBsWWWY5hTUhLpc88jyKrdXp5rNlkjQLc2yos8K4VbqBlDqQBwyVO8rfxAjpp36I0tHcwRzwtvRyKGU+XoI6CDwI6CKwutmrzG0tr6Bd6aCGMSIOeaDcBZe1l8NfIR01W6jawLa3KoGBs705jP1Yp248OpZOroYdtcY4wy6t3yn5eo9l17RNFrG7R83Q+6bFY/ar9H+3tfnrWwrH7Vfo/wBva/PWrcnyHyVWP5h5rN6u/TFr6K6+CU1KVerv0xa+iuvglNSqeG7s3jzKuYjvDuHIJcbYJSWsI/qmaRyOsxxHd/FqrdmjEaWlA5mtAW8qz4X8CalbWZw15YxjnVbmRuwELGD6zn3Vz2WRZ0jdt/BBbr/O7sfhWjblQnxd7LOuzrR4N9006Ko9cNaFsbYyleUkZgkMQODJI3grnoHOSegA0tLhbu5O/dXk2Tx5K3doYk7Bud82OsmkVRVR04+Mp5BSyTn4AnPRSj0Hp+4sLiEPPJPaSyLE6zNvvC0h3UdJD3xXewCDnnpuV7hmZM3TZsUc0LoXaD9qKVe0/Sskl6losrpCkPKSrGxTfZ33UVmXjuhVJxnppqUi7697ovry45w0pjQ/YgHJjHlYMfXTSgiEs4BGW0pbXSmKEkHNbTY/eOYbmFnZlhn3Y94liqtGr7u8eJAJPvq0jHc+m2A4Je2+/wC1tWCk+UxuP5KrdjsP9luJP8W6mI8iBYh+U1aa395eaMl6rl4ieyaBxj+ZVqtNbWOtsuVYhvq2322CqdpvjOj/ADrn5IpF7T/H/Zx/rT02m+M6P865+SKRe0/x/wBnH+tJzvw9PVNxuR9XRetKKKKZpaiiiihCKKKKEIpK69nN3pb0UQ//ADmnVST1143Ol/NQe61FUq7+riOYVyi/t4HkU3tBeKweii/IKVmuWq62s7R4xZ3bExkcO55z324D9UMe/XqIIppaB8Vg9FF+QUad0JHd27wSjKOMcOdTzhlPQwOCD2VPNEJWaJ4eB71BDKYnaQ4+I7lTbPtY2urYrMf7TAeSnHWQO9kHY64by56qj7Vfo/29r89awWjdJS6M0iDcHvo92G6bmE0DtiG6A+y3BurLCt5tUP8As729r89a8NeXRHS2jb+/de3MDZBo7Ds/fss5q79MWvorr4JTUpV6u/TFr6K6+CU1Khw3dm8eZU+I7w7hyCUu0k/7XTstB+M7f9K/dmt6ItKSxscd0QIU7WgY7w8u6+fUa+dpC40uh67QY+7Oc/EVQNfdzT2910QSqz+jf9nJ7lbP3a1jI9ZQG3Zc/RZV8mrr8+2w+q221VT3Ro5j4HKzr2b7Rd5+AaqqtdtI0K91YEwDelhdJ4lH1zGclR5ykgeUVh9G6SSeMPGcg846VPSrDoYHhisDi8Z02v7LWW7wmQaDmdt7qHrN+5TPNy9tnycuucU76S/c/dl5BaR99iSOa4I4iOOJt/DHoZmAAFN7SWko7eF5pXCRxgszHmAH69lXcLYWwZ9p9lSxN4dNl2D3VLtA1k7jsnZD+2k/ZQL0mR+APkUZY+bSijVba34nvYkJJ68DJPlJ+NTdJaXkv7nuqUFUAK20J/ukPO7D/EfnPUMCvi30b3Xd29oOIkcPL2QxEO+fOOF+9W1pIv4sDpn7SP8An1WNqpf5UzYWbAf+/RNLZxoprfRluj8HK8o46mlJkI9W9j1Vy2gcEs2/hvrQ+99z/VWqAqq1j0H3VEib+5uywyhsZ4wyCTGMjnxjPbWeT9ZTab4zo/zrn5IpF7T/AB/2cf609NpvjOj/ADrn5IpF7T/H/Zx/rSw78PT1TIbkfV0XrSiiimaWoooooQiiiihCKSWt5zcaY9Q91qtO2khrSczaY85h7rVao1/9XEc1eof7eB5JwaA8Ug9FF+QVPqv1f8Ug9FF8sVYVeVFZHaJqd3bBvxAd0xBuTzzSKww8Ln+Fx7jg0v7bWnunQht5CeWtbi0QhvDMfLqELD+IYKHtTtp3UndrWpBiuY7+3O6sksKXSDgGzIu5Jjp74AHtAPXUUjcifBSxuzA8VO1d+mLX0V18EpqUq9Xfpi19FdfBKalVcN3ZvHmVaxHeHcOQSz2t2e5PZ3GO9zLA56uUAePP3lI9dZO4gDoyHmYFT5CMU5NZdAJe2slvJkBxwYc6MDlXHaGAPqpHaUnntXNtNExuhwTAPJyjomV+bc6T0g8K1mGVLGtMT+Hj4LK4lTOc4Ss4+HitbqxtZEdjBH3LPPNGgjdhuIhMfeeG7ceAGcA1ntP3Qu5TL/4ZbxO3Fm7onDSedyAUZ7TmuOi7LkYUjzkgcT1sTlj7yalVYjwmLRGne6gkxSW50LWWg1V18trKPk20a9qp4s8GJ0Y/xMR+0PrBqv1z1tTSU6RQPv2kIV3OGAlmPFVYEA4QccHpPZUCqA6RW1mm5XIWRhJGQCd47oVk4fWBA99eTh8UEjZCfh8V3+fLNG5gGfgruedUUsxwqgkk9AFbrZXq4yRvezLuy3AXk1PPHAOKA9TMe/PlXqqq1U2eS3EiT3ycnChDR2hwWdhxDz44YHOE9/VTTqjiFaJjoM+UfdXaCjMI037T9kUUUUqTRL/ab4zo/wA65+SKRe0/x/2cf609NpvjOj/OufkikXtP8f8AZx/rSw78PT1TIbkfV0XrSiiimaWoooooQiiiihCKR+sZ/aaY9JL+FstPCkdp7wtL+luPwgUVQxD+oeYV+g/tPkU4dXvFLf0UXyxVhVdq74nb+hh+WKsavqgisftV+j/b2vz1rYVj9qv0f7e1+eteJPkPkvcfzDzWb1d+mLX0V18EpqUq9Xfpi19FdfBKalU8N3ZvHmVcxHeHcOQRS82v22Fs5/4JzGT9maMr+ZVph1j9rUG9omZumIxSD2cqn4ZpnE7Qe13cUslbpsc3vCXVFGaK3CxSKi39vyvJQjnmmgjH3pAW/pBPqqVU/VC05bS9svOIUlnPlwIk/Fj7qqVr9CBx8OeSt0bNOdo8eWac1FFFY5a5FFFFCEv9pvjOj/OufkikXtP8f9nH+tPTab4zo/zrn5IpF7T/AB/2cf60sO/D09UyG5H1dF60ooopmlqKKKKEIooooQikbpk5Glj/AJ13+EYFPKkZpPwNKemvfwXFLsR/qHqCYYf/AGHyKcWrnidv6GH5YqwdwBknA6zWa/8AMMdlomGeTJCwwBUHhSOyKFRe0nhS8vIJb1uUv2Lk8VtgSIIR0Luj943WzZqxU1TKcXeoKemfUGzU5YbhXGVYMOtSCPeKye1X6P8Ab2vz1rAGyNme6LEclLH3xjXIjnVeLRunMcjmPODitnr9pNbjQ8U6eBLJZuvkaVDg9vRUcVUyoic5q9y0z6eRocqfV36YtfRXXwSmpSr1d+mLX0V18EpqV5w3dm8eZXvEd4dw5BFZvaQP9k3uf8CT4VpKx+1m73NFTJ9aYxwr2mRwD/Tk+qmAFzYJeTYXKXEJ71fIPhX1QBRW7Cw6Kv8AZhj/AMUuM8/c0WPJyrZ/HFUFWuodxyemIx0TW8qeuNlkH4ZpdiYvTngmOGm1QOKcFFFFZRahFFFFCEv9pvjOj/OufkikXtP8f9nH+tPTab4zo/zrn5IpF7T/AB/2cf60sO/D09UyG5H1dF60ooopmlqKKKKEIooooQikXfHMOkj1zX/xYUwdddoBtJVt7eJZrgrvtvMVjiQnALkcSSc4UdVKF9LXH9pt2gR5JuWl3kfdXE5OcBxk7rHHPUFXRzzxNMbSfiCnpKyCGUiRwHwlbjWeYudEwnwFtzOR0FkiSNPdvMfXRWf1h1xRobJ+55457RRGylAySxsgR92RCQCCoYZxzGu0WuVoy5E68fq4bf8AJuYzmk2LU02tBLTa3cm+FVEOqIDhe/erLSF0sUTyN4KKzH1D/sVYaV0e0GrdpG4wymy3h1FplbHqzj1Vz1d1Wlv5UkniaGyRg4jkG7Jcspyu8h4rEDxweLcOitLtV+j/AG9r89as0NM6GFxftKr1tS2aVoZsCzerv0xa+iuvglNSlXq79MWvorr4JTUqxhu7N48yoMR3h3DkEUtdrlxvT2MOeG9PMR6NAin3uaZVKTaNLvaXUf4dqvvkmJ+CinVE3SnYPHlmk1Y7RgefDnkqWiiitisgiuRve557a55hDNGWP+W55OT1brZ9Vda53VuJEZG5mBU+sYqKePWxuZ3hSwyauRr+4p8g0VmNm+mjc6OiLnMsWYZevfi70k+UYb71aesSRY2K2YNxcIooori6l/tN8Z0f51z8kUi9p/j/ALOP9aem03xnR/nXPyRSL2n+P+zj/Wlh34enqmQ3I+rovWlFFFM0tRRRRQhFFFZjaRpw2ujpWQ4lkxDF58p3QR5Blvu10C5sFwm2ZSruNKpcaRv5EbeBmAVutEQIMda7wbBqDp2IqFnQZeE7xA+sh4Ovu4+qvi60NuIjQcJYVCr1SKOdG6884PQTVhY3azRK6+Cw5j0dBB7QeFa6GLRj1DtoGR68CspNJpSa5uwnP24hdYpQyhlOQQCD1g8RUW9sckSxnkp0y0cy8GUgdJ6R0EGo2gzuGW3P902U9G/fL6gcj1V01gdu53WMEyPuxoBzlpGCgDtOake5r4SXjKxvw2qNjXMmAYe0W47Ff6obULuGKN7vN1A6gs4UCeHPOSq8JUHqbHXWt2h6TiuNFLLDIskbzWpV1OQf26/j2UutFSo0KbgwAAu7zFCvAqR0EHhUW/tJURu52O4zxyS2/DdkMbhwyZ8CThzjn6aSVeGXi04c8tnf5JzS4laXQmyz293mtrq79MWvorr4JTUpP6k6VjuNKWrxn+6ugyngyHCZVh0EU4KzNA0tga1wsc+ZWkr3B05LTllyCKTOuD72mLv7KWy/0Fv9VOaklp586Uvz/mxr/LAv/Wn+GC9Q3jySLETanPDmo9RtITMqfs8co7Rxpnm3pHCDI6efPqqTX1o+DlL+xj67hXPkhVpPiBWkqXmOFzh3LPUzA+VrT3qPbO4LxygLNC7RyqObeU84+ywww7DXatVtU0ByTrpCMcABHdAdKZ7yXyoTg/ZPZWVBqChqdfHntG33UtbT6iTLYdnsrvZxpXufSLwE4ju13l6hNEO+H3o+Ps6bVIHSG+qrLF+9hZZY/OjOceQjK+unjobSqXNvFPGcpKiuv3hnB7RzeqkeJQ6ubSGx2funeHTayGx2jL2U2iiilqYpf7TfGdH+dc/JFIvaf4/7OP8AWnptN8Z0f51z8kUi9p/j/s4/1pYd+Hp6pkNyPq6L1pRRRTNLUUUV+MwAyTgUIX7Sn2maU5fSEVupylqpkk9LKN1Ae1Uyfv1u9bNa47K1aY4duCxRgjMkjcFQevnPQATSgtIn755W3ppWMkrdbtz4+yBgDsFMsNpzLLpHY39CXYjOI4tEbT+lSKotH3aR3ckAdSsmZEAIO6/94hA5s+Fjy1eVCvNERyKRuhDneDqAGVucMD11pZWuNi3aP2yzkbmi4dsP7dc9J2b7yzQ4MqAgqeAkQ8ShPQekHrqz1HC32krdVB3bfenmVhgoyd5GjA9O+2fu1n5NPtbOsd0M5BKzIODAc5ZOdT14zz1ZRBJGWeCUpIPBnhbDDsPQw+y1Up2mZjmRGxO0H9/BVyBwhe18ouBsI/fyEzdZ9mUVxI08ErWs7eGygNHKeuSI8CftDB8tLvSME1nIIryPk2Jwky5MM3mufBb7LcfLWn0LtTmgwt/Hykf/ABUI4jtlh5x5UyOyrbaZcxXOiQ6MssUktthgQVYGZQeI91JG1E9EbO2DsPT8J06ngrRdu3vHX8pewo8Fyt3bbq3CZBDDvJVPAo/VkfWHEU3NUddIb9Du5jmTHKwNjfjP+pD0MOBpOvoqeCdYrZWuEdZHEJIMiCPG8I2Ph8G4KePDhRBKJGWaCRop4zgSL3skZ6UdDzjrVhirAMGJx66nNnHsPb+96gInw2TUz5t7x2fvcvQdIzSDZv78/wDqXH8qKv6Vt9RNfWlWaK9kiWSAx/tsrEsqyglcqxwHG6QQOysCs4e4u3Vgwa6uCCCCCN7AII6OFcw1hbUlrtoBRiLw6nDm7CQutWmolvymmIuqGCaT1uyxD8M1V1p9k1tvXd7L/CIIR6gZG/MtNMUfo05HeR7pZhrdKcHuB9kyri3WRGR1DKwKsp4ggjBB7MUjr3RLWN09m2Sqjft3P14ScAZ6WQ96fID009axm1PQiy2LXAIWa0DTRsekAd/GfssvDygdVIKSoMEgd2dqfVdOJ4y3t7Evq1uyPSu7y9kx/dnlofRSnvgPNkz/ADisfFJvKDjGQDjqyM4qZq3ccnpaycfXMsLdoeMsP6kBp/icQkg0u7NIsOkLJ9HvyTrooorKrTpf7TfGdH+dc/JFIvaf4/7OP9aem03xnR/nXPyRSL2n+P8As4/1pYd+Hp6pkNyPq6L1pRRRTNLUVgdstq0ljGpDm35ZDcmMEssYViGwOO6H3cnorfV+EVxwuLLoNjdeY9HaBSG8i3ZFljMckkTgDePEL3xHBsZ4HtrUVo9f9nCRHu6yjIeMkzW6eDIjfvGRPquPCwOfHNmsxbXKyIHRgynmI/75+ytFgpDYNWTdwP18Vn8ZBM2sAs0j6Lox4VE0PemaCOQgAsMkDmHHHCpTHgaqdUnzZxHsb8xpsXHWBvgeiVBv/mT4jqo+tq4FvKFVjHPGQreCcnmb7JIGa1F5pLRty29c28ui7k89zDhomP2mQbrDP8ag9tZzXFf7HIelSjD1MKuEbKg9YH4il89G2aZxuQbDP6jor8NW6GECwIueh6qTfau3duglAW+tiMi4tuLbvW0IJz5UJ8lZm00w7tNaWYEkUhgnKliiRSRSbzYGOBfCgjr41NkkuLLM1hM0OO+khHfRuOk8ke93sdWM10t9aOV0kXnECNNBFiSLKpIclwTveC7KeYk+DSHF554ITFJZx2g8/wA9qeYTBBNKJY7tGwjkvux16eC+SY2M7m3SZJUTBAaULjDDnGFznHMal6waUOkwtxBYrBMea5S5QMwHOsiCMh/I3EVDsdNwjSM/7QAOIUVuO6zoG3gH8HIyBjNSbhe5LgSDhbzsBKOiOU8FkHUGPA9uDWXZWSQNEcY0Ta42+ZHt9Fp30cc5L5DcXsdnkPz9VS6GsoIJZBfKvLs2Vkmw6MmBjckIC5588Aa7X8EDTxLYMizM3fmLDRiPHfGRR3vDhjpzWwliDDDKGHUQCPca/IbZUGERVHUoC/CqYr5BJrgTp+eX74K2aFhj1JA0fLP98VRDVuc+Fet92KNfjmrXVzSVxoouV/tVu778yFQs6nAUvGV4PhQO8PVwqZRXs4vVuIL3lw7jsXgYTSNBDGBviNqZ+i9Jx3EKTQuHjkAZWHSD8D0Y6Ky+1u53dFSIOeZ4oR7SQZ/pBqm2cX3IXs1p/dTKbiEdCuCFmUdhyr47TXTa9c5axh65ZJSOyGPA/qce6tRSOFQWEf6sszVtNOHg9l1kcV20NHvaTsFH+MzepIXJ+Ncas9R4d/TEP+XBcP8AzFYx8TWvxB2jTu/e1ZOgbeoanFRRRWQWsS/2m+M6P865+SKRe0/x/wBnH+tPTab4zo/zrn5IpF7T/H/Zx/rSw78PT1TIbkfV0XrSiiimaWoooooQisVp/ZZbzyNLA72kzcWaIKY3PW8Ld6T2jBra0V6a4tN2mxXlzQ4WcLhIfXDU68s137iYSWXASSwIqSLvHGGVmyAebKZPGqvVXHcwCghQ8oAOQQBIcAg8xxTJ2quTNYRt+5aSViOhpI4wYgfexA61peaF4csOq4n/ABfP60wwypfJWlryT8Hb5qhiVOyOiDmAD4ui+dZ0zZzeYT7jmpmjmzDGetE/KK+dJwb8Ei/xI496mq/QegO6bONu7ZeKKMRlFEZAxukAZJHaRTLEMRiw94klBsRbLw/6l2H4fLXtMcVrg3z8f+KfpDSKQrlzx+qnOznoVV5yTVTq5o7ctL0TIrMnOrAMF3Id9Rg9RapFlGuj2zcW4I5heIGf/wCQMSyHycKsdF3Eb3VyisGjuESVCpBDDd5KQDtGBw7axmLYs6uHwts0Zg7b5j9sthhWFNoj8TruORGy2R/bqJa3NuLeCydWxJFFlgO9VpRlSW6GLAkHrAqx0WpurJopuLDfhkP2kO7veXmaqCRV5JbZlPditDCODd9HHKHWQHmKhRnPRxFaLV797eY5u6Dj1xrn8aRzCzSRtvf8jwN/sncJu4A7LW/B8Rb7rvq3eNLaxs/hgFH86M7jfiPxqzql1S/cOegz3BHk5U1dVTmAEjgO9W4TeNpPciiiiolKuVi+5pTR7DpkmjPkeFj8VFfu0O55TS4XogtlHkaaQsf6VFfeg4DNpe0QcRAs07/ZBXkkz5WY+6qjXUXEOlrjNuZTPuyR7jpkRRqIhvBsbvfZ6emttgT2RMY+U2AueaxmOMfK57Ihcm3Rc6vNmrAaWkzzm1G724m774rWTlv51GTYz+oxt8GzWq2SywvdPNLMiXJj5OO0O8skab28xbfA32JA8HIAFaStr6aeEtieHHwWdo6CogmDpWEDxTbooopCniX+03xnR/nXPyRSL2n+P+zj/WnptN8Z0f51z8kUi9p/j/s4/wBaWHfh6eqZDcj6ui9aUUUUzS1FFFFCEUUUUIVfp3QMN5CYZ03kOCMEhlYczKw4qw6CKRmmdFT6KeRZIZJY5J35GXfiMk2QD4AO8T1nAr0HWU161Rku+Rlt3VbiAvuiTO46yAB0bHFTwBDDmxXtk0kBMkXzWXh8LJgGSfLdKC4v7oxkx2MucHG8Yxjh/DnJ8lbvVrUGxutHwPaytHMkaq1xFhX3wO+WaI8GIbPesM9tUGl9LS2XC9tWi+0jxSoe0YYN71rlqhfPdX0cujVZG3l7pkYqkTxZ74SR7287dRAyD01SNfV1T9CqZl4DLirooKSmZp0z8/E58FZaWsLqxz3XEJoP+KhUlQP86HiU8oytZybVCJ2W5spBFIO+Ur30T55wVHMDzHHur0GRWG1g2aKWaawcW0x4tERm3mP2kHgN9pfcaqS0Gjd0Bse7sKtRV17NnFx39oWC/wDMUiDdltJeWHBRGpdJPNk5lGf4sYr8h3rOxkkk4ynfkfHTJIeCjr4lV9VXDWekFbcOjyX61nt9w9uSwbH3a5SbN9K3MqtK1rFGhDLEWkcbw4hm3QN8jqyBVBlDM42LLDtz2+AV59bE0XD7nsy2eJXxoKw5G2ijPhKo3u1jxb+ompzNgZPAdZ4Vb2+y6Zv3+kZO1YI44h/M281Wlrso0evF4WuG655JJf6WO7+FexhMjzpPcBfj7LwcUjYNFjSbcPdYOfWW2Q4a4jz1Bgx9y5NfVrfy3J3LO3kmc/XZHihT7TyOBw7FyTTcsdCQQjEUEUeP4ERfgKm1aZhMTTdxJVZ+KyuFmgBZzUzVAWUbF35W4lIaabGMkcFRB9WNRwA8p6ah686oSXDR3Fsyi4iVl3HyEmjY7xRiOKkEZDdBzWvopoY2lugRklgkcHaYOaS1zpUwHdu4JrZut0Zoz5syAoR7qjXl7Z3CYaeI44qwkUOhHMytnKsOeniVzVdPq3aucvawMetooyfeRSw4VGHaTHEJkMUeRovaCq/Z9pGWfRlvLMSZGTix4FwGIVyOtlAb11oq+Y4woAUAAAAAcAAOAAHQK+qbJUsHtMs5Wls5I4JZhG0++Il3yu9GFBIz10ntdNTr+6uuVisLnd3FXvoyDkZzwzXp2jFQ6lut1vbaym1ztXquy9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88" name="AutoShape 8" descr="data:image/jpeg;base64,/9j/4AAQSkZJRgABAQAAAQABAAD/2wCEAAkGBhQSEBUUExIWFBQWGRUZFhQXGRQXGBUaFhYhFhkYGBYYGyYeGRkkGRwbHy8gIycpLCwsFR4xNTAqNSYrLCkBCQoKDgwOGg8PGiwkHyQvMjUsMTUtNSwsLDEvNSkpLywvKiwsLCosKiw1MCwpLCwpKS0sKSwsNCw0LSwsLywsLP/AABEIAO8AzAMBIgACEQEDEQH/xAAcAAACAwEBAQEAAAAAAAAAAAAABwQFBgMIAgH/xABOEAACAQMABQUMBwUFBgcBAAABAgMABBEFBgcSIRMxQVFhFCIyNHFyc4GDkbGzNUJigqGywSMzUpKiJENTY8IlRFTD0fAVFmR0k6OkF//EABoBAAIDAQEAAAAAAAAAAAAAAAAFAwQGAQL/xAAzEQABAwICBwYGAwEBAAAAAAABAAIDBBEFIRITMTSBscFBUWFxctEiMpGh4fAUM0LxI//aAAwDAQACEQMRAD8AeNFFFCEUUUUIRRRRQhFFFFCEUUVmtomsncOjp5gf2m7uRekfvV93hfdoQoWp2kGu7+/uQ7GFGS1hXJ3TyOWlcDmJLtjPUK2VZPZXofubRNshHfOnKv170p3+Pbgj3VrKEIooooQiiiihCKKKKEIooooQiiiihCKKKKEIooooQiiiihCKKKKEIooooQiiiihCKT+1m6N5ew2KHvUaJW9Lctuj+SAO336a+ktIJBDJNIcJGrOx7FGTSh1EtnudKQyyjv8AE97KP4Wl/ZQr91CQPNqGR1i1veeWZ9uKmjbcF3cPwPfgnJFGFUKBgAAAdQHAV90UVMoUUUUUIRRRRQhFFFFCEUUUUIRRRRQhFFFFCEUUUUIRRRRQhFFFFCEUUUUIRRRRQhYTarfb0UNmp43L5k9DDh3953V+8a57K7TeN3dY/eSiKM/Ytxu8OwyF/dWV1q03yl1e3Q4iEdzW462Q99jzpmx9ymlqjoXuSxgg6URQx63PfOfW5NUozrJ3O7G5cdp6BXJBq4Gt7XZ8Ng6q3oorI7UpmXRx3HdCZbdSyMyNhplUgMpBGQauE2F1UAubLXVzknVedgPKQPjSO0hZ2sWOXkfvs45Sa4YtjnwN45qDA+jXYrHEJmHOEimlI8o3TS0YiHC7I3HgmJw8tNnvaOKec2sFsnhXMK+WSMfFqgza+6PTnvrb1Sxn4GlXDo+L+70XM3ks2H4soqdDo64+poqceVLeP4vXf5kp2QnkufxIhtlHNbt9p+jR/viHzQ7/AJVNcW2q2H1XmfzYLg/6KyyaG0ifB0fu+fPCv5c12TVbSbf3FsnnTu35Y67r6o7IvuFzUUw2y/ZXzbVrf6tveN5IGH5iK4vtTH1dH3Z8vIL8ZKrl1F0keeWzTyCd/ju13j2cXh8K/iXzLbP4tLRp1h/y0cUaFGP9OPBdG2nTnwdGv9+eFfhvVyfaLenwbGBfOuGP5Yq7pswlPh6Sm+5FAnxVq7rsrj+ve3je0jX8sYrtq09rR9UXox2OP0VW2vOkjzRWa+U3D/Ddrg+tekz/AH1qnmwSH80taFNlNn9Zrl/OuJv0YV2TZbo0c9qG895X/M9GqqjtkA4LmtpRsjJ4rInWHSLHB0ggPUkEIP8AUSaw2uG0jSdrc8kt87DdVslIRz56Alb/AF11ZtbS5sTb28cJZrgMUUAsBFkAnppPbT/H/Zx/rUcTpWVOre/SFr7LKSRsT6bWMZY3ttuvWlFFFNEsRRUS70vDF+8mjj890X8xqkudpejYzg3sTHqQmQ+5AaELTUVipNrVn9SO6l8y3lwfW4AqNJtUY/u9HXLdrtBGPxcn8KidNG3a4fVSthkdsafot9VTrXpnuSynn6Y42KjrbGEHrYgUudIa+6YkY8jb2sCZ4b7NI2O0g4z5BWV1s1r0m8SxXdxZ7jSwkoBg8HBBI5ygOCfJUX8uE5NcCVJ/FlGbmkBX2qOhDLd2lse+W3Aubg9b57wHtaUlvuU6KW+xucML3eZJJhMu/KhG668mNwKPqhe+GOPHNMiu0rNCId5zPmc1ypfpyHuGQ8hkisftV+j/AG9r89a2FY/ar9H+3tfnrU0nyHyUUfzDzWa1eH+2LX0V18Erc6Z1MtrluUZDHMPBuIWMUq/fTn8jZFYfV36YtfRXXwSmpVPDd2bx5lXMR3h3DkFhNNXWkdGW8k/Lw3sEQyRMpinxnAAkiyjnJHOorJzrdT/tZ7ydZjxAhkaOOE84CIvBsdbZzimRr1dWyWE3de9yLruFU4uxfgqoP484x5KVWqdheaQ5W3DJEsZVZJX8YEbjvWES5QuVyN7exkGvVZFUPaNSbC+a8UklOwnXC5tkttqvtIZ7OF57S8dyg3pYoGeOQjgXUoeY4zzdNWn/APS7QeGLiL0ltdL/AMutDo3R6QQxwxjCRqqKOoKMCpNXVTWXTabo0/77Gvn7yfnUVOt9dLF/BvbY+SaLPu3qt5IVbwlB8oB+NQZ9XLV/DtYG86KM/FaEKRBpOJ/AlRvNZT8DVTrLrrBZFVffklcEpDEu/IwHAtjICrnpJAr4m2d6OfnsLf1Rqv5cVjtYtRWsrg3FlbGSB0VZYY8tJGUJIdFJy6kHio45GRUUzntYSwXPcpYmtc8B5sFrtWde4ryVoeSlgmVd/k5QuWTOCysrEHBwCM5GRWlpR6B1fvLm5N1DylnyMbLCZ48cs7sCyvE3fCLdUDPA5ORzUxNV9P8AdcBZk5OaNmjniJyY5E8IZ6VPBgekMK5A57ow54sUTNY15DDcLL7TfGdH+dc/JFIvaf4/7OP9aem03xnR/nXPyRSL2n+P+zj/AFqkd+Hp6q6NyPq6L0Lf6mXcrsTpe5RSSQkaQJugngAQuTgcM9lUd3sX5X95pW+fsZwR7uamXRTNLUr4dg8C8RdSZ6zFbMfeyGp0eyYr4OkZ18kdsPhHTCoqJ0MbvmaDwUrZpG7HEcVgRssbp0ldepbcf8uui7KI/rX16334l/LGK3VFcFPEP8D6BdM8p/0fqViTsisiMO1zJ2tcTfAMBS21l1Wt7OfSMUMeFW3iI3iXYFo3LYZsnjw91P8ApLbQPHNK/wDt4R/9DGoKsBsWWWY5hTUhLpc88jyKrdXp5rNlkjQLc2yos8K4VbqBlDqQBwyVO8rfxAjpp36I0tHcwRzwtvRyKGU+XoI6CDwI6CKwutmrzG0tr6Bd6aCGMSIOeaDcBZe1l8NfIR01W6jawLa3KoGBs705jP1Yp248OpZOroYdtcY4wy6t3yn5eo9l17RNFrG7R83Q+6bFY/ar9H+3tfnrWwrH7Vfo/wBva/PWrcnyHyVWP5h5rN6u/TFr6K6+CU1KVerv0xa+iuvglNSqeG7s3jzKuYjvDuHIJcbYJSWsI/qmaRyOsxxHd/FqrdmjEaWlA5mtAW8qz4X8CalbWZw15YxjnVbmRuwELGD6zn3Vz2WRZ0jdt/BBbr/O7sfhWjblQnxd7LOuzrR4N9006Ko9cNaFsbYyleUkZgkMQODJI3grnoHOSegA0tLhbu5O/dXk2Tx5K3doYk7Bud82OsmkVRVR04+Mp5BSyTn4AnPRSj0Hp+4sLiEPPJPaSyLE6zNvvC0h3UdJD3xXewCDnnpuV7hmZM3TZsUc0LoXaD9qKVe0/Sskl6losrpCkPKSrGxTfZ33UVmXjuhVJxnppqUi7697ovry45w0pjQ/YgHJjHlYMfXTSgiEs4BGW0pbXSmKEkHNbTY/eOYbmFnZlhn3Y94liqtGr7u8eJAJPvq0jHc+m2A4Je2+/wC1tWCk+UxuP5KrdjsP9luJP8W6mI8iBYh+U1aa395eaMl6rl4ieyaBxj+ZVqtNbWOtsuVYhvq2322CqdpvjOj/ADrn5IpF7T/H/Zx/rT02m+M6P865+SKRe0/x/wBnH+tJzvw9PVNxuR9XRetKKKKZpaiiiihCKKKKEIpK69nN3pb0UQ//ADmnVST1143Ol/NQe61FUq7+riOYVyi/t4HkU3tBeKweii/IKVmuWq62s7R4xZ3bExkcO55z324D9UMe/XqIIppaB8Vg9FF+QUad0JHd27wSjKOMcOdTzhlPQwOCD2VPNEJWaJ4eB71BDKYnaQ4+I7lTbPtY2urYrMf7TAeSnHWQO9kHY64by56qj7Vfo/29r89awWjdJS6M0iDcHvo92G6bmE0DtiG6A+y3BurLCt5tUP8As729r89a8NeXRHS2jb+/de3MDZBo7Ds/fss5q79MWvorr4JTUpV6u/TFr6K6+CU1Khw3dm8eZU+I7w7hyCUu0k/7XTstB+M7f9K/dmt6ItKSxscd0QIU7WgY7w8u6+fUa+dpC40uh67QY+7Oc/EVQNfdzT2910QSqz+jf9nJ7lbP3a1jI9ZQG3Zc/RZV8mrr8+2w+q221VT3Ro5j4HKzr2b7Rd5+AaqqtdtI0K91YEwDelhdJ4lH1zGclR5ykgeUVh9G6SSeMPGcg846VPSrDoYHhisDi8Z02v7LWW7wmQaDmdt7qHrN+5TPNy9tnycuucU76S/c/dl5BaR99iSOa4I4iOOJt/DHoZmAAFN7SWko7eF5pXCRxgszHmAH69lXcLYWwZ9p9lSxN4dNl2D3VLtA1k7jsnZD+2k/ZQL0mR+APkUZY+bSijVba34nvYkJJ68DJPlJ+NTdJaXkv7nuqUFUAK20J/ukPO7D/EfnPUMCvi30b3Xd29oOIkcPL2QxEO+fOOF+9W1pIv4sDpn7SP8An1WNqpf5UzYWbAf+/RNLZxoprfRluj8HK8o46mlJkI9W9j1Vy2gcEs2/hvrQ+99z/VWqAqq1j0H3VEib+5uywyhsZ4wyCTGMjnxjPbWeT9ZTab4zo/zrn5IpF7T/AB/2cf609NpvjOj/ADrn5IpF7T/H/Zx/rSw78PT1TIbkfV0XrSiiimaWoooooQiiiihCKSWt5zcaY9Q91qtO2khrSczaY85h7rVao1/9XEc1eof7eB5JwaA8Ug9FF+QVPqv1f8Ug9FF8sVYVeVFZHaJqd3bBvxAd0xBuTzzSKww8Ln+Fx7jg0v7bWnunQht5CeWtbi0QhvDMfLqELD+IYKHtTtp3UndrWpBiuY7+3O6sksKXSDgGzIu5Jjp74AHtAPXUUjcifBSxuzA8VO1d+mLX0V18EpqUq9Xfpi19FdfBKalVcN3ZvHmVaxHeHcOQSz2t2e5PZ3GO9zLA56uUAePP3lI9dZO4gDoyHmYFT5CMU5NZdAJe2slvJkBxwYc6MDlXHaGAPqpHaUnntXNtNExuhwTAPJyjomV+bc6T0g8K1mGVLGtMT+Hj4LK4lTOc4Ss4+HitbqxtZEdjBH3LPPNGgjdhuIhMfeeG7ceAGcA1ntP3Qu5TL/4ZbxO3Fm7onDSedyAUZ7TmuOi7LkYUjzkgcT1sTlj7yalVYjwmLRGne6gkxSW50LWWg1V18trKPk20a9qp4s8GJ0Y/xMR+0PrBqv1z1tTSU6RQPv2kIV3OGAlmPFVYEA4QccHpPZUCqA6RW1mm5XIWRhJGQCd47oVk4fWBA99eTh8UEjZCfh8V3+fLNG5gGfgruedUUsxwqgkk9AFbrZXq4yRvezLuy3AXk1PPHAOKA9TMe/PlXqqq1U2eS3EiT3ycnChDR2hwWdhxDz44YHOE9/VTTqjiFaJjoM+UfdXaCjMI037T9kUUUUqTRL/ab4zo/wA65+SKRe0/x/2cf609NpvjOj/OufkikXtP8f8AZx/rSw78PT1TIbkfV0XrSiiimaWoooooQiiiihCKR+sZ/aaY9JL+FstPCkdp7wtL+luPwgUVQxD+oeYV+g/tPkU4dXvFLf0UXyxVhVdq74nb+hh+WKsavqgisftV+j/b2vz1rYVj9qv0f7e1+eteJPkPkvcfzDzWb1d+mLX0V18EpqUq9Xfpi19FdfBKalU8N3ZvHmVcxHeHcOQRS82v22Fs5/4JzGT9maMr+ZVph1j9rUG9omZumIxSD2cqn4ZpnE7Qe13cUslbpsc3vCXVFGaK3CxSKi39vyvJQjnmmgjH3pAW/pBPqqVU/VC05bS9svOIUlnPlwIk/Fj7qqVr9CBx8OeSt0bNOdo8eWac1FFFY5a5FFFFCEv9pvjOj/OufkikXtP8f9nH+tPTab4zo/zrn5IpF7T/AB/2cf60sO/D09UyG5H1dF60ooopmlqKKKKEIooooQikbpk5Glj/AJ13+EYFPKkZpPwNKemvfwXFLsR/qHqCYYf/AGHyKcWrnidv6GH5YqwdwBknA6zWa/8AMMdlomGeTJCwwBUHhSOyKFRe0nhS8vIJb1uUv2Lk8VtgSIIR0Luj943WzZqxU1TKcXeoKemfUGzU5YbhXGVYMOtSCPeKye1X6P8Ab2vz1rAGyNme6LEclLH3xjXIjnVeLRunMcjmPODitnr9pNbjQ8U6eBLJZuvkaVDg9vRUcVUyoic5q9y0z6eRocqfV36YtfRXXwSmpSr1d+mLX0V18EpqV5w3dm8eZXvEd4dw5BFZvaQP9k3uf8CT4VpKx+1m73NFTJ9aYxwr2mRwD/Tk+qmAFzYJeTYXKXEJ71fIPhX1QBRW7Cw6Kv8AZhj/AMUuM8/c0WPJyrZ/HFUFWuodxyemIx0TW8qeuNlkH4ZpdiYvTngmOGm1QOKcFFFFZRahFFFFCEv9pvjOj/OufkikXtP8f9nH+tPTab4zo/zrn5IpF7T/AB/2cf60sO/D09UyG5H1dF60ooopmlqKKKKEIooooQikXfHMOkj1zX/xYUwdddoBtJVt7eJZrgrvtvMVjiQnALkcSSc4UdVKF9LXH9pt2gR5JuWl3kfdXE5OcBxk7rHHPUFXRzzxNMbSfiCnpKyCGUiRwHwlbjWeYudEwnwFtzOR0FkiSNPdvMfXRWf1h1xRobJ+55457RRGylAySxsgR92RCQCCoYZxzGu0WuVoy5E68fq4bf8AJuYzmk2LU02tBLTa3cm+FVEOqIDhe/erLSF0sUTyN4KKzH1D/sVYaV0e0GrdpG4wymy3h1FplbHqzj1Vz1d1Wlv5UkniaGyRg4jkG7Jcspyu8h4rEDxweLcOitLtV+j/AG9r89as0NM6GFxftKr1tS2aVoZsCzerv0xa+iuvglNSlXq79MWvorr4JTUqxhu7N48yoMR3h3DkEUtdrlxvT2MOeG9PMR6NAin3uaZVKTaNLvaXUf4dqvvkmJ+CinVE3SnYPHlmk1Y7RgefDnkqWiiitisgiuRve557a55hDNGWP+W55OT1brZ9Vda53VuJEZG5mBU+sYqKePWxuZ3hSwyauRr+4p8g0VmNm+mjc6OiLnMsWYZevfi70k+UYb71aesSRY2K2YNxcIooori6l/tN8Z0f51z8kUi9p/j/ALOP9aem03xnR/nXPyRSL2n+P+zj/Wlh34enqmQ3I+rovWlFFFM0tRRRRQhFFFZjaRpw2ujpWQ4lkxDF58p3QR5Blvu10C5sFwm2ZSruNKpcaRv5EbeBmAVutEQIMda7wbBqDp2IqFnQZeE7xA+sh4Ovu4+qvi60NuIjQcJYVCr1SKOdG6884PQTVhY3azRK6+Cw5j0dBB7QeFa6GLRj1DtoGR68CspNJpSa5uwnP24hdYpQyhlOQQCD1g8RUW9sckSxnkp0y0cy8GUgdJ6R0EGo2gzuGW3P902U9G/fL6gcj1V01gdu53WMEyPuxoBzlpGCgDtOake5r4SXjKxvw2qNjXMmAYe0W47Ff6obULuGKN7vN1A6gs4UCeHPOSq8JUHqbHXWt2h6TiuNFLLDIskbzWpV1OQf26/j2UutFSo0KbgwAAu7zFCvAqR0EHhUW/tJURu52O4zxyS2/DdkMbhwyZ8CThzjn6aSVeGXi04c8tnf5JzS4laXQmyz293mtrq79MWvorr4JTUpP6k6VjuNKWrxn+6ugyngyHCZVh0EU4KzNA0tga1wsc+ZWkr3B05LTllyCKTOuD72mLv7KWy/0Fv9VOaklp586Uvz/mxr/LAv/Wn+GC9Q3jySLETanPDmo9RtITMqfs8co7Rxpnm3pHCDI6efPqqTX1o+DlL+xj67hXPkhVpPiBWkqXmOFzh3LPUzA+VrT3qPbO4LxygLNC7RyqObeU84+ywww7DXatVtU0ByTrpCMcABHdAdKZ7yXyoTg/ZPZWVBqChqdfHntG33UtbT6iTLYdnsrvZxpXufSLwE4ju13l6hNEO+H3o+Ps6bVIHSG+qrLF+9hZZY/OjOceQjK+unjobSqXNvFPGcpKiuv3hnB7RzeqkeJQ6ubSGx2funeHTayGx2jL2U2iiilqYpf7TfGdH+dc/JFIvaf4/7OP8AWnptN8Z0f51z8kUi9p/j/s4/1pYd+Hp6pkNyPq6L1pRRRTNLUUUV+MwAyTgUIX7Sn2maU5fSEVupylqpkk9LKN1Ae1Uyfv1u9bNa47K1aY4duCxRgjMkjcFQevnPQATSgtIn755W3ppWMkrdbtz4+yBgDsFMsNpzLLpHY39CXYjOI4tEbT+lSKotH3aR3ckAdSsmZEAIO6/94hA5s+Fjy1eVCvNERyKRuhDneDqAGVucMD11pZWuNi3aP2yzkbmi4dsP7dc9J2b7yzQ4MqAgqeAkQ8ShPQekHrqz1HC32krdVB3bfenmVhgoyd5GjA9O+2fu1n5NPtbOsd0M5BKzIODAc5ZOdT14zz1ZRBJGWeCUpIPBnhbDDsPQw+y1Up2mZjmRGxO0H9/BVyBwhe18ouBsI/fyEzdZ9mUVxI08ErWs7eGygNHKeuSI8CftDB8tLvSME1nIIryPk2Jwky5MM3mufBb7LcfLWn0LtTmgwt/Hykf/ABUI4jtlh5x5UyOyrbaZcxXOiQ6MssUktthgQVYGZQeI91JG1E9EbO2DsPT8J06ngrRdu3vHX8pewo8Fyt3bbq3CZBDDvJVPAo/VkfWHEU3NUddIb9Du5jmTHKwNjfjP+pD0MOBpOvoqeCdYrZWuEdZHEJIMiCPG8I2Ph8G4KePDhRBKJGWaCRop4zgSL3skZ6UdDzjrVhirAMGJx66nNnHsPb+96gInw2TUz5t7x2fvcvQdIzSDZv78/wDqXH8qKv6Vt9RNfWlWaK9kiWSAx/tsrEsqyglcqxwHG6QQOysCs4e4u3Vgwa6uCCCCCN7AII6OFcw1hbUlrtoBRiLw6nDm7CQutWmolvymmIuqGCaT1uyxD8M1V1p9k1tvXd7L/CIIR6gZG/MtNMUfo05HeR7pZhrdKcHuB9kyri3WRGR1DKwKsp4ggjBB7MUjr3RLWN09m2Sqjft3P14ScAZ6WQ96fID009axm1PQiy2LXAIWa0DTRsekAd/GfssvDygdVIKSoMEgd2dqfVdOJ4y3t7Evq1uyPSu7y9kx/dnlofRSnvgPNkz/ADisfFJvKDjGQDjqyM4qZq3ccnpaycfXMsLdoeMsP6kBp/icQkg0u7NIsOkLJ9HvyTrooorKrTpf7TfGdH+dc/JFIvaf4/7OP9aem03xnR/nXPyRSL2n+P8As4/1pYd+Hp6pkNyPq6L1pRRRTNLUVgdstq0ljGpDm35ZDcmMEssYViGwOO6H3cnorfV+EVxwuLLoNjdeY9HaBSG8i3ZFljMckkTgDePEL3xHBsZ4HtrUVo9f9nCRHu6yjIeMkzW6eDIjfvGRPquPCwOfHNmsxbXKyIHRgynmI/75+ytFgpDYNWTdwP18Vn8ZBM2sAs0j6Lox4VE0PemaCOQgAsMkDmHHHCpTHgaqdUnzZxHsb8xpsXHWBvgeiVBv/mT4jqo+tq4FvKFVjHPGQreCcnmb7JIGa1F5pLRty29c28ui7k89zDhomP2mQbrDP8ag9tZzXFf7HIelSjD1MKuEbKg9YH4il89G2aZxuQbDP6jor8NW6GECwIueh6qTfau3duglAW+tiMi4tuLbvW0IJz5UJ8lZm00w7tNaWYEkUhgnKliiRSRSbzYGOBfCgjr41NkkuLLM1hM0OO+khHfRuOk8ke93sdWM10t9aOV0kXnECNNBFiSLKpIclwTveC7KeYk+DSHF554ITFJZx2g8/wA9qeYTBBNKJY7tGwjkvux16eC+SY2M7m3SZJUTBAaULjDDnGFznHMal6waUOkwtxBYrBMea5S5QMwHOsiCMh/I3EVDsdNwjSM/7QAOIUVuO6zoG3gH8HIyBjNSbhe5LgSDhbzsBKOiOU8FkHUGPA9uDWXZWSQNEcY0Ta42+ZHt9Fp30cc5L5DcXsdnkPz9VS6GsoIJZBfKvLs2Vkmw6MmBjckIC5588Aa7X8EDTxLYMizM3fmLDRiPHfGRR3vDhjpzWwliDDDKGHUQCPca/IbZUGERVHUoC/CqYr5BJrgTp+eX74K2aFhj1JA0fLP98VRDVuc+Fet92KNfjmrXVzSVxoouV/tVu778yFQs6nAUvGV4PhQO8PVwqZRXs4vVuIL3lw7jsXgYTSNBDGBviNqZ+i9Jx3EKTQuHjkAZWHSD8D0Y6Ky+1u53dFSIOeZ4oR7SQZ/pBqm2cX3IXs1p/dTKbiEdCuCFmUdhyr47TXTa9c5axh65ZJSOyGPA/qce6tRSOFQWEf6sszVtNOHg9l1kcV20NHvaTsFH+MzepIXJ+Ncas9R4d/TEP+XBcP8AzFYx8TWvxB2jTu/e1ZOgbeoanFRRRWQWsS/2m+M6P865+SKRe0/x/wBnH+tPTab4zo/zrn5IpF7T/H/Zx/rSw78PT1TIbkfV0XrSiiimaWoooooQisVp/ZZbzyNLA72kzcWaIKY3PW8Ld6T2jBra0V6a4tN2mxXlzQ4WcLhIfXDU68s137iYSWXASSwIqSLvHGGVmyAebKZPGqvVXHcwCghQ8oAOQQBIcAg8xxTJ2quTNYRt+5aSViOhpI4wYgfexA61peaF4csOq4n/ABfP60wwypfJWlryT8Hb5qhiVOyOiDmAD4ui+dZ0zZzeYT7jmpmjmzDGetE/KK+dJwb8Ei/xI496mq/QegO6bONu7ZeKKMRlFEZAxukAZJHaRTLEMRiw94klBsRbLw/6l2H4fLXtMcVrg3z8f+KfpDSKQrlzx+qnOznoVV5yTVTq5o7ctL0TIrMnOrAMF3Id9Rg9RapFlGuj2zcW4I5heIGf/wCQMSyHycKsdF3Eb3VyisGjuESVCpBDDd5KQDtGBw7axmLYs6uHwts0Zg7b5j9sthhWFNoj8TruORGy2R/bqJa3NuLeCydWxJFFlgO9VpRlSW6GLAkHrAqx0WpurJopuLDfhkP2kO7veXmaqCRV5JbZlPditDCODd9HHKHWQHmKhRnPRxFaLV797eY5u6Dj1xrn8aRzCzSRtvf8jwN/sncJu4A7LW/B8Rb7rvq3eNLaxs/hgFH86M7jfiPxqzql1S/cOegz3BHk5U1dVTmAEjgO9W4TeNpPciiiiolKuVi+5pTR7DpkmjPkeFj8VFfu0O55TS4XogtlHkaaQsf6VFfeg4DNpe0QcRAs07/ZBXkkz5WY+6qjXUXEOlrjNuZTPuyR7jpkRRqIhvBsbvfZ6emttgT2RMY+U2AueaxmOMfK57Ihcm3Rc6vNmrAaWkzzm1G724m774rWTlv51GTYz+oxt8GzWq2SywvdPNLMiXJj5OO0O8skab28xbfA32JA8HIAFaStr6aeEtieHHwWdo6CogmDpWEDxTbooopCniX+03xnR/nXPyRSL2n+P+zj/WnptN8Z0f51z8kUi9p/j/s4/wBaWHfh6eqZDcj6ui9aUUUUzS1FFFFCEUUUUIVfp3QMN5CYZ03kOCMEhlYczKw4qw6CKRmmdFT6KeRZIZJY5J35GXfiMk2QD4AO8T1nAr0HWU161Rku+Rlt3VbiAvuiTO46yAB0bHFTwBDDmxXtk0kBMkXzWXh8LJgGSfLdKC4v7oxkx2MucHG8Yxjh/DnJ8lbvVrUGxutHwPaytHMkaq1xFhX3wO+WaI8GIbPesM9tUGl9LS2XC9tWi+0jxSoe0YYN71rlqhfPdX0cujVZG3l7pkYqkTxZ74SR7287dRAyD01SNfV1T9CqZl4DLirooKSmZp0z8/E58FZaWsLqxz3XEJoP+KhUlQP86HiU8oytZybVCJ2W5spBFIO+Ur30T55wVHMDzHHur0GRWG1g2aKWaawcW0x4tERm3mP2kHgN9pfcaqS0Gjd0Bse7sKtRV17NnFx39oWC/wDMUiDdltJeWHBRGpdJPNk5lGf4sYr8h3rOxkkk4ynfkfHTJIeCjr4lV9VXDWekFbcOjyX61nt9w9uSwbH3a5SbN9K3MqtK1rFGhDLEWkcbw4hm3QN8jqyBVBlDM42LLDtz2+AV59bE0XD7nsy2eJXxoKw5G2ijPhKo3u1jxb+ompzNgZPAdZ4Vb2+y6Zv3+kZO1YI44h/M281Wlrso0evF4WuG655JJf6WO7+FexhMjzpPcBfj7LwcUjYNFjSbcPdYOfWW2Q4a4jz1Bgx9y5NfVrfy3J3LO3kmc/XZHihT7TyOBw7FyTTcsdCQQjEUEUeP4ERfgKm1aZhMTTdxJVZ+KyuFmgBZzUzVAWUbF35W4lIaabGMkcFRB9WNRwA8p6ah686oSXDR3Fsyi4iVl3HyEmjY7xRiOKkEZDdBzWvopoY2lugRklgkcHaYOaS1zpUwHdu4JrZut0Zoz5syAoR7qjXl7Z3CYaeI44qwkUOhHMytnKsOeniVzVdPq3aucvawMetooyfeRSw4VGHaTHEJkMUeRovaCq/Z9pGWfRlvLMSZGTix4FwGIVyOtlAb11oq+Y4woAUAAAAAcAAOAAHQK+qbJUsHtMs5Wls5I4JZhG0++Il3yu9GFBIz10ntdNTr+6uuVisLnd3FXvoyDkZzwzXp2jFQ6lut1vbaym1ztXquy9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97" name="Picture 17" descr="http://www.melcontransformers.com/images/bee_star_rating_transformer.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905000" y="914400"/>
            <a:ext cx="753979" cy="1371600"/>
          </a:xfrm>
          <a:prstGeom prst="rect">
            <a:avLst/>
          </a:prstGeom>
          <a:noFill/>
        </p:spPr>
      </p:pic>
      <p:sp>
        <p:nvSpPr>
          <p:cNvPr id="25" name="Flowchart: Sequential Access Storage 24"/>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Home cooling</a:t>
            </a:r>
            <a:endParaRPr lang="en-US" sz="2400" dirty="0"/>
          </a:p>
        </p:txBody>
      </p:sp>
      <p:sp>
        <p:nvSpPr>
          <p:cNvPr id="20" name="Flowchart: Sequential Access Storage 19"/>
          <p:cNvSpPr/>
          <p:nvPr/>
        </p:nvSpPr>
        <p:spPr>
          <a:xfrm>
            <a:off x="0" y="32766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21" name="Rounded Rectangle 20"/>
          <p:cNvSpPr/>
          <p:nvPr/>
        </p:nvSpPr>
        <p:spPr>
          <a:xfrm>
            <a:off x="1828800" y="27432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Unplug devices when not in use</a:t>
            </a:r>
            <a:endParaRPr lang="en-US" dirty="0">
              <a:solidFill>
                <a:schemeClr val="bg1"/>
              </a:solidFill>
            </a:endParaRPr>
          </a:p>
        </p:txBody>
      </p:sp>
      <p:sp>
        <p:nvSpPr>
          <p:cNvPr id="22" name="Rounded Rectangle 21"/>
          <p:cNvSpPr/>
          <p:nvPr/>
        </p:nvSpPr>
        <p:spPr>
          <a:xfrm>
            <a:off x="1828800" y="36576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Switch off the lights &amp; fans when not in use</a:t>
            </a:r>
            <a:endParaRPr lang="en-US" dirty="0">
              <a:solidFill>
                <a:schemeClr val="bg1"/>
              </a:solidFill>
            </a:endParaRPr>
          </a:p>
        </p:txBody>
      </p:sp>
      <p:sp>
        <p:nvSpPr>
          <p:cNvPr id="23" name="Rounded Rectangle 22"/>
          <p:cNvSpPr/>
          <p:nvPr/>
        </p:nvSpPr>
        <p:spPr>
          <a:xfrm>
            <a:off x="1828800" y="4572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Replace Incandescent lamps with LEDs or CFL lamps</a:t>
            </a:r>
            <a:endParaRPr lang="en-US" dirty="0">
              <a:solidFill>
                <a:schemeClr val="bg1"/>
              </a:solidFill>
            </a:endParaRPr>
          </a:p>
        </p:txBody>
      </p:sp>
      <p:sp>
        <p:nvSpPr>
          <p:cNvPr id="24" name="Rounded Rectangle 23"/>
          <p:cNvSpPr/>
          <p:nvPr/>
        </p:nvSpPr>
        <p:spPr>
          <a:xfrm>
            <a:off x="1828800" y="5486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natural light during day time</a:t>
            </a:r>
            <a:endParaRPr lang="en-US" dirty="0">
              <a:solidFill>
                <a:schemeClr val="bg1"/>
              </a:solidFill>
            </a:endParaRPr>
          </a:p>
        </p:txBody>
      </p:sp>
      <p:pic>
        <p:nvPicPr>
          <p:cNvPr id="26" name="Picture 4" descr="http://www.gettingthewin.com/wp-content/uploads/2010/04/unplug-257x300.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696200" y="2057400"/>
            <a:ext cx="990600" cy="1156342"/>
          </a:xfrm>
          <a:prstGeom prst="rect">
            <a:avLst/>
          </a:prstGeom>
          <a:noFill/>
        </p:spPr>
      </p:pic>
      <p:pic>
        <p:nvPicPr>
          <p:cNvPr id="27" name="Picture 6" descr="http://www.dreamstime.com/earth-cartoon-mascot-switch-off-thumb13786858.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133600" y="3048000"/>
            <a:ext cx="1094154" cy="1066800"/>
          </a:xfrm>
          <a:prstGeom prst="rect">
            <a:avLst/>
          </a:prstGeom>
          <a:noFill/>
        </p:spPr>
      </p:pic>
      <p:pic>
        <p:nvPicPr>
          <p:cNvPr id="28" name="Picture 27" descr="DBB__Fluorescent_Bulb.png"/>
          <p:cNvPicPr>
            <a:picLocks noChangeAspect="1"/>
          </p:cNvPicPr>
          <p:nvPr/>
        </p:nvPicPr>
        <p:blipFill>
          <a:blip r:embed="rId6" cstate="screen">
            <a:clrChange>
              <a:clrFrom>
                <a:srgbClr val="FFFFFF"/>
              </a:clrFrom>
              <a:clrTo>
                <a:srgbClr val="FFFFFF">
                  <a:alpha val="0"/>
                </a:srgbClr>
              </a:clrTo>
            </a:clrChange>
          </a:blip>
          <a:stretch>
            <a:fillRect/>
          </a:stretch>
        </p:blipFill>
        <p:spPr>
          <a:xfrm>
            <a:off x="8001000" y="3657600"/>
            <a:ext cx="1295400" cy="1295400"/>
          </a:xfrm>
          <a:prstGeom prst="rect">
            <a:avLst/>
          </a:prstGeom>
        </p:spPr>
      </p:pic>
      <p:pic>
        <p:nvPicPr>
          <p:cNvPr id="29" name="Picture 28" descr="luxury-living-room-4.jpg"/>
          <p:cNvPicPr>
            <a:picLocks noChangeAspect="1"/>
          </p:cNvPicPr>
          <p:nvPr/>
        </p:nvPicPr>
        <p:blipFill>
          <a:blip r:embed="rId7" cstate="screen"/>
          <a:stretch>
            <a:fillRect/>
          </a:stretch>
        </p:blipFill>
        <p:spPr>
          <a:xfrm>
            <a:off x="1828800" y="5029200"/>
            <a:ext cx="1566809" cy="914400"/>
          </a:xfrm>
          <a:prstGeom prst="rect">
            <a:avLst/>
          </a:prstGeom>
        </p:spPr>
      </p:pic>
      <p:sp>
        <p:nvSpPr>
          <p:cNvPr id="30" name="Rounded Rectangle 29"/>
          <p:cNvSpPr/>
          <p:nvPr/>
        </p:nvSpPr>
        <p:spPr>
          <a:xfrm>
            <a:off x="1828800" y="646938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focus lights instead of lighting the whole room</a:t>
            </a:r>
            <a:endParaRPr lang="en-US" dirty="0">
              <a:solidFill>
                <a:schemeClr val="bg1"/>
              </a:solidFill>
            </a:endParaRPr>
          </a:p>
        </p:txBody>
      </p:sp>
      <p:pic>
        <p:nvPicPr>
          <p:cNvPr id="31" name="Picture 30" descr="lady-LED-lamp-1.jpg"/>
          <p:cNvPicPr>
            <a:picLocks noChangeAspect="1"/>
          </p:cNvPicPr>
          <p:nvPr/>
        </p:nvPicPr>
        <p:blipFill>
          <a:blip r:embed="rId8" cstate="screen">
            <a:clrChange>
              <a:clrFrom>
                <a:srgbClr val="000000"/>
              </a:clrFrom>
              <a:clrTo>
                <a:srgbClr val="000000">
                  <a:alpha val="0"/>
                </a:srgbClr>
              </a:clrTo>
            </a:clrChange>
          </a:blip>
          <a:srcRect/>
          <a:stretch>
            <a:fillRect/>
          </a:stretch>
        </p:blipFill>
        <p:spPr>
          <a:xfrm>
            <a:off x="8009021" y="5951220"/>
            <a:ext cx="1134979" cy="906780"/>
          </a:xfrm>
          <a:prstGeom prst="rect">
            <a:avLst/>
          </a:prstGeom>
        </p:spPr>
      </p:pic>
      <p:sp>
        <p:nvSpPr>
          <p:cNvPr id="32" name="TextBox 31"/>
          <p:cNvSpPr txBox="1"/>
          <p:nvPr/>
        </p:nvSpPr>
        <p:spPr>
          <a:xfrm>
            <a:off x="0" y="3733800"/>
            <a:ext cx="1600200" cy="461665"/>
          </a:xfrm>
          <a:prstGeom prst="rect">
            <a:avLst/>
          </a:prstGeom>
          <a:noFill/>
        </p:spPr>
        <p:txBody>
          <a:bodyPr wrap="square" rtlCol="0">
            <a:spAutoFit/>
          </a:bodyPr>
          <a:lstStyle/>
          <a:p>
            <a:pPr algn="ctr"/>
            <a:r>
              <a:rPr lang="en-US" sz="2400" dirty="0" smtClean="0">
                <a:solidFill>
                  <a:schemeClr val="bg1"/>
                </a:solidFill>
              </a:rPr>
              <a:t>Lighting</a:t>
            </a:r>
            <a:endParaRPr lang="en-US" sz="2400" dirty="0">
              <a:solidFill>
                <a:schemeClr val="bg1"/>
              </a:solidFill>
            </a:endParaRPr>
          </a:p>
        </p:txBody>
      </p:sp>
      <p:pic>
        <p:nvPicPr>
          <p:cNvPr id="33" name="Picture 3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22" grpId="0" animBg="1"/>
      <p:bldP spid="23" grpId="0" animBg="1"/>
      <p:bldP spid="24"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Water</a:t>
            </a:r>
          </a:p>
        </p:txBody>
      </p:sp>
      <p:sp>
        <p:nvSpPr>
          <p:cNvPr id="7" name="Rounded Rectangle 6"/>
          <p:cNvSpPr/>
          <p:nvPr/>
        </p:nvSpPr>
        <p:spPr>
          <a:xfrm>
            <a:off x="1828800" y="1295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bucket instead of shower</a:t>
            </a:r>
            <a:endParaRPr lang="en-US" dirty="0">
              <a:solidFill>
                <a:schemeClr val="bg1"/>
              </a:solidFill>
            </a:endParaRPr>
          </a:p>
        </p:txBody>
      </p:sp>
      <p:sp>
        <p:nvSpPr>
          <p:cNvPr id="9" name="Rounded Rectangle 8"/>
          <p:cNvSpPr/>
          <p:nvPr/>
        </p:nvSpPr>
        <p:spPr>
          <a:xfrm>
            <a:off x="1828800" y="22098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warm water instead of hot water</a:t>
            </a:r>
            <a:endParaRPr lang="en-US" dirty="0">
              <a:solidFill>
                <a:schemeClr val="bg1"/>
              </a:solidFill>
            </a:endParaRPr>
          </a:p>
        </p:txBody>
      </p:sp>
      <p:sp>
        <p:nvSpPr>
          <p:cNvPr id="11" name="Rounded Rectangle 10"/>
          <p:cNvSpPr/>
          <p:nvPr/>
        </p:nvSpPr>
        <p:spPr>
          <a:xfrm>
            <a:off x="1828800" y="31242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Check for leaks</a:t>
            </a:r>
            <a:endParaRPr lang="en-US" dirty="0">
              <a:solidFill>
                <a:schemeClr val="bg1"/>
              </a:solidFill>
            </a:endParaRPr>
          </a:p>
        </p:txBody>
      </p:sp>
      <p:sp>
        <p:nvSpPr>
          <p:cNvPr id="12" name="Rounded Rectangle 11"/>
          <p:cNvSpPr/>
          <p:nvPr/>
        </p:nvSpPr>
        <p:spPr>
          <a:xfrm>
            <a:off x="1828800" y="40386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Turn off tap when not in use (brushing teeth's, washing etc)</a:t>
            </a:r>
            <a:endParaRPr lang="en-US" dirty="0">
              <a:solidFill>
                <a:schemeClr val="bg1"/>
              </a:solidFill>
            </a:endParaRPr>
          </a:p>
        </p:txBody>
      </p:sp>
      <p:sp>
        <p:nvSpPr>
          <p:cNvPr id="13" name="Rounded Rectangle 12"/>
          <p:cNvSpPr/>
          <p:nvPr/>
        </p:nvSpPr>
        <p:spPr>
          <a:xfrm>
            <a:off x="1828800" y="49530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Use solar water heater</a:t>
            </a:r>
            <a:endParaRPr lang="en-US" dirty="0">
              <a:solidFill>
                <a:schemeClr val="bg1"/>
              </a:solidFill>
            </a:endParaRPr>
          </a:p>
        </p:txBody>
      </p:sp>
      <p:pic>
        <p:nvPicPr>
          <p:cNvPr id="21506" name="Picture 2" descr="bucket clipart"/>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7772400" y="1066800"/>
            <a:ext cx="1219200" cy="1283368"/>
          </a:xfrm>
          <a:prstGeom prst="rect">
            <a:avLst/>
          </a:prstGeom>
          <a:noFill/>
        </p:spPr>
      </p:pic>
      <p:pic>
        <p:nvPicPr>
          <p:cNvPr id="16" name="Picture 15" descr="images (1).jpg"/>
          <p:cNvPicPr>
            <a:picLocks noChangeAspect="1"/>
          </p:cNvPicPr>
          <p:nvPr/>
        </p:nvPicPr>
        <p:blipFill>
          <a:blip r:embed="rId3" cstate="screen">
            <a:clrChange>
              <a:clrFrom>
                <a:srgbClr val="E3751C"/>
              </a:clrFrom>
              <a:clrTo>
                <a:srgbClr val="E3751C">
                  <a:alpha val="0"/>
                </a:srgbClr>
              </a:clrTo>
            </a:clrChange>
          </a:blip>
          <a:stretch>
            <a:fillRect/>
          </a:stretch>
        </p:blipFill>
        <p:spPr>
          <a:xfrm>
            <a:off x="1905000" y="1600200"/>
            <a:ext cx="1600200" cy="1066800"/>
          </a:xfrm>
          <a:prstGeom prst="rect">
            <a:avLst/>
          </a:prstGeom>
        </p:spPr>
      </p:pic>
      <p:sp>
        <p:nvSpPr>
          <p:cNvPr id="21514" name="AutoShape 10" descr="data:image/jpeg;base64,/9j/4AAQSkZJRgABAQAAAQABAAD/2wCEAAkGBhQSERUUEBQVFBUWGSAYFBgXGR0bFxscGxsZIh8eIxkgHCceHBolIh8cIC8jJSwpLy0uGSIxODAqOyYrLSkBCQoKDgwOGg8PGjAiHyQ1Ki4qLC4zKisvLiowKTU1LDAvKTUvLDIwNTUsMSowLC8vLSwqLDQ1LywsLyw1LCwsLP/AABEIAKAAiAMBIgACEQEDEQH/xAAcAAACAgMBAQAAAAAAAAAAAAAABgUHAwQIAQL/xABHEAACAQIFAgQCBQYKCgMAAAABAhEAAwQFEiExB0EGEyJRYXEUIzKBkQgXNUJSshUzNFNyc6Gx0uMkVIOTorPB0eHwFoKS/8QAGgEAAgMBAQAAAAAAAAAAAAAAAAUCAwQGAf/EADMRAAEEAAMFBQgBBQAAAAAAAAEAAgMRBCExBRJBYaETUXHB8BQVIjKBkbHR4SNictLx/9oADAMBAAIRAxEAPwC8aKKKEIrUzTNrWGtm7iLiWra8s5AHy+J+A3Nbdc+9YcY2YZzawNu6Vt21CsCQUFwhnZgAd20aV3jdSNhuYucGtLjoF61pcQArDvdc8qVivnO0GJW05U/IxuK28Z1gyxLVy4uJW6UXVoSdbbgQoYAEyR34k8AmqzHTbAJoR9ZZpCzcILECTsABMb7e1GK6VYNo0G7bjmGBn/8AQNKvfGHvO/smHu6bkmPJ/wAo3Cu5XE4e7YWfS6sLgjf7QAUg8CBq552pG8bdZ8XjrptYNjhrGqE0touOJWC9yRp3EwCAAYJPNTlvwPoUorYd7enSou4VC/HJuoyMT8f76h8q8AnDpF/C2cWS0sy3mVlUAbBGUBjyed9htUhtWEg19PRpROAkBF+vtaifzWYy7Ny7dta3JZizO7Ek8lgpBnmZPNaOJyzGZUxezikRgV1izehuZAa0YZhwd1I9Xzqw8B4Ty+9bW5bw1vS4kfake4Pq2IMgjsQa+Mb4Zy20QLlhNRBIVRcZiBEnSpJjcCfjWBm1HB9OJPLdH+y1PwDd2xQ53/C++n/XwKjW82YkgDy7qJJPA0so799XzntUyfyjsFqUCxidJaHJCCFg7gBzqMxttsSZ2go+beB7F3S2Fw9+28g6WGm0yysg6jKmAY+Jj5SWbeHNdg2cPl9pNQIDu9oFN5DArqdoM7SPbfimHvOPKhrrZArqsnsL88/tZtXfkGfWsZh0xGHJNu5OklSp9LFTsd+Qaka5ht+BLttBhsRmItLdYeXZQuyuxnc2yyDkCDB37iBOaxicXkGIsPbvvdwzNDpBCGY1Dy9RUORurSCY+BrSzGQvcGNdmdNfyqXYaVrS4jILpiisOCxiXbaXLTBkuKHRhwVYAg/eCDWatazoooooQiiiihCDXNmY48YfxLiTe9CvcZZb0gB1Gltxwdt+N5muk6qnrD0ouY90xODAN8AJcQlVVlGqGmN33A3PAHtVcsYkYWHjkpxvLHBw4JV6l4e9es2rOHtu7O+ptKkgBQYluFMnvzUBhbmZWCBexti1oWSt66jHiYKAM5MGeKwr06zxwLZtYjQ0LDXfQBxuNcaRUzk35O2NuEfSbtnDrJBibjxGxCiFMnbdh3PtK6HAFkYjcQRnwv8AP6WyXFh798WD4rTt+KLaFhezTEXDsR5NoKnEkAspn27cV8XOqq27emyl66xB+svuoIaNjCggjvHpp1xn5N1n6ORaxN04gL6S4UWiw91A1Kp4+0YmfVEGovE/gTGZeR9LssikwHHqtkkTGsbT8D7H2qz3bCfmz+w/ACh7bKPly+5/NqyfBOeYZcFaU4i2GAOsXHVWDsxZtiRtLbH2rR8ReJFwuJ+l2Ww+IVrYtOour5ghmI0kFjBmTtHp+VVfYyq89triW3a2glnCnSIid+NpH99fFzAXFtrdZCLbkqjEbMViY94n/wBiqBs2LtS8uu7seOdK442Tsw0Nqqo+CtC91UtOk2SLTjtetsynjhrbyI35BnbjmvpPGGKePJuZbdkxAuOhB2ja4ykz8JpByPwTjMYUGHw91luEhX0EWtpk+YRoAEEc8iOasbE/k24kIhtYqyzkfWK6OqqYGysNRcTO5C8DbeBP3XCPl65/o9VD2+U69MlofQMwfMrGIxGHQqnp9BBRQdQJ3fZhOr7hXnVrHhlsYZPVcL62QCWHpATYHltbekiYCkbGjAdJM9w4K4dzaBMkW8ToBPvCsJpl6ddCXtXlxOZMJttqSyhkFhBVmcHgGTpHsJPINjMCBI2RxHwigAK8yoOxRLHMA11s35BWx4VwD2MDhbN0APbsW7bgGQGS2oO/fcGpSiimKxoooooQiiiihCKKKKEIooooQsd+7pVmPABJj4CuUDicbnOJup51woWa7puO/lIJOn0AkA7wAB79qbuqfVnEYjEvg8vdksqwQtb1C5dedwDAZV1ekAfaiZIMDQ8MdM71s672Ie0SB6LLEN7wzcbewn5++PF4lsDDbqPDj0WnDwOldkLHFSlvIMeMJ9EBwQt+WbcjztUEGTxGoyTxyah8w6f418Lasa8MVsa2SDcDsXJJBJXTzxxT9mWVrfgO1xYJP1dxk599JE1XdjxMi3Lll8TjMGwcqNTrfRWELuSuvkEkTAjneufw000luZVg2cuPf39E3njjZQfdaDP1+V74BzzHYXN8Lhr166VW4tk2muu1oK66RC6tMBWDL2ECunBXJ+YXcThMdZzC75eIAuI6Xbf8VcKACJH2TCwfiDzFdQ5DndrF4e3iLDardwSp+RII37ggg/KunhfvsDrB767+KRyN3XEKQoooq1VoooooQiiiihCKKKKEIooooQiqd64dQsThL1rC4NzbNy3ruNpUkhnKqAx3B9DT8GH3XFXMvXLMNedMp2FpLSCSIgjX2UECXPMn4xAAhZPCngTGYS75pGG1j0xcZmKgxJBTaeV59/erAzDzPLb6Po8z9XzJ0ciZ078T98V84HNbV8FrFxLig7lTMbnkcjgxIE1kxOLS2NVx1QTEuwUT7SSBNcNiJ5Jpd54zHDyXVQRMijppy70vZRnOPdmS9g7alWIL+aUt8AiBpct8xtv2g0w4jCJcUC6iOOYYBln5MPnvFRmQeIreJa9odW03CqAEaiirb9UAyVLFiD7EVM1XOSH/AC7p5X5qcQBb828OdJMznL8Jh9Vl2axh749alHazriVZXB9DgrJXfVA2HI2+gHjcI7ZddLtrLPhzyggFnWP1QYLe0zwTuy3cMtwaHUOpIlWAYHcR6SIO9VZ0ZEZ7YHH8d/ybtdBseUvDgbvL16vgk+0Y9wtrmupKKKKepUiiiihCKKKKEIooooQiiiihCKS+pXTexmdnUx8q/bHouhdR0jcowkal5jcQTPcgulambYlbdi69whUS2zMTwAFJJ+4UIXFdlmDKUJDAgqQYIPaD2NP+G6VO2k4rErbu3CTpjWxMSRqLiXG8wDxMmojprlQvY5Cw2tA3OCRqEBd52IJDD+jT34HtLdu4zFESz32RdW7KqxtM8bqIH7IpNtDFPjJEZqgLyBzJyH5KZYSBr6Lxdn8alan5osN/O3/xT/BWxY8L4/Dr/o2O8z2S+hKxHZiWM7AcAbnjvOeK/wCQ4n+pf901TPhbPLuGxFs22YKXXWgMKwkbEbj74rBhhiMVG5xfdcCAb/S1z9jh3hobV8QSFN+K83zS1tina2r+keWVVWiCYK79wD+FNHQvwHiWxVrMCFTDprClj6rmpLiHSBOwbmY+E1pdZB9Xh/6T/wByVbfRX9CYT5XP+fdpzs54fAHBoF3plxS3GNLZS2yfFPFFFFb1kRRRRQhFFFFCEUVWvV3qn/ByrZwpVsU+5mCLS7ble7N2B7An2mpV6h55c9aXcSVbcFLXp3PaEiKiXBupXoBOi6korlxfG+fEwLmMJPH1P+XTj0467EubObOoBE27+mIIHDhR3iQwHJ35EAcHaFBaRqrypS6sZi1nJ8YygEm35e8xF1ltk7dwHJHxAr5/O3lX+u2vwf8Aw1WHXHqPh8XZs4bBXFurq8y6wBgESFXdRvuxMfD3qS8UN0gVQmJuEbgrv3iHJH9gpk6eov0IOgI825cuGfcuy/dsq0veCXTBZXdxF+R5rHTB3YAaVAHvqL/dvwKk+mOcWnwiWFY+bbDF1g8G4xBmI7iuVxzXP7V4BreaPsDfWk/wha3s2nWifuRXRT3iv+Q4n+pf901RGX/x1v8Apr+8Kurx9mi2cDe1ETcU20EwSW2MfIEt90bTVGzW3YzD2LieJ8lm2m4do3kro6o4M3MA5B/i7i3CImY1Lz2jWTPw+8MX5PfiNLmBbCs83LLsyoYny2IMgclQxaT2LD3FRfh/PLGOwwUQZTTdtkjUPSA23JXeA0RSNmXSO+pJsXbdwdg0o3Pxldveahs7Etw7TBMd0g5WpY2B0xEsQsEcF1LRXK2EzDOMpEW3vJaXeB9ZYgbnbdVEsZ4kk1ZHhH8oazd9GY2/IaNrlvU1sknukFkgQeW4PGwL1j2vFtNhKXNc004Urhor4sX1dQyMGVgGVlMggiQQRsQRvNfdTUUUUUUIXJ/ia7/CWd3QDK3L5QEOGGhDplW4jSpYRtv3q3yyovZVUfAKqgfgAB+EVTXS9AcwSQDCORPY6Tv86snx1mYsYG8TEuptqD3LiD+Cyfurmtq70uIZCOXUp3s+o4XSeskrY/xRdbLcRfdjGJuG1YQxC29w0CDvGoGT7EfGsqffEyAZNgYAHqkxt2efvqRwvUPLrZBt4RkK/ZIt2gw2j7WqZjvNbIHmFhMUd2XaZaZBZpWCRwD31QGvPMqsq3ckytsRiLdleXYA/AfrH7hJ+6rN/O9hv5q//wAH+OpLIeoeHxV0WkF1Hb7IYCDAJO4JiAO9EmOxLWE9iRzvTohmFhLgO0v6fyobN8st4rMbGBHpsYa1qZQSCdgQs7zsU32O7bzFPeEwaWkFu0oRF2VV2ApLwfpz+9q21WRonbV9Xa49/stx+yfY09UixjnVG28t0H6nUpthgLe6s7I+g0UfmeQYfEFTiLS3CuyzOwPyIqMxHT3AuI8gLvMozA/38Ux0VmZPKwU1xH1KvdDG7NzQUiv0ksCTbvXlblSdJAPY7KCfxHzrGMnzfDH6nEJiUEwrneJkTr31HjZjHE8U/UVo9vmOT6cOYBVPskY+W2+BVe2ept2zc0Y/Cm1vymoEAbSFadQnuG/GtjGeFMBmNtrmDZUuRymwBgwHtxt8wBx33pyx2X27yaLyLcX2YSPmPY/Eb70geI/B1zBMcXljMsT5lsbwvJgfrJ7qZiAe22qCWJ7v6X9N/j8J8fVLPLHI0fH8beoXngDx9iMmxP0XGSMNJ1rElCd9aECWn8CPaK6QweMS7bS5aYMjqHRhwVYAg/eCDXOWZ4Wzm+D+kWgBirS+tVG5IElYmSp3Knc9vcUyfk++OCdWX3jwDcw5/Eukz/8AYbft78V0eFn7VpDhThkRz/Xcks8XZmxmDoVd9FFFalQuUfC+G+g5ybD76Lj2dTDRP2gGgzzsQJ/WG9RfjXML7Yq7bv3GYW3IVZ9IEkjYbTB55pu65eFbuFzA4tSfLxDalcHdbihZEgDSdpX3g+xiMzDxXl2K03MThboux6zbKgE999QLb8SJAMSYmsErCycShu9lWWoWuN29F2e9Wd+K88Q3hcyXBlJIR9L7cEB+aRKecZ4oy/6FcwtmzfQNLqSVP1m0EnWdtgD8J71A5D4LxmNVmwmHuXVU6WZQAoMTEkgExvA4ke4qWCBDXAgjMkXzzXmJIJBBvIaclCVtZY1wXUayGLqwZQokyvq4g8RP3Uy/mkzX/Urv4p/iqNxGWYnLMVaOJtNauLpuBW7rqI30n7JhlI7ia1vvdNLO3UWrBz3ANjLdjMMAfrbYkLv6gCZTtJU6hHDAke07GA6lYdoS8l23enSbegsdW2wjfnaCJ24qHzTzssZsTgtNzB3vUbZ+xbLRB9J2B4B+48Cc79YLOiRYul9vSWULPf17mOd9P3CuYOHdIwBrN9vA3RHI+CeCYMcSXbp45WDzCc8uzPzpIt3UUcNcXRq5mFJ1bRyQKj878aYXCyLlwM4kaEhmkdjvCntvFVdn3ULFYn06vJQfq2iRPPLTJ2PHHwpYq+HY1nelNch+1VLtKhUefM/pWfiOsahj5eGZl7FrgU/gEYD8TWzl3V2y5AvWntSQJDB1APc7KdvgDS74U6bvfAu4qbNrf0na40d9xCr8T7cdxLnxVlOH+qtYYXVX9fy0aTx9pzqPHyryTD4SzHFGXEa0Tl9dEMmxFb8jw0HSwrBweNS6ge06up4KmR/4PwO9Z6r3AYiyi/TMr16E/lWFk7qR9oLJhl5ncHSd9iC/Ye+roroZVgGU+4IkH8KTYiDsjldc8iD3H1mmcMu+M9eWh8FX+OX+Dc0R0hMPitnHCgyNW2wEEhp7Bz2JFRviZmy3N7eLtJILC8AeGM/WLMGCd/eNQPtTX1Ly7zcAxHNphc57CVP9jGl/xkgv5RhL49RQIGZidW66H55l1H4TTnBzfFHIePwHyS3ExUHs7viHmulrN5XUMhDKwBUgyCDuCCNiCN5rykfolmxv5RZ1MCbRa1zJAU+mZJIMEQNtojavK6NJU0eJPDOHx9k2cWmtJDDeGUjuGG4PI27EjvSba6BZWC0reaTIm6RpEDYREjvvJ35qx6KEKvPzD5V/NXf96/8A3p2yjJbGFti1hrSWkG+lBAJgCT3JgDc77Ct2ihCKR+q/T4Znhfqx/pNqTYJaAZI1Ie0MBtxBA3AmniihC5U8LeMGwRbB462fKBZGUr60JPqUgkSu7EiCfbmtnHdPLWJHm5XeRkje2xMg77TyCY4YD5xxevjTpjg8yE3k8u72vW4D9h6tocQAPVMDiKpfOuh2ZYNw+EIxAkhWssUuAb7lSREj9lm55rC/CEPMkLt0nXiD4jzWpuIBaGSCwNO8fVQVnpVjSwDC2g7sXBA+4Sf7Kn8H4OwWXhbuYXVuPyqkemY7W9y+87nbjYd47/4Nn383i/8Ae/5lb+SdB8xxLa8UUw4Yy5uHXdMkydImW7+phMjeoOw+Ilykkof2ij91ISwszayzzPkoDxN4vvZjcWxh1cW2YKlobs7TCyAPlC7gGrP8Gfk+2ltFs0Je60FUtuQqCNwWH2mnYxtttM08eC+mODy0TZTzLve9cgv3Hp2hBBI9MSOZpsNbIomQt3GCgs0kjpHbzjmuV8BhXyrOXwtxpTX5T/sujiUYr6hwytp7SRPNPvhFyqXrDBh9HvNbTUZPln1W95kwpHPaB2quPDt043ONeKPmM7vcaSftKrMvyUEAAcQAOKs/KjaOJxXl6hcDqLwLSCdAhgs7CNpgTHwpBtfd3yKzoHrQ8+icbOvdBviR0/4sXjb9H4n+r/6ilnw/auXsiuIss0OqD4KwaB794HcmmXPvCdvEq+prmphsPNcW9QHpJSY2MHYVWXTH9IIJP2XmCRMKSJjkSAYO21UYVrXYZxac2EO07hpqrMQ4icAjJw3eqbOiPj76FfOBvodF+6AG4Nu5GmCumTqIRYkaSODJrylXqggGYPAAlEJ+J0jf50V00Enaxtf3gFJJWbjy3uXW1FFFWqtFFFFCEUUUUIRRRRQhFFFFCEV4a9oNCFyT0+/Sqf7X9x6fvD36TzH/AGP7hqL6i9O8fhsyvYvA27ty3cc3le16nVrhOpSoE/aJ7EaSJPNLOK6g5hZuMt0LbuCNYeyFfjaQVB49/elGNwckzy5lZtAz/wAr7kxwuJZG0B15G+lK5Kpjwan0fN1t/bi49meP2lmN/aY/trNguoeZXnCWQLjnhUshmMc7AE1hs+A81xDveXCXwzMxYlfLMtJMBtJjfttVOD2dLE2RjyKcKyVmJxjJCxzQbBXvVNT/AAg0gj6tP3a8p/8AA3QG8t63ezF7YW24byQPM1wTszSFAkLt6pEgx39pxDH2UbWa0KS6R++8u71//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16" name="Picture 12" descr="http://www.vicrainforest.org/images/tap.gif"/>
          <p:cNvPicPr>
            <a:picLocks noChangeAspect="1" noChangeArrowheads="1"/>
          </p:cNvPicPr>
          <p:nvPr/>
        </p:nvPicPr>
        <p:blipFill>
          <a:blip r:embed="rId4" cstate="screen"/>
          <a:srcRect/>
          <a:stretch>
            <a:fillRect/>
          </a:stretch>
        </p:blipFill>
        <p:spPr bwMode="auto">
          <a:xfrm>
            <a:off x="1981199" y="3733800"/>
            <a:ext cx="781811" cy="914400"/>
          </a:xfrm>
          <a:prstGeom prst="rect">
            <a:avLst/>
          </a:prstGeom>
          <a:noFill/>
        </p:spPr>
      </p:pic>
      <p:pic>
        <p:nvPicPr>
          <p:cNvPr id="21518" name="Picture 14" descr="http://www.calderdale-online.org/assets/images/fluoride_poison.gif"/>
          <p:cNvPicPr>
            <a:picLocks noChangeAspect="1" noChangeArrowheads="1"/>
          </p:cNvPicPr>
          <p:nvPr/>
        </p:nvPicPr>
        <p:blipFill>
          <a:blip r:embed="rId5" cstate="screen"/>
          <a:srcRect l="34286" t="34108"/>
          <a:stretch>
            <a:fillRect/>
          </a:stretch>
        </p:blipFill>
        <p:spPr bwMode="auto">
          <a:xfrm>
            <a:off x="7620000" y="3048000"/>
            <a:ext cx="1276350" cy="943390"/>
          </a:xfrm>
          <a:prstGeom prst="rect">
            <a:avLst/>
          </a:prstGeom>
          <a:noFill/>
        </p:spPr>
      </p:pic>
      <p:pic>
        <p:nvPicPr>
          <p:cNvPr id="23" name="Picture 22" descr="download.jpg"/>
          <p:cNvPicPr>
            <a:picLocks noChangeAspect="1"/>
          </p:cNvPicPr>
          <p:nvPr/>
        </p:nvPicPr>
        <p:blipFill>
          <a:blip r:embed="rId6" cstate="screen">
            <a:clrChange>
              <a:clrFrom>
                <a:srgbClr val="FFFFFF"/>
              </a:clrFrom>
              <a:clrTo>
                <a:srgbClr val="FFFFFF">
                  <a:alpha val="0"/>
                </a:srgbClr>
              </a:clrTo>
            </a:clrChange>
          </a:blip>
          <a:stretch>
            <a:fillRect/>
          </a:stretch>
        </p:blipFill>
        <p:spPr>
          <a:xfrm>
            <a:off x="7422906" y="4038600"/>
            <a:ext cx="1721094" cy="1473200"/>
          </a:xfrm>
          <a:prstGeom prst="rect">
            <a:avLst/>
          </a:prstGeom>
        </p:spPr>
      </p:pic>
      <p:sp>
        <p:nvSpPr>
          <p:cNvPr id="31" name="Rounded Rectangle 30"/>
          <p:cNvSpPr/>
          <p:nvPr/>
        </p:nvSpPr>
        <p:spPr>
          <a:xfrm>
            <a:off x="1828800" y="5867400"/>
            <a:ext cx="7467600" cy="457200"/>
          </a:xfrm>
          <a:prstGeom prst="roundRect">
            <a:avLst/>
          </a:prstGeom>
          <a:solidFill>
            <a:schemeClr val="tx2">
              <a:lumMod val="50000"/>
            </a:schemeClr>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Do not wash utensils under running water</a:t>
            </a:r>
            <a:endParaRPr lang="en-US" dirty="0">
              <a:solidFill>
                <a:schemeClr val="bg1"/>
              </a:solidFill>
            </a:endParaRPr>
          </a:p>
        </p:txBody>
      </p:sp>
      <p:pic>
        <p:nvPicPr>
          <p:cNvPr id="32" name="Picture 2" descr="http://www.abcteach.com/free/w/washingdishesrgb.jp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1981200" y="5181600"/>
            <a:ext cx="1219200" cy="1219200"/>
          </a:xfrm>
          <a:prstGeom prst="rect">
            <a:avLst/>
          </a:prstGeom>
          <a:noFill/>
        </p:spPr>
      </p:pic>
      <p:pic>
        <p:nvPicPr>
          <p:cNvPr id="17" name="Picture 1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we do to reduce GHG emissions?</a:t>
            </a:r>
            <a:endParaRPr lang="en-US" sz="3600" dirty="0"/>
          </a:p>
        </p:txBody>
      </p:sp>
      <p:sp>
        <p:nvSpPr>
          <p:cNvPr id="5" name="Rounded Rectangle 4"/>
          <p:cNvSpPr/>
          <p:nvPr/>
        </p:nvSpPr>
        <p:spPr>
          <a:xfrm>
            <a:off x="1066800" y="26670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Kilometers Traveled</a:t>
            </a:r>
            <a:endParaRPr lang="en-US" dirty="0"/>
          </a:p>
        </p:txBody>
      </p:sp>
      <p:sp>
        <p:nvSpPr>
          <p:cNvPr id="6" name="Rounded Rectangle 5"/>
          <p:cNvSpPr/>
          <p:nvPr/>
        </p:nvSpPr>
        <p:spPr>
          <a:xfrm>
            <a:off x="3048000" y="26670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Vehicle maintenance</a:t>
            </a:r>
            <a:endParaRPr lang="en-US" dirty="0"/>
          </a:p>
        </p:txBody>
      </p:sp>
      <p:sp>
        <p:nvSpPr>
          <p:cNvPr id="7" name="Rounded Rectangle 6"/>
          <p:cNvSpPr/>
          <p:nvPr/>
        </p:nvSpPr>
        <p:spPr>
          <a:xfrm>
            <a:off x="1066800" y="38862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Efficient driving</a:t>
            </a:r>
            <a:endParaRPr lang="en-US" dirty="0"/>
          </a:p>
        </p:txBody>
      </p:sp>
      <p:sp>
        <p:nvSpPr>
          <p:cNvPr id="8" name="Rounded Rectangle 7"/>
          <p:cNvSpPr/>
          <p:nvPr/>
        </p:nvSpPr>
        <p:spPr>
          <a:xfrm>
            <a:off x="3048000" y="3886200"/>
            <a:ext cx="1828800" cy="11430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 of Travel</a:t>
            </a:r>
            <a:endParaRPr lang="en-US" dirty="0"/>
          </a:p>
        </p:txBody>
      </p:sp>
      <p:pic>
        <p:nvPicPr>
          <p:cNvPr id="9" name="Picture 4" descr="old car clipart"/>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5181600" y="2667000"/>
            <a:ext cx="1625600" cy="1219200"/>
          </a:xfrm>
          <a:prstGeom prst="rect">
            <a:avLst/>
          </a:prstGeom>
          <a:noFill/>
        </p:spPr>
      </p:pic>
      <p:pic>
        <p:nvPicPr>
          <p:cNvPr id="10" name="Picture 6" descr="transportation clipart, train"/>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010400" y="2514600"/>
            <a:ext cx="1219200" cy="1524000"/>
          </a:xfrm>
          <a:prstGeom prst="rect">
            <a:avLst/>
          </a:prstGeom>
          <a:noFill/>
        </p:spPr>
      </p:pic>
      <p:pic>
        <p:nvPicPr>
          <p:cNvPr id="11" name="Picture 8" descr="transportation clipart, aeroplane"/>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477000" y="2514600"/>
            <a:ext cx="838200" cy="423291"/>
          </a:xfrm>
          <a:prstGeom prst="rect">
            <a:avLst/>
          </a:prstGeom>
          <a:noFill/>
        </p:spPr>
      </p:pic>
      <p:pic>
        <p:nvPicPr>
          <p:cNvPr id="12" name="Picture 10" descr="transportation clipart, bus"/>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257800" y="4038600"/>
            <a:ext cx="1524000" cy="1076326"/>
          </a:xfrm>
          <a:prstGeom prst="rect">
            <a:avLst/>
          </a:prstGeom>
          <a:noFill/>
        </p:spPr>
      </p:pic>
      <p:pic>
        <p:nvPicPr>
          <p:cNvPr id="13" name="Picture 14" descr="Bicycle Clip Art"/>
          <p:cNvPicPr>
            <a:picLocks noChangeAspect="1" noChangeArrowheads="1"/>
          </p:cNvPicPr>
          <p:nvPr/>
        </p:nvPicPr>
        <p:blipFill>
          <a:blip r:embed="rId6" cstate="screen"/>
          <a:srcRect/>
          <a:stretch>
            <a:fillRect/>
          </a:stretch>
        </p:blipFill>
        <p:spPr bwMode="auto">
          <a:xfrm>
            <a:off x="6778171" y="4114800"/>
            <a:ext cx="1451429" cy="914400"/>
          </a:xfrm>
          <a:prstGeom prst="rect">
            <a:avLst/>
          </a:prstGeom>
          <a:noFill/>
        </p:spPr>
      </p:pic>
      <p:sp>
        <p:nvSpPr>
          <p:cNvPr id="14" name="Rounded Rectangle 13"/>
          <p:cNvSpPr/>
          <p:nvPr/>
        </p:nvSpPr>
        <p:spPr>
          <a:xfrm>
            <a:off x="1066800"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TRANSPORT</a:t>
            </a:r>
          </a:p>
        </p:txBody>
      </p:sp>
      <p:sp>
        <p:nvSpPr>
          <p:cNvPr id="15" name="Rounded Rectangle 14"/>
          <p:cNvSpPr/>
          <p:nvPr/>
        </p:nvSpPr>
        <p:spPr>
          <a:xfrm>
            <a:off x="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@HOME</a:t>
            </a:r>
          </a:p>
        </p:txBody>
      </p:sp>
      <p:sp>
        <p:nvSpPr>
          <p:cNvPr id="16" name="Rounded Rectangle 15"/>
          <p:cNvSpPr/>
          <p:nvPr/>
        </p:nvSpPr>
        <p:spPr>
          <a:xfrm>
            <a:off x="1752600" y="6400800"/>
            <a:ext cx="25146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TRANSPORT</a:t>
            </a:r>
          </a:p>
        </p:txBody>
      </p:sp>
      <p:sp>
        <p:nvSpPr>
          <p:cNvPr id="17" name="Rounded Rectangle 16"/>
          <p:cNvSpPr/>
          <p:nvPr/>
        </p:nvSpPr>
        <p:spPr>
          <a:xfrm>
            <a:off x="38862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FOOD</a:t>
            </a:r>
          </a:p>
        </p:txBody>
      </p:sp>
      <p:sp>
        <p:nvSpPr>
          <p:cNvPr id="18" name="Rounded Rectangle 17"/>
          <p:cNvSpPr/>
          <p:nvPr/>
        </p:nvSpPr>
        <p:spPr>
          <a:xfrm>
            <a:off x="5638800" y="6400800"/>
            <a:ext cx="35052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CONSUMPTION AND WASTE</a:t>
            </a:r>
          </a:p>
        </p:txBody>
      </p:sp>
      <p:pic>
        <p:nvPicPr>
          <p:cNvPr id="19" name="Picture 1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5562600"/>
            <a:ext cx="762000" cy="76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990600"/>
            <a:ext cx="1600200" cy="830997"/>
          </a:xfrm>
          <a:prstGeom prst="rect">
            <a:avLst/>
          </a:prstGeom>
          <a:noFill/>
        </p:spPr>
        <p:txBody>
          <a:bodyPr wrap="square" rtlCol="0">
            <a:spAutoFit/>
          </a:bodyPr>
          <a:lstStyle/>
          <a:p>
            <a:pPr algn="ctr"/>
            <a:r>
              <a:rPr lang="en-US" sz="2400" dirty="0" smtClean="0">
                <a:solidFill>
                  <a:schemeClr val="bg1"/>
                </a:solidFill>
              </a:rPr>
              <a:t>Kilometers traveled</a:t>
            </a:r>
            <a:endParaRPr lang="en-US" sz="2400" dirty="0">
              <a:solidFill>
                <a:schemeClr val="bg1"/>
              </a:solidFill>
            </a:endParaRPr>
          </a:p>
        </p:txBody>
      </p:sp>
      <p:sp>
        <p:nvSpPr>
          <p:cNvPr id="6" name="Rounded Rectangle 5"/>
          <p:cNvSpPr/>
          <p:nvPr/>
        </p:nvSpPr>
        <p:spPr>
          <a:xfrm>
            <a:off x="1905000" y="9906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public transport</a:t>
            </a:r>
            <a:endParaRPr lang="en-US" dirty="0"/>
          </a:p>
        </p:txBody>
      </p:sp>
      <p:sp>
        <p:nvSpPr>
          <p:cNvPr id="7" name="Rounded Rectangle 6"/>
          <p:cNvSpPr/>
          <p:nvPr/>
        </p:nvSpPr>
        <p:spPr>
          <a:xfrm>
            <a:off x="1905000" y="18288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Car-pool, walk or cycle to schools and colleges </a:t>
            </a:r>
            <a:endParaRPr lang="en-US" dirty="0"/>
          </a:p>
        </p:txBody>
      </p:sp>
      <p:sp>
        <p:nvSpPr>
          <p:cNvPr id="11" name="Rounded Rectangle 10"/>
          <p:cNvSpPr/>
          <p:nvPr/>
        </p:nvSpPr>
        <p:spPr>
          <a:xfrm>
            <a:off x="1905000" y="27432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on holidays closer to home</a:t>
            </a:r>
            <a:endParaRPr lang="en-US" dirty="0"/>
          </a:p>
        </p:txBody>
      </p:sp>
      <p:pic>
        <p:nvPicPr>
          <p:cNvPr id="24578" name="Picture 2" descr="http://www.walkaboutcrafts.com/worldtour/england/clipartimages/clipar22.gif"/>
          <p:cNvPicPr>
            <a:picLocks noChangeAspect="1" noChangeArrowheads="1"/>
          </p:cNvPicPr>
          <p:nvPr/>
        </p:nvPicPr>
        <p:blipFill>
          <a:blip r:embed="rId2" cstate="screen"/>
          <a:srcRect/>
          <a:stretch>
            <a:fillRect/>
          </a:stretch>
        </p:blipFill>
        <p:spPr bwMode="auto">
          <a:xfrm>
            <a:off x="7645749" y="685800"/>
            <a:ext cx="1498251" cy="1295400"/>
          </a:xfrm>
          <a:prstGeom prst="rect">
            <a:avLst/>
          </a:prstGeom>
          <a:noFill/>
        </p:spPr>
      </p:pic>
      <p:sp>
        <p:nvSpPr>
          <p:cNvPr id="24580" name="AutoShape 4" descr="data:image/jpeg;base64,/9j/4AAQSkZJRgABAQAAAQABAAD/2wCEAAkGBhQSEBITEhQUFBUWGBUYGRgYGBgXGhkVHBgdFhYaHhgXHCYeFx0mHhcUHy8gJCcpLCwsFR4zNTEqNScrMCoBCQoKDgwOGg8PGiwkHSUsLi0sKSkqLC4sLCwvLCotLC8sLDUsMCwsLC80LCwsLCwsKSksLCwsLDUsLCwsLSwsLP/AABEIAMUBAAMBIgACEQEDEQH/xAAcAAEAAwADAQEAAAAAAAAAAAAABQYHAgMEAQj/xABNEAACAQMCAwQGBwMIBwcFAAABAgMABBESIQUGMQcTQVEiMmFxgZEUI0JSgqGxYnKSCDNDc6KywcIkNFOTo7PRFhdjdIPS8DVEVGTx/8QAGQEBAAMBAQAAAAAAAAAAAAAAAAECAwQF/8QAMBEAAgIBBAEBBQgCAwAAAAAAAAECEQMEEiExQVETMmGB8CJxobHB0eHxBZEUI2L/2gAMAwEAAhEDEQA/ANxpSlAKUpQClKUApSlAKUpQClcZJAoJJAAGSTsAB1JPhWRc1drc1zK1nwVdZGz3JHoqOhKZ2A/bbr9kHY1KVg0PmXnS0sF1XUyoSMhPWdvci5Yj29PbWc3fbXd3RK8LsWZenezdPkpCqfe591RvBuzmJXM145u52OWaQkrq9zbv72+Qq3omAABgDoANgPYB0reOH1BUZbXjd1vccR7gH7MPokez6oLn+I15X7LRJvcXt1KfMn/3Fqt91xOGL+dlij/fdVPyY10jjsTFBHrmLqzqIY5JsqraGP1anADbHON602Qj2QVT/uftR0luAfPUn/sqT4Z2cXKf6pxa5hI6K2oqfeA4H9k1Po9w3qWN237whiH/ABZVP5V2LYcQPq2ca/1l0g/5aP8ArWUsmH1RNM8H/aPjnD8fSYoOIxfeiOiXHuCjP8B99W3lTtKs7892jmKcdYJhokB8cA7P8CT5gVCtwPibfZsV9807/pCtRPEez64vdSyScNZ4zjUiztJEw3A1LIGUjY4PyrF5MNcSCT8mt0rMVueLcMWITzxXVqv85cGCSWaIebosqsyDxkGojckVpFncrJGjqyurKGDIcqwIyCD4g1WMlJWgd1KUqQKUpQClKUApSlAKUpQClKUApSlAKUpQClKUAr4TX2sz7XOZpGMfCrQ4nuRmVh/R2+4bOOmrDfhBH2hUpWCvc5c1TcauHsbJyllGcTzD+lOeg+8u2w+1jJ2xXZwGB1VrfhVn3scTaHmeRY4zKB6WWILSsOhwNug2xSHhPdLb8LsjpklBLyeMcI2mnbH2z6q+0gDGBWq8J4VHbQRwQqEjjUKo9nmT4knJJ8SSarnz+w+zH3iyVlLtuS+ISbz3cFuPu28RkOPLvJzsfcteux5IsndkkluLxl3bvJpCg3xgrFpi65GMHofI17udeKuixwQhi8oldtGQ3cxgF1UjdWd3hiBG470kEFag1v7qzhQZtoAxwsfdSXM0smMnaJ0VDhfVXUqKoGrSNvJza6aaUpd/XRooWXLh3L9tb/zFvDF+5GiH5qMmqHwH6njGj/8AY4hD8JlS/T+61WLl/mV5w3esmQQulMZ17nSdDyLqwMlQ5IHUCq9zAO54uH6Zm4bN/vDJYSflpq+ky+0c4/D+SJKqNLrCebu1O4uZ3S0meC3ViqmMDXJg+sXO6g9Qq74IJrb7+JmikVdmZHA/eKkD88V+R4uIGILGow+AGJwCv7IzsvmSfEnyrbSwUrbIkzXuVIeMSQvJDdMVYFQLklsk7FkcqWQgEsG9JcjBBq3cv8q2UquyrMu6pJbtIwEcqIFIdUI7xiMNqYsG1619ck/OzfionsIzq1EZB6+BxkamZ2Gc+kxyTnoMV38wq1rIL+IE6AFuUX+ltgclgPGSLLOvmutfEVfIruuGX28WWLhnDhAmhWdkBOkOxcqD9nWxLMAc4ySQDjOAMR0PDjZOXtwTbsSZYFGdBJyZYVHTzaIbN1X0sh5i3uFkRXRgysAysNwVIyCD4ggg12VyRySg7RWrO+KUMoZSCpAIIOQQdwQR1Fcqj1lWHHgjN8FZjt7gSfmfacSFenCamrRm1QpSlXIFKUoBSlKAUpSgFKUoBSlKAUpSgFKUoDzcS4gkEMk0hwkaM7HyVRqP5CsZ5aYlbnit36MlzqlOd+7tl3jQezSo94CVcu1u4MkNtYqcG7lAfHX6PF9bMc/BB+KqrzNbfSHs+HJ6IuZAHxtptovTkx5bAAfu4raFRTm/ALN2XcKYwyX8wxNeEMoP9HbDaBB7x6R89Q8qt/EQe5kCu0bFGAdV1shIwGCYOog74xviu+OMKoVQAAAAB0AGwArkRXhTm5ycmapUUDl6eWW61yTwXPdQyRGSMqHy0iONcY9QnSfAergg4DNL8xqn0aV3gW57tWkWIor6mUEgAMDv4ZAzvVNsuK/RpLqa2Q/R5JXjTvJJX72dcoGDOzN6UrDVITjHdqBq147G44LmYg309s2cfRmjdcdA2h4mVpTkMQdTLvjG1eTqNNllmc/C+/8ATk6YNbCX5T4oxi1xQvNcsMM7o1tBCDgiKMSLrEY2PoIxbYsemIrn+4VmEkbiRhb3aMy+qZ7dorpQPce8HU4II6g1LcR5Njykkk980TFVlVrmUfVnZWOMHCs24PRXY/Zr0c4cDiht7COKNY4orhYtI6BJo5ID78tIpJO5PWvY0kWskZPrpKq79f6Rzz4VF0ilDKGG4YAj3HcVhna92USCWS+s01o+XmjHrI3VnUfaU9SBuCT4HbWeR7nXw2zY9RDGrfvovdv/AGlNVnn3mKCZDFpldIJ0Mr90Wti67NFJI3oZBYH0/QDqgcgZIvicoZOCr5RUf5Pl8rNeozZlIhYZOSY11KcewFl/iFa3b3neGQaHUKdOp1AVz46QTqIHmQAfAkb1UOBSwwsuhYpbhlMY2SO5AwrsHBVSI/QZgxGd0AByKn34rEiJIwkQMWVm07RFSysZG3RQGUrnJBJHUb1vLJGWRxT5q680bQSUeWVngvE5+GT/AEFonuO9kb6KkcseiOAkuQVb61FQl8uwIwAB0xWl1lPCorSLjNrLZ3LXEkjTQ3TtL3pOqFpIssPR2aA7KMbewVq1YZ0lIzOE0IdWVgCrAgg9CCMEH2YrwcB4gwkktJSTJEAyMTky27EhHz4spBR/aobbWKkqr/N8DpGl5CC01oTIFHWSEjFxF+JBqH7caUwZNsq8MrJWWmldFhfJNFHLGwZJFV1YeKsMg/I1316RmKUpQClKUApSlAKUpQClKUApSlAKV8LY615b7iaRQST7uiIznQNZIUEnSB6x2oChcwSd7xiU/ZtoI4h5CSUmWQ+/QsI+Nefki277i97cH1baKK3Ty1P9bKR7RsPxVU+E9qNpLc3LS64TNMXDOAV06EjRSVJ0kLGvs361fuypU+jXDrJFI0t1PK/dusmnUQIwSpOPQVTg+dRqZbcNImPZdajeJ8yWtscXFxDEfJ5FVv4Scn5Vnfaj2iSpMbG0ZlYaRK6Z7wuwysUeNwcEEsN/SAGNzVd4FyGxGu5YoW30IRqPtkl3LH2L/Ea85YoxjuyOvh5NYxlN1FGkPa8O4iYYo5reSKNZB9HidRksUZThGDLpKE7DcnPhv0cLuJLKY282pwxAUgZL/dkAHViBhlG+pMgYxmBXli2GMwq2OhYsxB8wWJIPtG9feVsQ3bxhGlhZ8mSUuStwXAxmUnveu0irlSACxHRCUW+G/mdCxzguTRpYgylWAZWBBB6EEYI9xG1VnmG5EnCJyrmRrfTJqIILfR5VlDb+sSsYJI8SenQSFhK8kvfiVjE6gLGAAq6chteQWMmouDgqBoAIOnJrM1sz8TMMlrHCtxDdxB41yZHeNWLvLoUOukSDTkkNu3Va3a8+nJlNcWdnCEdbWULc3kKRXNyjdxHHNhWkMynQYnkHoyruucdTTl/lCC8ExP0kWsYWG1y88LEaS9xNpOnWzySMCzqc6DtjavV2W3pZZgerpZzn954O5f8AtW5qqds/N0jzCzgkeONB9aVJAeVigVCRuVUOGIzuTj7NJpvLKMTHwdF1woWMqW8nGF+jxOCgEspmhUbFRFCpUNpLICzBQGJ0VOctdonDrcXEZumKfSJni1JMx7uQLJpyVLE62lG+5+NYS9uux3wQTj8Ib8g3zHkdpC55YmhjjdlZVlXKtpJ1jxwdgFHTJIzv4Vv7GN2+wpNdG/WVzBd39gbbR3ccc12+gL67r9HiVtGwf05iQd/q6vVfkTgnGrrh0qzQSGNvEZyrr4qy+qw/Twwa/TnJfN0fELJLlBp6iRc50SL64z4joQfJhXLqcbTT8FlKz7ac620tysEb6ydYLAeisqlh3TE9JCI5mA8VjJ6Fcz1Yzxa9iSCwiy0FxJbW8v0gYKKzPri71OrKsmWDj0k3xlSynWOCXzTQI8iaH9JXXbAkRjG+CCcrqVsHxGKyy41HlFnFqm/JA8jy/Rbq74YdljP0i2/8tKxLIPZHJqX8Qq61Qe0J/os1jxIbC3lEU3/lpvQcnz0tpIHmavoNd2Ke6CZi1TPtKUrUgUpSgFKUoBSlKAUpSgFQ3N0F29pILCRIrjYqzgEYByw3BAJGwJBHu6iZpQH5g5zk428oHEIriRFI+rCt9HbHh/o5Ct7859tXzsrtbiyjkunt5LW0bHexMzMoGP8AWI0fMkYXHpBicqSwJ0gVsdfCKmwZLzDYWbl7eca1Z5HUhWydTtJlJMadZ1HA1b5xvmvXyfZcPs7qNrKTu0uopEeKSX0hNG6BBoc6g286nqOmOu/AcpmW9uIICVtoSHeHVhO8ZmKRptlUAXWyZC5MeABqB7bnh0balkjRsk6gyg5ONJzkb7bb1x63M4y2vqjoxYlNWnyZhzDevbccunbAIuJTlgdkc6lbb9gge5q0FeL64EkjK+kyAkkaVXI1knO/o5A33LLVd584HDJwyC6eUJdRNLbelktcLDK8ajbJMgVVOo/ewTuCHY4iNOkZ9fRKyq22JtQydJ6ER6sezV7al445truvBaGZ4oS4suKzqTgHfy6HHuO5pHE00phTGyB5GYFgqMSqgKCMsxVvEAaT12Bt/E+BAxNry4AzgKxbI8V05bV5Eb1mf/an6NcyBJiZ8GApFEsjs0TuAcMSASS3QAAN7Kh6aGOad3ER1OTLBxrbIsQ5XMFvLCzzNE+HyuY5opAMNNG49ZjgMw+0dR9IsQ0evLslmbZmumume7tdErg973bSqGQyF27xdJJA2GxPuto5vt/osTXDxvME1NGmdXerGWfCHdcAOcnAABJ2FeKz4aWvLWI7rZxB3x070oYYh7t52/8ATWts0o1aMcKlFPc74Ibk+Zba+mVyFRUvUJPgsF33if8ADuc1IcNgspRHbzmCS5ZJXkiLAsGlYSTqyg9QzjY7jRt6pIg+Z7FjxCeNMapJQUB2BMtmdIPsaa0UH31ZOISvd2yzWghd8ghJ1PosD6S9QYpFII9hWqS7UvVIvjV2QnE+xWykyYzLCeowwdQcYOVcZIIwCNQzgdKtcHLsK2i2uMxqpVckkqCCPRZskYyQDkkDxNeSx4nKiMk8NyrYYlwBMSx+6IFIHsGABgePWO5JvbaZJJ7L6SV7x1bvpJjqk2Z20O7Lk6s5xnJOaht1yaRSb4Mv515MNnLgEy51EME1OFGDuSCF2OSEU4GCdOoCrD2M8QT6LxFHnWJH7tVeRsAOySKxBkI1EAIfDoK1PisMUkLJOIyj4UrJgoST6IIPX0sY8c4xvWdT8r2tkzlImjiiAxqtu9aUgt32pnjZiMLlRlUYZwv26s5KUaZm4U+Dw8voOKcTiJjAto4Y1VCdWbeLVp15UDLGRMj2kVs1pbCNFQZwowCdyfaT4nzPjWC8J5KkmjtJ7eV7SaW8kEEafYh3eRs5BAjUMPI40/aFTPGeZBwji0sMM0rKEhdopnLpMxUmXLuSYpmGhgwwpOQRgisXheS2mdOryK440uIpL59v8X+BofaMoPCrxWAOqIqM/eYhVPwYg/CnZbx36Xwm1kY5dV7p/PXGdGT7SArfiqJ7QuNJNwhZYm1JOYSp81P1nTwPobjwIqB7CeLqj31mzKpMizRqSAW1oe80g9cBEO1denxVg3/+mvwX8nBJ8mwUpSrEClKUApSlAKUpQClKUApShNAK819xGOFdUrqgJwMndmPRVHVmPgoyTWFc2duF2yg2rRxK3pAIgkdVLMoV5HYqr+hnAj8ep6nycuc48SjK3j2UsqMNrjuZZ30nyeRidH7KNGpqaBuvL1lojZ2jEckztLINRbLH0VySB9hYxjAxiuniHD42dgIHZ9DSZHoqzE4CF8+sTv7OtezhnEC9tDLMncs8aMyMd0ZlBZDnG4JI+FUTtM7So4Int4HIkYaXddzGreCjxlYZ0jw9Y4Ayaygp+8gpOPRT5OGG+hH0WQ3LRteSAhO6bvMxpdom+Crd9DJGSdXoMpOW9Gv2A7shgSug51a2V4XHX1t09L7ORjOCvWtT7M+CC0it4WXu5GglnKnOR30q5XJ8UWOBT7TVvm4FbvMJnghaVcESGNC4I6YcjO3hvtXFlmoS2o6cWSlyrKRwnnC6lRopJSroSr5iCSjHv2U/gB3BHgarnCuXCsjs6pE5ZiXiRlJXVsFk74n0hgnKA5zkZwa93aTL3XEwUBUvbo7MvmrumTjcejoBJ2wo8qi+DXT3l1HbPO0SSZ9MYy2N9C+TEBsMdhp6EkA0lvl54OiDxKO4sNvplN3cSH/R7WCaPP3p5E0uF8CVTCfvTY8Kt/K/FLeZrgwSd4xZJJDjprQd2M+xVxp6ghsjNULtA4oid3wy1ASGDS0uM7v68ceT6xyRKxOSSU8c1y7JbwR31xEf6eNHU/txEhl+KyhvwGqNqtv19eTpejnLSvVP16+HV/oSnaHL3F2lwQSFihlIHUi2ulZwPbouHFevhN9DfySS2Uj2tyMGRGUMko6BnjDYbwGtSrDYHIwK7O06x7yODzf6TB/vbd2H9uGOst5V5h+i3EFwThdtQ6ZjYemPkcj2gV6um061GBte8lweO5OMi+8xc6Pbym2uonZwqMfokuNWtiqKSdDqxIJ0qc4Gc4rp4X2hKifRrexeJo1yIcxoAueqnX6Yz1IB3O+5qrXfNlqbi6uJJoy0k8pXGWPdoTDDgKDj6tAfxnzrw8Q41FcAd1BdyuuSjwxspVseD9VB8dj7q6o6HG8Ck5pSq6+uTyl/ldR/ynD2LcE6tLn9icsuJ3PGLuOKZNNusitIm4Qoh1FHLAF2JAAQAYwSR92c5vs4reYC2h1y4DLhC/da3YIA7Me6UlWwiKuRHgtjZqrwm84l3KI1j3hAwzzyhNW+clRhgR5g5GAc5qW4aONLr/0i1iaRlLPp72QhUWNRllK4AX5lj1Jrzpaec1SVHvrLCE1L3vh+he+T+FBbhwN1s4o7RP61lWe6b8Ra3HvjaqHxrliHiguLh/ReaaR4pQNxEuIYcj7SFIkbH7ZwRmvdec2mw5cDvJrurtrgBhhWZ3lfvJMD1dKYxtgHQKqlj2oRi2VVQK47qJI1BOFCrrb3DOlFzk6RnqcdWCKiqZyzk5Scn2yP4PwniEwbhjS6ba3lZjIFyFbfKoxAJz3hOnO2onbxu9jyLbRKoQOsgOROHZZw2MahIMEe71fZXs5dsnjgzKMSyO80g8nkbUV/CNK/hqTrqjBJUUOdpzddWI/04G5th/8AdRr9ZGP/ABol9Zf/ABE8txvV7sr6OaNZInWRHGVZSCCPMEVU+GcRCnS+4NRV7wqbhrtecMXvIGOq4sh6rD7UsA+w4HVRscdNgK58mOuiu6nTNIpUby/zBDe26XFu4eN/mD4qw+yw8RUlWJcUpSgFKUoBSlKAV8Ir7SgKM/Zy4Qwxy2zW+QVjnte9IC+oCwmUSaR6IJXOBuTuSm4PPY2hMvE9EcYCrmJEAHSNAWclvBRkljt1NXms37QePxyOI1YjuGnidzskc81o6wtrzgaTIqk/ZMoqybZWkQcd/FO6iTiE8md9IYQBlz1DRxqxU7gMHwcHBOKr1jFA3EoZWjYQjW1vAgy22ll9dgC5VxK7u2xRsthRiUXtEhNpxOOPTHJLGpCEEMFFrHA8Y6DUndy7fEZBzXm7r/TYpIh3qRRzFwm5aKdRBlAcEkKWYDx7sgVTJJvJBJep14cUJYMk/Kqvmy6X/MM1zJavZ2kySohlTWYgGtXwpEgEuUR9KkL6+Y1YA6GFWThvNUMkTPKy27RnTKkrKpjfGcEk4II3DDYg58wKBwTnO5jbvHtJwRaxW7ERE6niZ2iZFJ14cO+cqNB0g9c13WvLNuAHeCFpSAXdkV2MhGXOpsndsn41EtJ7V22c6n4og77nG1uru5uGl9ElIoFQO0gji1YkAjBZCzvIwzg4xnrXQhGF+j2160qaWWcxBD3q7rITMVDHOcjGCGI6VeI0CjCgKPIbD5CvtdEdLFcWczwpyc22Zzb8vcRk1NJHCruzu7SS5y7MWY6YwcdemfCpThnKV7HIkou4oXQkgxw68ZUqf5046MRuPGrlSrLSYk7o9WX+R1MsfsnP7NVXC4K/xPl2SZc3N9eTaSG061iTI8dMa7HGfnURxrgHDOHxCWW31knSoJd2ZsZxhm0gYG5//lXWVMqR5gj5jFeW+4ZFcxBZ41kUhWw3gcdQRuDudx51t7OKVRRwnDg/I96VVkt+H2KkZwVM0gHt7rQmfxGvFzQklnGzHi1vJMAdFuLZGaR/soFSRpFydtXQVxi5Fs1GO5yo+y0krL/CzlfyqUseEQw/zMMUftRFU/MDJqmyfqD5wieR4InmQRyMoLoPst5b9Pd4Zx4V7K+UrYFQ432aw3LhjNOoGrCagyLqYuwQMPQBZmOBtk16+X+z+1tGEiK0kg6PIQSv7oAAB9uM+2pbjHG4bWMyTuEXoPEsfJV6sf8A4cVAJPxC93jxw+A9Gca52HmE6J8ce81RqKfXILaxwMnYefhXyOQN6pDe4g/pVbh7NbMnVcvc3T+LSysB8AuCPma9idmXCmI+oaPp6SSy5Ht3Y/pTdL0BNEV67PiTR9Nx5VA3vJ9zaYawuzdxjc29yQxx5JOMaT5AgDzrlwfjSXAbAaOSM6ZYnGHjbyI8QfBhsfyopKXZHZ5OI3x4VdniFsp+izMPpkC+BJwJ0HQHJ3Ht/ayuocD5gt7yLvbaVJUzjKnofIg7qemxA61mXOVmZeH3SL1MbEe3Th8fHTj416+V+HQ2dhZcTsxpTuIReIpOmSIACWUjf6yJ9b5HVRIPEVz5YqL4JRqVK+A19rEkUpSgFKUoBSlKAjOZuNrZ2dxct0ijZsebAeivxbSPjWa8qW5FnEZPSkmBmkJ+1JKTIxP8QHwr2fygOJFbCG2U73M6KR5ovpH+0Yq9aRhQFHQbD3DYV0YF2weC+/nIIwraXbfSvo+iVwGwMBdBkO/iigeVfOBwRqhMUUcWogkIqrkFQ6Z0gZOlx+dSVdFpZJEGEahQzM5A8WY5Y101yQd1K8vEuJx28ZklYKo+ZPgABuxPkKiUsru93kdrC3PRVwblx+0ekHu3bzzUOVAkuI8dt7f+emjjPkzDV/D6x+VQzdpfDwcfSPj3cuP7lTfDOTeHQbrbo7dS8v1rE+eXyAfcBU4kMBGO6ix5aEx8sVS5EWV3hnMltcHEM8bn7oOG/hbDflUlS+7OOG3QbvIVhfqskP1TA+eFGkn95TVWea54XIsd45uLRzpjuiMNGT6qzDfb9rf3noCyc0yS1V1249EDyyPkxUfkBXOuEX2v3v1VT+uqtQc6UpQCo7jvG1tYtRBd2IWONfWkkPRR/ifAfAH3yyhVZmIVVBJJ6AAZJPuFV/l+2NxKb+YEagVt0P8ARwH7ePB5OpPgCBVW/CA4Ny0xkF1ekS3J9VescA6hUHTI8W8+nmbFSqjzpzi0B+jW2DcMMluoiU/aPmx8B7j4gGUq6BLce5ttrPaZ/TPSNRqc+Xo+A9pIFVmTtScn6uxlK+bSBD8tJ/Ws+ueKLEzFfrZSSXlc5y3jv1Pz+deVeYpgc6gfYVGPy3/Oocox95/6/ccm2csc/wAVy/d4eGbGe7k6kDrpbo35H2VJcxcMMmm7tx/pUI2HTv4urwt55G6nwYDzrBLi/dmW4jYq0bLt/s26qR5qSOvXIwfAnfuW+L9/BDONu8RWIHg3Rh8GBHwrO1K0iKOVleJNEksZykihlPsPgR5joR5g1F8n8wRcNmm4besqWkxeS2kf+bCv/OwsTsoBJxnzOfWFd/Do+5ubu3Gyh1njHlHPlmUeQEqzfxV6OKcIiuY+7njWRc5wc7HzBGCp9oNTKO+JJauzTiBm4TZuTnEejJ6sI2MQY+0hAfjVmqg9lTdyLyx30wSiSIHwgnBdQM7nDrKM1fq42qdEilKVAFKUoBSlKAxbtzn1cS4RF4BtX8U0a/5KstVLtzGni3C5D09H+zOCf7wq2murB0wfK83EuIpBE0shwq+QySTsqqPFicAD216qgbRfpVyZjvDAzLCPB5h6Mk3tCnKL7nPlW7IOXCuFO8gurofW/wBFF1W3U+A8GlO2p/gMAVOE18qhc589adcUD6FU6ZJl9Yt4xxe3zfw8POiVAs3F+bLa2bRI+ZP9mgLv8VX1fxYqLTtIgz6UNyg+8UUge8I5b8qx+bjL7iP6tTvt6xPmzHcmuFtxmVDnWWHkxyPz6fCq+0hfLf19fAcn6L4XxlJUWSFxIh6FT8x5g+w71Kyxx3ETxSqHRwVZT0IP6e/wIBrEeW+Ye4kS4U4ikIWdfDGca8feUnOfEE1sEEmDVpQ8Edlf5dV7d5rGVixt9JiY9Xtm/mz71wUPuFTSes3uU/IsD/eWvJzTHourC5G2pntn9qyIZI/k8f8Aar2D1x7Vcfo/+Q1WHVEn2lKVcEFzIO+eCzHSUl5cf/jxkFh7NbFE+LVOgVCcHHeXd5MfsslunsWNdcnzkkP8FTdVXqCI5q4+LO2aXGpzhI1+9IfVHuG5PsHtrF+LXjRhlLFppTrlfxJO+M//ADb31budOLCa8kJP1VoCg9suMyH3jZfhWczSl3LHcsc1E5bY35f5fyOzrpWuchdnyCMSzDLH3ZB8QCegHTI3Jz4VHdqXK6QosqeY38cZwQSOu5Ug+01z7ODJZk5VXBQeEbyaPCQGP4t6nycIfhWwdlNxq4bGPuSSL8M6/wDPWO8H/wBYg/rI/wC+K13sk/8Ap5/rpP0Spxe8bMsnEVxxKE/ftJAfwToV/wCa3zr314OIHPEYR/s7RyffJMoX/kt8qkMVvEhHhh4uLPiEU5jlkWWGWFhEoYllZZo9sjoO/wDnVs4b2h2ssiRN30EjnSizxPEHbwVXI0FvIasnwquyQhihPVSSPfpZP0Y1B8+XOjh9wftEIq/vl1Cke0HcH2VnPEnbJLBw+3PEYmuruWcK7yiOCKV4UiRJGjAbuiC8nokksTjOABUZxW0a3iXRd3hnHoxO05xr6opR2ETAnAw2WYeddvK05WOYSJpnWWQXDnGXuMl5TkfYAZNPs8sbxvNPFI2BhaZEBK6hu0hUMGwiLuWOMdNs5rKMVVmEpvdSNB5R5u+mB45InhniWMyI2Cp1ZGpGUkMupXHmMb1Y6qnZ3wdo7YzzIy3E5Zm1+uIg7dwhHRMIw9EAbsc75q0yShQSxAA8TWT+Bsrrk5Uqu8Qur2f0LRVt08bidSzf+nb7E++Qr+6RvXg/7s45d725vLzPVZJmSPPsih0qB7N6gkof8oqeJks3SWIyxSOCgdS4VgGBKg5wDGBnH2hVlt5w6K46OoYe5hqH61JczdmNpJw65t7W2hikZMoyoobvFIdAXxqwSoByejGqb2e8R73h8IPrRZiYHqChwAfw6K6MD8A9/Md2yQaYziWVlhjPk77avwrrf8Fe6ys1ijSKMYRFCqPYBgfGoy5+s4jAnhDDJMf35GEKf2RN86lLu6WKN5HOFRWZj5KBk/pXR8SCs89cwmJBbxNpkkUl2HWOHoWz4M24Hlhj4CsZ4hed42wwi7IvkP8AqanuZuKO4eR9pLhtRH3UHqp7gNK/OojgPCDczLGM46tj7v8A1Ow+NVytr7Hnz+iItJWzxw2jvnQjNjrpUnHyFdRFfonhnKMEUSx6AcDfcjB9mD+fU+NY92icLEF4wHiMn2kHGfeRp+OawcaRnDK5Spo8fLp1LNEehGfn6J/w+VbTyjemWxtZCckxKCfavoH81NYpyqPrHP7P+YVsHZ8uOG23uc/AyuRXXH3I/P8AM08kvzbvaRHxW6s2Hv79V/RjXqA9JP3lH8Xof5qjOcrjTawe27sx8pQ3+WpCfOliOoGfiPSH6VSPbCOdfQK6uJcQiiZu8ljjGT67qu2dvWIqCuu0Kxj63CsfJAz/AJqMfnU7kSd/J5zah/GSW4c+9p3/AMAKkOK34gglmP8ARo7+8qCQPicD41W+Xub7OKzTVcIoDTYUn09PfOVzGuWHokeFQXMnPgvEa2tUbu2IDzMMYAYNhV9ukdfl41EXaSXYKnxglLYKTlnbLHzY5dz866eR+F/SL6FD0BLH8IyPzxX3mcALEo6DV7fKvV2ZcTjg4nAZWCo+qMsdgutcKSfAatOT4DNRqeMlelFauLN0tIgi6RsFLbewkkfkfyqhdsl4Bbxp4s3/AEP+X8xWlX9mYUaSUrHGoyZGICge81+eufeaBe3RZM90nox52JHixHhnbbwAHtrJyRhCDshuFbSa/uK7/EKdP9ooPjWzdmFro4bDn7bSP83Kj8lFYyPQh/alP/DU/oXA/wB0at/E+0srbx21irRqiKnetjWQBglQMhM7nOSd/Cq42k7Z1Fps5ZOIcxvbJLKkCrpkMLBGAhjYZ1YOB3shX8VWbnnkeO1WzmgivLhluozIQ89y/dhXb+bLEY1BN8frUz2Qcj/QLIPKuLmfDyE+sqndI9/Ibn9pj5Cr7Wbm7sGUR3V7IPqeGXR/rWit/wC+5P5Uk5E4jeTWhuUt7e3imSV4xK0rvpOQuyBfMdR63sFavSpeST4BWrrs/tpJ5JWMumVtckIciKR8Y1MoGd8DIBAONwa9PAuUIbWRpEaV3YaQZZDIVTOdK56DPU7k4GSanKVSyKFfCK+1QIYDftcy3MswiSeaCOCOR4VURNoLSGMhndiC2CcAEYG9QG6L/Ssq4nw1beL/AFq91KSIm+kuO7JPoD0mEZAyB9ZnPT2C1cl84Nc4t7iN4rpI1Z/VKSDZHdChO2rGVOCNQqzi0QpJkV2xcVvrS1S5spSiI2mcBI2bQxAVgXU6cH0fxjyqs8scJCO9zFM80d0BK2vTnvSdWsaAF3DEMMZBUdfDXeI8PSeGSGVdSSKyMPNWGD7utYhycXsrq54VOctEzPCx+3GfS294IfHtfyrTC1fJYmuH7396fupaIP4ZHP8AeqL7RL7EMVuP6Z8t/VR4dh8WMY+dWC0ttNxcN98Qn5Kyf4VRubpjJxB1GT3UccYA39Jsytt7mj+VduOO6SRVmf8AMk2Z8fdAHxPpH9avnZBwgNFPNjfVoHvUBv8APWfcfiZbmUMCpBGxBB9UY2PsxWjdinHYQJrSWRIndhJEXIVWONLpk7A+ihA8d/KubJL/ALG/iVnG4UaarZ3rBu0u+EnEJMdFwPj1/QrWsc8c4QWETASRy3DDCxowbB+85X1VHkdz0HmMFVZJ5gBmSSV8AdSzsdviSfzqkpcFMcHdsl+XxohmlPtx+EE/qa2zl6y7m0t4zsUijB/e0gt+eah+buzocP4bbNHbmcR6WvGVnLkDDnQpOlYy4IY4JCkeGazjmbtHuLsFBiGI9VQklh5M/Uj2DA9hrb20dqS8G1Ex2j8/d7JFDat6EDiQyDBDTLsunwKrk7+JJ8ACY7lvhPEuLO4SS4lRMayZMKCeg9JguTg7eQqF5a5Xku5FGe7iz6cpUlVHjgDd28lHxIG9fonl3jdjw+2S2to5Sq7kkKC7n1nYk7k+7YAAbAVySzxi+X8jWOKUlwjP7H+T5O28jRr+9ISflGn+NWKx/k+xLjvJl9yx5/N3P6VZpu0f7kH8T/4Bf8a8E3aBcH1ViX4En82/wqr1yXVfJfuXWlyP+xa9g/DVOXWWT2F9I+SAVZLLs+sIgAlrFt01Av8A3yap0vNl2/8ASkfuqo/QZrzSXNzJ6zyt72b9M1i9a/F/karSPy0df8oDl6McPhliRE7mXcKFX0HXTnA/aEY+Nfn6t8ueXnmRkeMlWBB9x9tZtxjsnvomPdQvOngUGWx7U6g+7IqcWoU++DPJg2dOypy30jKqNI7KvqqWJVfcCcD4V8tbfUSScKu7HyHs8yegH+GaunAuxniNww1wm3TxaTr8EB1E+/A9talZdh9sIVidNWDksWKsW6E5Uj5dBWksqXXP3GSjfwPzxcz62zjA2AHko2UfL51ofZ1yWySpdXCY0kNFGwz6XUOwPl1APjgnpvr3BeyCytmDJEuodGYs5Hu1k6fhirPDy/EvhmspynJVFUXhsjzLkrqccnbqzfAAfoK9kFzK3XWfnVijsUXooruC46Vl7CT7ZZ5Y+ERVsJPukVJRFvtAV2UraGLZ5MpSsUpStSgrMeDTFJr4SoBOsz99IcZcsxaEKR0RYBDgfteYOdOqu8S5Et552mYyqZNPeorlY5tI0rrXx2wDgjIGDkVaLplZK1RQOauJo0bQtNHH3ilTqBZtB2bSo3LYO3X44q1dn3DGjgmvJopBLIX0BwTKLZd4k0fZJwWwBk6hnJqZ4NyZBbTGWMys2kooeRnEaEglUDHYHSu5ycKBmp6plOysIbSicF7aOHTRgyzfRpB68UoYFW8RqAw2+fb5gdKqPP3H+HXbx3kQmZ4VKC5DPbxb5wurAlnYEthI8Z1nLAbiQ545N4gblpba0sLrWciR0RZV/eEjBWPtB38hXfyd2YSrOl7xaVZpk3ihG8cR6g4ACkjwCjAIzknGIe2KuzQ58j9nksVs88rSGechtEjElYwPQUlicPuSR4ZxnbNXzgXChbxYIAZmZ3PmxPifHACr+EVxu+PKuy7moW64rLJ6qtXPPVKtq5No4ZMxft74T3fFO/G63EaNnw1oBGw+Sxn8VZtX6N5l5LfiEPdyjGDlWAyVbz9o8CPH5EZtP2EcTD4RIpF8GEgUY9ofBH51bFnUlz2RPHt6M7q+dnnLzKy3b5Uj+a8Dnpr9nkPn5VdeVf5PxQiS9dZCNxGudAP7THBf3YA99aRByUg6kD3VXLOUltgi+LZF7pFAkkdvWLt7yT+teI8rxO2o20ZPnoXr8t61qHlaFfDNe2PhMS9EFcyw5DolqYehlsHA5MABcAdABsPgK9kXK8p8DWnLbqOij5VzAq60z8so9W/CM+t+R3PXNSdtyIB6xFW+lXWnj5MnqZshLflSJeu9SEXCol6KK9dK1WKC8GTySfbOCxAdAB8K50pV6ooKUpUgUpSgFKUoBSlKAUpSgFKUoBQ0pQHRkt0On4ZNdTcMU+sWb3mlKyUVJXItbXRzj4dGOiCu4RAdAPlSlXUYrpEW2c6UpViBSlKAUpSgFKUoBSlKAUpSgFKUoB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4582" name="Picture 6" descr="http://andreajgoto.files.wordpress.com/2011/09/carpool-700250.png"/>
          <p:cNvPicPr>
            <a:picLocks noChangeAspect="1" noChangeArrowheads="1"/>
          </p:cNvPicPr>
          <p:nvPr/>
        </p:nvPicPr>
        <p:blipFill>
          <a:blip r:embed="rId3" cstate="screen"/>
          <a:srcRect/>
          <a:stretch>
            <a:fillRect/>
          </a:stretch>
        </p:blipFill>
        <p:spPr bwMode="auto">
          <a:xfrm>
            <a:off x="1905000" y="990600"/>
            <a:ext cx="1477307" cy="1295400"/>
          </a:xfrm>
          <a:prstGeom prst="rect">
            <a:avLst/>
          </a:prstGeom>
          <a:noFill/>
        </p:spPr>
      </p:pic>
      <p:pic>
        <p:nvPicPr>
          <p:cNvPr id="24588" name="Picture 12" descr="http://t1.gstatic.com/images?q=tbn:ANd9GcS7HSIa8WUWIgw7GpgYknJ9EasKqxt10iYkDU3qmBi-ZPEpdJm8P_g7h7tC"/>
          <p:cNvPicPr>
            <a:picLocks noChangeAspect="1" noChangeArrowheads="1"/>
          </p:cNvPicPr>
          <p:nvPr/>
        </p:nvPicPr>
        <p:blipFill>
          <a:blip r:embed="rId4" cstate="screen">
            <a:clrChange>
              <a:clrFrom>
                <a:srgbClr val="FFFEFF"/>
              </a:clrFrom>
              <a:clrTo>
                <a:srgbClr val="FFFEFF">
                  <a:alpha val="0"/>
                </a:srgbClr>
              </a:clrTo>
            </a:clrChange>
          </a:blip>
          <a:srcRect/>
          <a:stretch>
            <a:fillRect/>
          </a:stretch>
        </p:blipFill>
        <p:spPr bwMode="auto">
          <a:xfrm>
            <a:off x="7543800" y="2247900"/>
            <a:ext cx="1371600" cy="1028700"/>
          </a:xfrm>
          <a:prstGeom prst="rect">
            <a:avLst/>
          </a:prstGeom>
          <a:noFill/>
        </p:spPr>
      </p:pic>
      <p:sp>
        <p:nvSpPr>
          <p:cNvPr id="18" name="Flowchart: Sequential Access Storage 17"/>
          <p:cNvSpPr/>
          <p:nvPr/>
        </p:nvSpPr>
        <p:spPr>
          <a:xfrm>
            <a:off x="0" y="27432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19" name="Rounded Rectangle 18"/>
          <p:cNvSpPr/>
          <p:nvPr/>
        </p:nvSpPr>
        <p:spPr>
          <a:xfrm>
            <a:off x="1905000" y="35814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tire pressure regularly</a:t>
            </a:r>
            <a:endParaRPr lang="en-US" dirty="0"/>
          </a:p>
        </p:txBody>
      </p:sp>
      <p:sp>
        <p:nvSpPr>
          <p:cNvPr id="20" name="Rounded Rectangle 19"/>
          <p:cNvSpPr/>
          <p:nvPr/>
        </p:nvSpPr>
        <p:spPr>
          <a:xfrm>
            <a:off x="1905000" y="44196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vehicle serviced regularly</a:t>
            </a:r>
            <a:endParaRPr lang="en-US" dirty="0"/>
          </a:p>
        </p:txBody>
      </p:sp>
      <p:pic>
        <p:nvPicPr>
          <p:cNvPr id="21" name="Picture 2" descr="http://t1.gstatic.com/images?q=tbn:ANd9GcQYQk3jBCxGwX1zw5yHEifEjNcCwXWn3Uir9eJ1QQqZ0TYHvy4INIhOxwf6"/>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057400" y="2743200"/>
            <a:ext cx="1485900" cy="1295401"/>
          </a:xfrm>
          <a:prstGeom prst="rect">
            <a:avLst/>
          </a:prstGeom>
          <a:noFill/>
        </p:spPr>
      </p:pic>
      <p:pic>
        <p:nvPicPr>
          <p:cNvPr id="23" name="Picture 6" descr="http://www.imageenvision.com/150/41259-clip-art-graphic-of-a-caucasian-male-auto-mechanic-under-a-red-classic-car-up-on-a-lift-in-a-garage-by-djart.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7696200" y="3390900"/>
            <a:ext cx="1333500" cy="1428750"/>
          </a:xfrm>
          <a:prstGeom prst="rect">
            <a:avLst/>
          </a:prstGeom>
          <a:noFill/>
        </p:spPr>
      </p:pic>
      <p:sp>
        <p:nvSpPr>
          <p:cNvPr id="24" name="TextBox 23"/>
          <p:cNvSpPr txBox="1"/>
          <p:nvPr/>
        </p:nvSpPr>
        <p:spPr>
          <a:xfrm>
            <a:off x="-76200" y="2952750"/>
            <a:ext cx="1828800" cy="830997"/>
          </a:xfrm>
          <a:prstGeom prst="rect">
            <a:avLst/>
          </a:prstGeom>
          <a:noFill/>
        </p:spPr>
        <p:txBody>
          <a:bodyPr wrap="square" rtlCol="0">
            <a:spAutoFit/>
          </a:bodyPr>
          <a:lstStyle/>
          <a:p>
            <a:pPr algn="ctr"/>
            <a:r>
              <a:rPr lang="en-US" sz="2400" dirty="0" smtClean="0">
                <a:solidFill>
                  <a:schemeClr val="bg1"/>
                </a:solidFill>
              </a:rPr>
              <a:t>Vehicle maintenance</a:t>
            </a:r>
            <a:endParaRPr lang="en-US" sz="2400" dirty="0">
              <a:solidFill>
                <a:schemeClr val="bg1"/>
              </a:solidFill>
            </a:endParaRPr>
          </a:p>
        </p:txBody>
      </p:sp>
      <p:sp>
        <p:nvSpPr>
          <p:cNvPr id="25" name="Rounded Rectangle 24"/>
          <p:cNvSpPr/>
          <p:nvPr/>
        </p:nvSpPr>
        <p:spPr>
          <a:xfrm>
            <a:off x="1905000" y="5257800"/>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Maintain steady speed</a:t>
            </a:r>
            <a:endParaRPr lang="en-US" sz="1600" dirty="0"/>
          </a:p>
        </p:txBody>
      </p:sp>
      <p:sp>
        <p:nvSpPr>
          <p:cNvPr id="26" name="Rounded Rectangle 25"/>
          <p:cNvSpPr/>
          <p:nvPr/>
        </p:nvSpPr>
        <p:spPr>
          <a:xfrm>
            <a:off x="1905000" y="6075805"/>
            <a:ext cx="7391400" cy="457200"/>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Accelerate and brake steadily</a:t>
            </a:r>
            <a:endParaRPr lang="en-US" dirty="0"/>
          </a:p>
        </p:txBody>
      </p:sp>
      <p:pic>
        <p:nvPicPr>
          <p:cNvPr id="27" name="Picture 12" descr="Speedometer Clip Art"/>
          <p:cNvPicPr>
            <a:picLocks noChangeAspect="1" noChangeArrowheads="1"/>
          </p:cNvPicPr>
          <p:nvPr/>
        </p:nvPicPr>
        <p:blipFill>
          <a:blip r:embed="rId7" cstate="screen"/>
          <a:srcRect/>
          <a:stretch>
            <a:fillRect/>
          </a:stretch>
        </p:blipFill>
        <p:spPr bwMode="auto">
          <a:xfrm>
            <a:off x="1981200" y="4648200"/>
            <a:ext cx="1066800" cy="1066800"/>
          </a:xfrm>
          <a:prstGeom prst="rect">
            <a:avLst/>
          </a:prstGeom>
          <a:noFill/>
        </p:spPr>
      </p:pic>
      <p:sp>
        <p:nvSpPr>
          <p:cNvPr id="28" name="TextBox 27"/>
          <p:cNvSpPr txBox="1"/>
          <p:nvPr/>
        </p:nvSpPr>
        <p:spPr>
          <a:xfrm>
            <a:off x="7848600" y="5237605"/>
            <a:ext cx="685800" cy="584775"/>
          </a:xfrm>
          <a:prstGeom prst="rect">
            <a:avLst/>
          </a:prstGeom>
          <a:noFill/>
        </p:spPr>
        <p:txBody>
          <a:bodyPr wrap="square" rtlCol="0">
            <a:spAutoFit/>
          </a:bodyPr>
          <a:lstStyle/>
          <a:p>
            <a:r>
              <a:rPr lang="en-US" sz="3200" dirty="0" smtClean="0">
                <a:solidFill>
                  <a:srgbClr val="FF0000"/>
                </a:solidFill>
              </a:rPr>
              <a:t>× </a:t>
            </a:r>
            <a:endParaRPr lang="en-US" sz="3200" dirty="0">
              <a:solidFill>
                <a:srgbClr val="FF0000"/>
              </a:solidFill>
            </a:endParaRPr>
          </a:p>
        </p:txBody>
      </p:sp>
      <p:pic>
        <p:nvPicPr>
          <p:cNvPr id="29" name="Picture 2" descr="http://www.motobotc.co.uk/images/clipart/funclip/happybiker.gif"/>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7705725" y="5410200"/>
            <a:ext cx="1438275" cy="1163195"/>
          </a:xfrm>
          <a:prstGeom prst="rect">
            <a:avLst/>
          </a:prstGeom>
          <a:noFill/>
        </p:spPr>
      </p:pic>
      <p:sp>
        <p:nvSpPr>
          <p:cNvPr id="30" name="Flowchart: Sequential Access Storage 29"/>
          <p:cNvSpPr/>
          <p:nvPr/>
        </p:nvSpPr>
        <p:spPr>
          <a:xfrm>
            <a:off x="0" y="47244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31" name="TextBox 30"/>
          <p:cNvSpPr txBox="1"/>
          <p:nvPr/>
        </p:nvSpPr>
        <p:spPr>
          <a:xfrm>
            <a:off x="0" y="4800600"/>
            <a:ext cx="1600200" cy="1200329"/>
          </a:xfrm>
          <a:prstGeom prst="rect">
            <a:avLst/>
          </a:prstGeom>
          <a:noFill/>
        </p:spPr>
        <p:txBody>
          <a:bodyPr wrap="square" rtlCol="0">
            <a:spAutoFit/>
          </a:bodyPr>
          <a:lstStyle/>
          <a:p>
            <a:pPr algn="ctr"/>
            <a:r>
              <a:rPr lang="en-US" sz="2400" dirty="0" smtClean="0">
                <a:solidFill>
                  <a:schemeClr val="bg1"/>
                </a:solidFill>
              </a:rPr>
              <a:t>Fuel efficient driving</a:t>
            </a:r>
            <a:endParaRPr lang="en-US" sz="2400" dirty="0">
              <a:solidFill>
                <a:schemeClr val="bg1"/>
              </a:solidFill>
            </a:endParaRPr>
          </a:p>
        </p:txBody>
      </p:sp>
      <p:pic>
        <p:nvPicPr>
          <p:cNvPr id="32" name="Picture 3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8" grpId="0" animBg="1"/>
      <p:bldP spid="19" grpId="0" animBg="1"/>
      <p:bldP spid="20" grpId="0" animBg="1"/>
      <p:bldP spid="25" grpId="0" animBg="1"/>
      <p:bldP spid="26" grpId="0" animBg="1"/>
      <p:bldP spid="28"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we do to reduce GHG emissions?</a:t>
            </a:r>
            <a:endParaRPr lang="en-US" sz="3600" dirty="0"/>
          </a:p>
        </p:txBody>
      </p:sp>
      <p:sp>
        <p:nvSpPr>
          <p:cNvPr id="5" name="Rounded Rectangle 4"/>
          <p:cNvSpPr/>
          <p:nvPr/>
        </p:nvSpPr>
        <p:spPr>
          <a:xfrm>
            <a:off x="4114800" y="28098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kilometers</a:t>
            </a:r>
            <a:endParaRPr lang="en-US" dirty="0"/>
          </a:p>
        </p:txBody>
      </p:sp>
      <p:sp>
        <p:nvSpPr>
          <p:cNvPr id="6" name="Rounded Rectangle 5"/>
          <p:cNvSpPr/>
          <p:nvPr/>
        </p:nvSpPr>
        <p:spPr>
          <a:xfrm>
            <a:off x="6096000" y="28098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Locally grown food items</a:t>
            </a:r>
            <a:endParaRPr lang="en-US" dirty="0"/>
          </a:p>
        </p:txBody>
      </p:sp>
      <p:sp>
        <p:nvSpPr>
          <p:cNvPr id="7" name="Rounded Rectangle 6"/>
          <p:cNvSpPr/>
          <p:nvPr/>
        </p:nvSpPr>
        <p:spPr>
          <a:xfrm>
            <a:off x="4114800" y="40290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Efficient cooking</a:t>
            </a:r>
            <a:endParaRPr lang="en-US" dirty="0"/>
          </a:p>
        </p:txBody>
      </p:sp>
      <p:sp>
        <p:nvSpPr>
          <p:cNvPr id="8" name="Rounded Rectangle 7"/>
          <p:cNvSpPr/>
          <p:nvPr/>
        </p:nvSpPr>
        <p:spPr>
          <a:xfrm>
            <a:off x="6096000" y="4029074"/>
            <a:ext cx="1828800" cy="11430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Processed food and meat</a:t>
            </a:r>
            <a:endParaRPr lang="en-US" dirty="0"/>
          </a:p>
        </p:txBody>
      </p:sp>
      <p:pic>
        <p:nvPicPr>
          <p:cNvPr id="19458" name="Picture 2" descr="https://encrypted-tbn1.google.com/images?q=tbn:ANd9GcQ7kiZnMvUCftD7WUmZmr36BHK6FHpIkzjctBJ5LHYMr1kGyM-7"/>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209800" y="3876674"/>
            <a:ext cx="1371600" cy="1377723"/>
          </a:xfrm>
          <a:prstGeom prst="rect">
            <a:avLst/>
          </a:prstGeom>
          <a:noFill/>
        </p:spPr>
      </p:pic>
      <p:pic>
        <p:nvPicPr>
          <p:cNvPr id="19462" name="Picture 6" descr="http://watoxics.org/healthy-living/healthy-families/safe-start-for-kids-1/cannedfood.jpg/image_thumb"/>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914400" y="4105274"/>
            <a:ext cx="1219200" cy="1152526"/>
          </a:xfrm>
          <a:prstGeom prst="rect">
            <a:avLst/>
          </a:prstGeom>
          <a:noFill/>
        </p:spPr>
      </p:pic>
      <p:pic>
        <p:nvPicPr>
          <p:cNvPr id="19466" name="Picture 10" descr="http://www.freeclipartnow.com/d/20076-6/chops.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362200" y="2505074"/>
            <a:ext cx="1432179" cy="1600200"/>
          </a:xfrm>
          <a:prstGeom prst="rect">
            <a:avLst/>
          </a:prstGeom>
          <a:noFill/>
        </p:spPr>
      </p:pic>
      <p:sp>
        <p:nvSpPr>
          <p:cNvPr id="23" name="Rounded Rectangle 22"/>
          <p:cNvSpPr/>
          <p:nvPr/>
        </p:nvSpPr>
        <p:spPr>
          <a:xfrm>
            <a:off x="914400"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FOOD</a:t>
            </a:r>
          </a:p>
        </p:txBody>
      </p:sp>
      <p:pic>
        <p:nvPicPr>
          <p:cNvPr id="19460" name="Picture 4" descr="http://www.foodclipart.com/food_clipart_images/thanksgiving_cornucopia_0071-0811-0411-0018_SMU.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838200" y="2276474"/>
            <a:ext cx="1828800" cy="1828800"/>
          </a:xfrm>
          <a:prstGeom prst="rect">
            <a:avLst/>
          </a:prstGeom>
          <a:noFill/>
        </p:spPr>
      </p:pic>
      <p:sp>
        <p:nvSpPr>
          <p:cNvPr id="24" name="Rounded Rectangle 23"/>
          <p:cNvSpPr/>
          <p:nvPr/>
        </p:nvSpPr>
        <p:spPr>
          <a:xfrm>
            <a:off x="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@HOME</a:t>
            </a:r>
          </a:p>
        </p:txBody>
      </p:sp>
      <p:sp>
        <p:nvSpPr>
          <p:cNvPr id="25" name="Rounded Rectangle 24"/>
          <p:cNvSpPr/>
          <p:nvPr/>
        </p:nvSpPr>
        <p:spPr>
          <a:xfrm>
            <a:off x="17526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lgn="ctr"/>
            <a:r>
              <a:rPr lang="en-US" dirty="0" smtClean="0">
                <a:solidFill>
                  <a:schemeClr val="tx2">
                    <a:lumMod val="50000"/>
                  </a:schemeClr>
                </a:solidFill>
              </a:rPr>
              <a:t>TRANSPORT</a:t>
            </a:r>
          </a:p>
        </p:txBody>
      </p:sp>
      <p:sp>
        <p:nvSpPr>
          <p:cNvPr id="26" name="Rounded Rectangle 25"/>
          <p:cNvSpPr/>
          <p:nvPr/>
        </p:nvSpPr>
        <p:spPr>
          <a:xfrm>
            <a:off x="3886200" y="6400800"/>
            <a:ext cx="25146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FOOD</a:t>
            </a:r>
          </a:p>
        </p:txBody>
      </p:sp>
      <p:sp>
        <p:nvSpPr>
          <p:cNvPr id="27" name="Rounded Rectangle 26"/>
          <p:cNvSpPr/>
          <p:nvPr/>
        </p:nvSpPr>
        <p:spPr>
          <a:xfrm>
            <a:off x="5638800" y="6400800"/>
            <a:ext cx="35052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CONSUMPTION AND WASTE</a:t>
            </a:r>
          </a:p>
        </p:txBody>
      </p:sp>
      <p:pic>
        <p:nvPicPr>
          <p:cNvPr id="16" name="Picture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5562600"/>
            <a:ext cx="762000" cy="76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4" name="Flowchart: Sequential Access Storage 3"/>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5" name="TextBox 4"/>
          <p:cNvSpPr txBox="1"/>
          <p:nvPr/>
        </p:nvSpPr>
        <p:spPr>
          <a:xfrm>
            <a:off x="-76200" y="921603"/>
            <a:ext cx="1828800" cy="830997"/>
          </a:xfrm>
          <a:prstGeom prst="rect">
            <a:avLst/>
          </a:prstGeom>
          <a:noFill/>
        </p:spPr>
        <p:txBody>
          <a:bodyPr wrap="square" rtlCol="0">
            <a:spAutoFit/>
          </a:bodyPr>
          <a:lstStyle/>
          <a:p>
            <a:pPr algn="ctr"/>
            <a:r>
              <a:rPr lang="en-US" sz="2400" dirty="0" smtClean="0">
                <a:solidFill>
                  <a:schemeClr val="bg1"/>
                </a:solidFill>
              </a:rPr>
              <a:t>Food Kilometers</a:t>
            </a:r>
            <a:endParaRPr lang="en-US" sz="2400" dirty="0">
              <a:solidFill>
                <a:schemeClr val="bg1"/>
              </a:solidFill>
            </a:endParaRPr>
          </a:p>
        </p:txBody>
      </p:sp>
      <p:sp>
        <p:nvSpPr>
          <p:cNvPr id="6" name="Rounded Rectangle 5"/>
          <p:cNvSpPr/>
          <p:nvPr/>
        </p:nvSpPr>
        <p:spPr>
          <a:xfrm>
            <a:off x="1905000" y="1524000"/>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locally grown food</a:t>
            </a:r>
            <a:endParaRPr lang="en-US" dirty="0"/>
          </a:p>
        </p:txBody>
      </p:sp>
      <p:sp>
        <p:nvSpPr>
          <p:cNvPr id="7" name="Rounded Rectangle 6"/>
          <p:cNvSpPr/>
          <p:nvPr/>
        </p:nvSpPr>
        <p:spPr>
          <a:xfrm>
            <a:off x="1905000" y="2438400"/>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Avoid Food products from foreign countries</a:t>
            </a:r>
            <a:endParaRPr lang="en-US" dirty="0"/>
          </a:p>
        </p:txBody>
      </p:sp>
      <p:sp>
        <p:nvSpPr>
          <p:cNvPr id="9" name="Rounded Rectangle 8"/>
          <p:cNvSpPr/>
          <p:nvPr/>
        </p:nvSpPr>
        <p:spPr>
          <a:xfrm>
            <a:off x="1905000" y="3359150"/>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balconies and terraces to grow your own food</a:t>
            </a:r>
            <a:endParaRPr lang="en-US" dirty="0"/>
          </a:p>
        </p:txBody>
      </p:sp>
      <p:sp>
        <p:nvSpPr>
          <p:cNvPr id="10" name="Rounded Rectangle 9"/>
          <p:cNvSpPr/>
          <p:nvPr/>
        </p:nvSpPr>
        <p:spPr>
          <a:xfrm>
            <a:off x="1905000" y="5105400"/>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organic food items grown locally</a:t>
            </a:r>
            <a:endParaRPr lang="en-US" dirty="0"/>
          </a:p>
        </p:txBody>
      </p:sp>
      <p:sp>
        <p:nvSpPr>
          <p:cNvPr id="11" name="Rounded Rectangle 10"/>
          <p:cNvSpPr/>
          <p:nvPr/>
        </p:nvSpPr>
        <p:spPr>
          <a:xfrm>
            <a:off x="1905000" y="4241005"/>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fewer processed food items</a:t>
            </a:r>
            <a:endParaRPr lang="en-US" dirty="0"/>
          </a:p>
        </p:txBody>
      </p:sp>
      <p:sp>
        <p:nvSpPr>
          <p:cNvPr id="12" name="Flowchart: Sequential Access Storage 11"/>
          <p:cNvSpPr/>
          <p:nvPr/>
        </p:nvSpPr>
        <p:spPr>
          <a:xfrm>
            <a:off x="0" y="27432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13" name="TextBox 12"/>
          <p:cNvSpPr txBox="1"/>
          <p:nvPr/>
        </p:nvSpPr>
        <p:spPr>
          <a:xfrm>
            <a:off x="-76200" y="2819400"/>
            <a:ext cx="1828800" cy="1200329"/>
          </a:xfrm>
          <a:prstGeom prst="rect">
            <a:avLst/>
          </a:prstGeom>
          <a:noFill/>
        </p:spPr>
        <p:txBody>
          <a:bodyPr wrap="square" rtlCol="0">
            <a:spAutoFit/>
          </a:bodyPr>
          <a:lstStyle/>
          <a:p>
            <a:pPr algn="ctr"/>
            <a:r>
              <a:rPr lang="en-US" sz="2400" dirty="0" smtClean="0">
                <a:solidFill>
                  <a:schemeClr val="bg1"/>
                </a:solidFill>
              </a:rPr>
              <a:t>Locally</a:t>
            </a:r>
          </a:p>
          <a:p>
            <a:pPr algn="ctr"/>
            <a:r>
              <a:rPr lang="en-US" sz="2400" dirty="0" smtClean="0">
                <a:solidFill>
                  <a:schemeClr val="bg1"/>
                </a:solidFill>
              </a:rPr>
              <a:t>Grown food items</a:t>
            </a:r>
            <a:endParaRPr lang="en-US" sz="2400" dirty="0">
              <a:solidFill>
                <a:schemeClr val="bg1"/>
              </a:solidFill>
            </a:endParaRPr>
          </a:p>
        </p:txBody>
      </p:sp>
      <p:pic>
        <p:nvPicPr>
          <p:cNvPr id="27650" name="Picture 2" descr="Vegetables Clip Art"/>
          <p:cNvPicPr>
            <a:picLocks noChangeAspect="1" noChangeArrowheads="1"/>
          </p:cNvPicPr>
          <p:nvPr/>
        </p:nvPicPr>
        <p:blipFill>
          <a:blip r:embed="rId2" cstate="screen"/>
          <a:srcRect/>
          <a:stretch>
            <a:fillRect/>
          </a:stretch>
        </p:blipFill>
        <p:spPr bwMode="auto">
          <a:xfrm>
            <a:off x="1600200" y="609600"/>
            <a:ext cx="1866900" cy="1487297"/>
          </a:xfrm>
          <a:prstGeom prst="rect">
            <a:avLst/>
          </a:prstGeom>
          <a:noFill/>
        </p:spPr>
      </p:pic>
      <p:sp>
        <p:nvSpPr>
          <p:cNvPr id="14" name="Flowchart: Sequential Access Storage 13"/>
          <p:cNvSpPr/>
          <p:nvPr/>
        </p:nvSpPr>
        <p:spPr>
          <a:xfrm>
            <a:off x="0" y="47244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15" name="TextBox 14"/>
          <p:cNvSpPr txBox="1"/>
          <p:nvPr/>
        </p:nvSpPr>
        <p:spPr>
          <a:xfrm>
            <a:off x="0" y="4953000"/>
            <a:ext cx="1828800" cy="830997"/>
          </a:xfrm>
          <a:prstGeom prst="rect">
            <a:avLst/>
          </a:prstGeom>
          <a:noFill/>
        </p:spPr>
        <p:txBody>
          <a:bodyPr wrap="square" rtlCol="0">
            <a:spAutoFit/>
          </a:bodyPr>
          <a:lstStyle/>
          <a:p>
            <a:pPr algn="ctr"/>
            <a:r>
              <a:rPr lang="en-US" sz="2400" dirty="0" smtClean="0">
                <a:solidFill>
                  <a:schemeClr val="bg1"/>
                </a:solidFill>
              </a:rPr>
              <a:t>Efficient Cooking</a:t>
            </a:r>
            <a:endParaRPr lang="en-US" sz="2400" dirty="0">
              <a:solidFill>
                <a:schemeClr val="bg1"/>
              </a:solidFill>
            </a:endParaRPr>
          </a:p>
        </p:txBody>
      </p:sp>
      <p:pic>
        <p:nvPicPr>
          <p:cNvPr id="2050" name="Picture 2" descr="http://us.cdn3.123rf.com/168nwm/tokuneva/tokuneva1112/tokuneva111200001/11494849-composition-concise-picture-bottle-of-olive-oil-and-olives.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910286" y="1600200"/>
            <a:ext cx="1233714" cy="1295400"/>
          </a:xfrm>
          <a:prstGeom prst="rect">
            <a:avLst/>
          </a:prstGeom>
          <a:noFill/>
        </p:spPr>
      </p:pic>
      <p:pic>
        <p:nvPicPr>
          <p:cNvPr id="22" name="Picture 21" descr="chicago-roof.jpg"/>
          <p:cNvPicPr>
            <a:picLocks noChangeAspect="1"/>
          </p:cNvPicPr>
          <p:nvPr/>
        </p:nvPicPr>
        <p:blipFill>
          <a:blip r:embed="rId4" cstate="screen">
            <a:clrChange>
              <a:clrFrom>
                <a:srgbClr val="413D31"/>
              </a:clrFrom>
              <a:clrTo>
                <a:srgbClr val="413D31">
                  <a:alpha val="0"/>
                </a:srgbClr>
              </a:clrTo>
            </a:clrChange>
          </a:blip>
          <a:stretch>
            <a:fillRect/>
          </a:stretch>
        </p:blipFill>
        <p:spPr>
          <a:xfrm>
            <a:off x="1905000" y="2743200"/>
            <a:ext cx="1379180" cy="996950"/>
          </a:xfrm>
          <a:prstGeom prst="rect">
            <a:avLst/>
          </a:prstGeom>
        </p:spPr>
      </p:pic>
      <p:pic>
        <p:nvPicPr>
          <p:cNvPr id="2056" name="Picture 8" descr="http://t2.gstatic.com/images?q=tbn:ANd9GcRIiuALz627utZcJtKIMNdRmnvFT2Tx1hI6LkbrdiGYmCEKQ70Sb4VvrNzLY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981200" y="4572000"/>
            <a:ext cx="1353674" cy="1019176"/>
          </a:xfrm>
          <a:prstGeom prst="rect">
            <a:avLst/>
          </a:prstGeom>
          <a:noFill/>
        </p:spPr>
      </p:pic>
      <p:pic>
        <p:nvPicPr>
          <p:cNvPr id="24" name="Picture 6" descr="http://watoxics.org/healthy-living/healthy-families/safe-start-for-kids-1/cannedfood.jpg/image_thumb"/>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8229600" y="3810000"/>
            <a:ext cx="914400" cy="864395"/>
          </a:xfrm>
          <a:prstGeom prst="rect">
            <a:avLst/>
          </a:prstGeom>
          <a:noFill/>
        </p:spPr>
      </p:pic>
      <p:sp>
        <p:nvSpPr>
          <p:cNvPr id="21" name="Rounded Rectangle 20"/>
          <p:cNvSpPr/>
          <p:nvPr/>
        </p:nvSpPr>
        <p:spPr>
          <a:xfrm>
            <a:off x="1905000" y="5960634"/>
            <a:ext cx="7391400" cy="457200"/>
          </a:xfrm>
          <a:prstGeom prst="roundRect">
            <a:avLst/>
          </a:prstGeom>
          <a:solidFill>
            <a:schemeClr val="accent2">
              <a:lumMod val="50000"/>
            </a:schemeClr>
          </a:solidFill>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pressure cookers or cover pans while cooking</a:t>
            </a:r>
            <a:endParaRPr lang="en-US" dirty="0"/>
          </a:p>
        </p:txBody>
      </p:sp>
      <p:pic>
        <p:nvPicPr>
          <p:cNvPr id="23" name="Picture 6" descr="http://photos2.fotosearch.com/bthumb/CSP/CSP371/k3713846.jpg"/>
          <p:cNvPicPr>
            <a:picLocks noChangeAspect="1" noChangeArrowheads="1"/>
          </p:cNvPicPr>
          <p:nvPr/>
        </p:nvPicPr>
        <p:blipFill>
          <a:blip r:embed="rId7" cstate="screen">
            <a:clrChange>
              <a:clrFrom>
                <a:srgbClr val="FEFFFF"/>
              </a:clrFrom>
              <a:clrTo>
                <a:srgbClr val="FEFFFF">
                  <a:alpha val="0"/>
                </a:srgbClr>
              </a:clrTo>
            </a:clrChange>
          </a:blip>
          <a:srcRect/>
          <a:stretch>
            <a:fillRect/>
          </a:stretch>
        </p:blipFill>
        <p:spPr bwMode="auto">
          <a:xfrm>
            <a:off x="8226812" y="5638800"/>
            <a:ext cx="917188" cy="884817"/>
          </a:xfrm>
          <a:prstGeom prst="rect">
            <a:avLst/>
          </a:prstGeom>
          <a:noFill/>
        </p:spPr>
      </p:pic>
      <p:pic>
        <p:nvPicPr>
          <p:cNvPr id="26" name="Picture 2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we do to reduce GHG emissions?</a:t>
            </a:r>
            <a:endParaRPr lang="en-US" sz="3600" dirty="0"/>
          </a:p>
        </p:txBody>
      </p:sp>
      <p:pic>
        <p:nvPicPr>
          <p:cNvPr id="4" name="Picture 14" descr="http://jp1.estis.net/media/clipart/graphics/waste/23ILAM37.gif"/>
          <p:cNvPicPr>
            <a:picLocks noChangeAspect="1" noChangeArrowheads="1"/>
          </p:cNvPicPr>
          <p:nvPr/>
        </p:nvPicPr>
        <p:blipFill>
          <a:blip r:embed="rId2" cstate="screen"/>
          <a:srcRect/>
          <a:stretch>
            <a:fillRect/>
          </a:stretch>
        </p:blipFill>
        <p:spPr bwMode="auto">
          <a:xfrm>
            <a:off x="6202325" y="2590800"/>
            <a:ext cx="1951075" cy="1468183"/>
          </a:xfrm>
          <a:prstGeom prst="rect">
            <a:avLst/>
          </a:prstGeom>
          <a:noFill/>
        </p:spPr>
      </p:pic>
      <p:sp>
        <p:nvSpPr>
          <p:cNvPr id="6" name="Rounded Rectangle 5"/>
          <p:cNvSpPr/>
          <p:nvPr/>
        </p:nvSpPr>
        <p:spPr>
          <a:xfrm>
            <a:off x="1096925" y="2590801"/>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Reduce</a:t>
            </a:r>
            <a:endParaRPr lang="en-US" dirty="0"/>
          </a:p>
        </p:txBody>
      </p:sp>
      <p:sp>
        <p:nvSpPr>
          <p:cNvPr id="7" name="Rounded Rectangle 6"/>
          <p:cNvSpPr/>
          <p:nvPr/>
        </p:nvSpPr>
        <p:spPr>
          <a:xfrm>
            <a:off x="3078125" y="2602469"/>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Reuse</a:t>
            </a:r>
            <a:endParaRPr lang="en-US" dirty="0"/>
          </a:p>
        </p:txBody>
      </p:sp>
      <p:sp>
        <p:nvSpPr>
          <p:cNvPr id="8" name="Rounded Rectangle 7"/>
          <p:cNvSpPr/>
          <p:nvPr/>
        </p:nvSpPr>
        <p:spPr>
          <a:xfrm>
            <a:off x="1096925" y="3810001"/>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Recycle</a:t>
            </a:r>
            <a:endParaRPr lang="en-US" dirty="0"/>
          </a:p>
        </p:txBody>
      </p:sp>
      <p:sp>
        <p:nvSpPr>
          <p:cNvPr id="9" name="Rounded Rectangle 8"/>
          <p:cNvSpPr/>
          <p:nvPr/>
        </p:nvSpPr>
        <p:spPr>
          <a:xfrm>
            <a:off x="3078125" y="3810001"/>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Compost </a:t>
            </a:r>
            <a:endParaRPr lang="en-US" dirty="0"/>
          </a:p>
        </p:txBody>
      </p:sp>
      <p:pic>
        <p:nvPicPr>
          <p:cNvPr id="10" name="Picture 12" descr="http://t1.gstatic.com/images?q=tbn:ANd9GcQmRq-y7lLFWzbfEj3nfEN6bbIsjM6X00mdOnIYU2xHp2lLldRn3ZPJNWGuQA"/>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135525" y="2667000"/>
            <a:ext cx="2066925" cy="2209801"/>
          </a:xfrm>
          <a:prstGeom prst="rect">
            <a:avLst/>
          </a:prstGeom>
          <a:noFill/>
        </p:spPr>
      </p:pic>
      <p:pic>
        <p:nvPicPr>
          <p:cNvPr id="11" name="Picture 16" descr="http://gehero.com/wp-content/uploads/2011/09/recycle02text_fix_rgb2.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061796" y="3886201"/>
            <a:ext cx="969329" cy="914400"/>
          </a:xfrm>
          <a:prstGeom prst="rect">
            <a:avLst/>
          </a:prstGeom>
          <a:noFill/>
        </p:spPr>
      </p:pic>
      <p:sp>
        <p:nvSpPr>
          <p:cNvPr id="12" name="Rounded Rectangle 11"/>
          <p:cNvSpPr/>
          <p:nvPr/>
        </p:nvSpPr>
        <p:spPr>
          <a:xfrm>
            <a:off x="1020725" y="1295400"/>
            <a:ext cx="7010400" cy="914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CONSUMPTION AND WASTE</a:t>
            </a:r>
          </a:p>
        </p:txBody>
      </p:sp>
      <p:sp>
        <p:nvSpPr>
          <p:cNvPr id="13" name="Rounded Rectangle 12"/>
          <p:cNvSpPr/>
          <p:nvPr/>
        </p:nvSpPr>
        <p:spPr>
          <a:xfrm>
            <a:off x="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@HOME</a:t>
            </a:r>
          </a:p>
        </p:txBody>
      </p:sp>
      <p:sp>
        <p:nvSpPr>
          <p:cNvPr id="14" name="Rounded Rectangle 13"/>
          <p:cNvSpPr/>
          <p:nvPr/>
        </p:nvSpPr>
        <p:spPr>
          <a:xfrm>
            <a:off x="17526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TRANSPORT</a:t>
            </a:r>
          </a:p>
        </p:txBody>
      </p:sp>
      <p:sp>
        <p:nvSpPr>
          <p:cNvPr id="15" name="Rounded Rectangle 14"/>
          <p:cNvSpPr/>
          <p:nvPr/>
        </p:nvSpPr>
        <p:spPr>
          <a:xfrm>
            <a:off x="3886200" y="6400800"/>
            <a:ext cx="25146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en-US" dirty="0" smtClean="0">
                <a:solidFill>
                  <a:schemeClr val="tx2">
                    <a:lumMod val="50000"/>
                  </a:schemeClr>
                </a:solidFill>
              </a:rPr>
              <a:t>FOOD</a:t>
            </a:r>
          </a:p>
        </p:txBody>
      </p:sp>
      <p:sp>
        <p:nvSpPr>
          <p:cNvPr id="16" name="Rounded Rectangle 15"/>
          <p:cNvSpPr/>
          <p:nvPr/>
        </p:nvSpPr>
        <p:spPr>
          <a:xfrm>
            <a:off x="5638800" y="6400800"/>
            <a:ext cx="3505200" cy="4572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4488"/>
            <a:r>
              <a:rPr lang="en-US" dirty="0" smtClean="0">
                <a:solidFill>
                  <a:schemeClr val="bg1"/>
                </a:solidFill>
              </a:rPr>
              <a:t>CONSUMPTION AND WASTE</a:t>
            </a:r>
          </a:p>
        </p:txBody>
      </p:sp>
      <p:pic>
        <p:nvPicPr>
          <p:cNvPr id="17" name="Picture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5562600"/>
            <a:ext cx="762000" cy="762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and Waste</a:t>
            </a:r>
            <a:endParaRPr lang="en-US" dirty="0"/>
          </a:p>
        </p:txBody>
      </p:sp>
      <p:sp>
        <p:nvSpPr>
          <p:cNvPr id="5" name="Rounded Rectangle 4"/>
          <p:cNvSpPr/>
          <p:nvPr/>
        </p:nvSpPr>
        <p:spPr>
          <a:xfrm>
            <a:off x="1905000" y="15240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Repair broken items and reuse</a:t>
            </a:r>
            <a:endParaRPr lang="en-US" dirty="0"/>
          </a:p>
        </p:txBody>
      </p:sp>
      <p:sp>
        <p:nvSpPr>
          <p:cNvPr id="6" name="Flowchart: Sequential Access Storage 5"/>
          <p:cNvSpPr/>
          <p:nvPr/>
        </p:nvSpPr>
        <p:spPr>
          <a:xfrm>
            <a:off x="0" y="685800"/>
            <a:ext cx="1676400" cy="1447800"/>
          </a:xfrm>
          <a:prstGeom prst="flowChartMagneticTap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7" name="TextBox 6"/>
          <p:cNvSpPr txBox="1"/>
          <p:nvPr/>
        </p:nvSpPr>
        <p:spPr>
          <a:xfrm>
            <a:off x="-76200" y="762000"/>
            <a:ext cx="1828800" cy="1200329"/>
          </a:xfrm>
          <a:prstGeom prst="rect">
            <a:avLst/>
          </a:prstGeom>
          <a:noFill/>
        </p:spPr>
        <p:txBody>
          <a:bodyPr wrap="square" rtlCol="0">
            <a:spAutoFit/>
          </a:bodyPr>
          <a:lstStyle/>
          <a:p>
            <a:pPr algn="ctr"/>
            <a:r>
              <a:rPr lang="en-US" sz="2400" dirty="0" smtClean="0">
                <a:solidFill>
                  <a:schemeClr val="bg1"/>
                </a:solidFill>
              </a:rPr>
              <a:t>Reduce</a:t>
            </a:r>
          </a:p>
          <a:p>
            <a:pPr algn="ctr"/>
            <a:r>
              <a:rPr lang="en-US" sz="2400" dirty="0" smtClean="0">
                <a:solidFill>
                  <a:schemeClr val="bg1"/>
                </a:solidFill>
              </a:rPr>
              <a:t>Reuse</a:t>
            </a:r>
          </a:p>
          <a:p>
            <a:pPr algn="ctr"/>
            <a:r>
              <a:rPr lang="en-US" sz="2400" dirty="0" smtClean="0">
                <a:solidFill>
                  <a:schemeClr val="bg1"/>
                </a:solidFill>
              </a:rPr>
              <a:t>Recycle</a:t>
            </a:r>
            <a:endParaRPr lang="en-US" sz="2400" dirty="0">
              <a:solidFill>
                <a:schemeClr val="bg1"/>
              </a:solidFill>
            </a:endParaRPr>
          </a:p>
        </p:txBody>
      </p:sp>
      <p:sp>
        <p:nvSpPr>
          <p:cNvPr id="10" name="Rounded Rectangle 9"/>
          <p:cNvSpPr/>
          <p:nvPr/>
        </p:nvSpPr>
        <p:spPr>
          <a:xfrm>
            <a:off x="1905000" y="28956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Avoid using disposable and packaged items</a:t>
            </a:r>
            <a:endParaRPr lang="en-US" dirty="0"/>
          </a:p>
        </p:txBody>
      </p:sp>
      <p:sp>
        <p:nvSpPr>
          <p:cNvPr id="11" name="Rounded Rectangle 10"/>
          <p:cNvSpPr/>
          <p:nvPr/>
        </p:nvSpPr>
        <p:spPr>
          <a:xfrm>
            <a:off x="1905000" y="22098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cloth bags for shopping</a:t>
            </a:r>
            <a:endParaRPr lang="en-US" dirty="0"/>
          </a:p>
        </p:txBody>
      </p:sp>
      <p:sp>
        <p:nvSpPr>
          <p:cNvPr id="12" name="Rounded Rectangle 11"/>
          <p:cNvSpPr/>
          <p:nvPr/>
        </p:nvSpPr>
        <p:spPr>
          <a:xfrm>
            <a:off x="1905000" y="35814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Reduce paper use, print only if needed</a:t>
            </a:r>
            <a:endParaRPr lang="en-US" dirty="0"/>
          </a:p>
        </p:txBody>
      </p:sp>
      <p:sp>
        <p:nvSpPr>
          <p:cNvPr id="13" name="Rounded Rectangle 12"/>
          <p:cNvSpPr/>
          <p:nvPr/>
        </p:nvSpPr>
        <p:spPr>
          <a:xfrm>
            <a:off x="1905000" y="42672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Recycle paper, plastic, aluminum cans, glass, electronics, light bulbs</a:t>
            </a:r>
            <a:endParaRPr lang="en-US" dirty="0"/>
          </a:p>
        </p:txBody>
      </p:sp>
      <p:sp>
        <p:nvSpPr>
          <p:cNvPr id="15" name="Rounded Rectangle 14"/>
          <p:cNvSpPr/>
          <p:nvPr/>
        </p:nvSpPr>
        <p:spPr>
          <a:xfrm>
            <a:off x="1905000" y="8382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 only what you need</a:t>
            </a:r>
            <a:endParaRPr lang="en-US" dirty="0"/>
          </a:p>
        </p:txBody>
      </p:sp>
      <p:pic>
        <p:nvPicPr>
          <p:cNvPr id="1026" name="Picture 2" descr="http://www.moneywalks.com/wp-content/uploads/2012/02/consumerism.gif"/>
          <p:cNvPicPr>
            <a:picLocks noChangeAspect="1" noChangeArrowheads="1"/>
          </p:cNvPicPr>
          <p:nvPr/>
        </p:nvPicPr>
        <p:blipFill>
          <a:blip r:embed="rId2" cstate="screen"/>
          <a:srcRect/>
          <a:stretch>
            <a:fillRect/>
          </a:stretch>
        </p:blipFill>
        <p:spPr bwMode="auto">
          <a:xfrm>
            <a:off x="7766326" y="762000"/>
            <a:ext cx="950844" cy="914400"/>
          </a:xfrm>
          <a:prstGeom prst="rect">
            <a:avLst/>
          </a:prstGeom>
          <a:noFill/>
        </p:spPr>
      </p:pic>
      <p:pic>
        <p:nvPicPr>
          <p:cNvPr id="1028" name="Picture 4" descr="http://www.computerclipart.com/computer_clipart_images/computer_repair_technician_0521-1004-3015-4619_SMU.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981200" y="838200"/>
            <a:ext cx="1153541" cy="1181100"/>
          </a:xfrm>
          <a:prstGeom prst="rect">
            <a:avLst/>
          </a:prstGeom>
          <a:noFill/>
        </p:spPr>
      </p:pic>
      <p:sp>
        <p:nvSpPr>
          <p:cNvPr id="20" name="Rectangle 19"/>
          <p:cNvSpPr/>
          <p:nvPr/>
        </p:nvSpPr>
        <p:spPr>
          <a:xfrm>
            <a:off x="2286000" y="2529840"/>
            <a:ext cx="304800" cy="822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5" name="Picture 11" descr="http://thumbs.gograph.com/gg60129982.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209800" y="2514600"/>
            <a:ext cx="381000" cy="1066801"/>
          </a:xfrm>
          <a:prstGeom prst="rect">
            <a:avLst/>
          </a:prstGeom>
          <a:noFill/>
        </p:spPr>
      </p:pic>
      <p:pic>
        <p:nvPicPr>
          <p:cNvPr id="1039" name="Picture 15" descr="http://c1.cowcow.com/img/4-53066135-0-1-1"/>
          <p:cNvPicPr>
            <a:picLocks noChangeAspect="1" noChangeArrowheads="1"/>
          </p:cNvPicPr>
          <p:nvPr/>
        </p:nvPicPr>
        <p:blipFill>
          <a:blip r:embed="rId5" cstate="screen">
            <a:clrChange>
              <a:clrFrom>
                <a:srgbClr val="FBFBFB"/>
              </a:clrFrom>
              <a:clrTo>
                <a:srgbClr val="FBFBFB">
                  <a:alpha val="0"/>
                </a:srgbClr>
              </a:clrTo>
            </a:clrChange>
          </a:blip>
          <a:srcRect/>
          <a:stretch>
            <a:fillRect/>
          </a:stretch>
        </p:blipFill>
        <p:spPr bwMode="auto">
          <a:xfrm>
            <a:off x="8229599" y="1600200"/>
            <a:ext cx="914401" cy="914401"/>
          </a:xfrm>
          <a:prstGeom prst="rect">
            <a:avLst/>
          </a:prstGeom>
          <a:noFill/>
        </p:spPr>
      </p:pic>
      <p:pic>
        <p:nvPicPr>
          <p:cNvPr id="1041" name="Picture 17" descr="http://www.wmfclipart.com/images/Business/gif/PAPER-STACK.gif"/>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8229600" y="3257550"/>
            <a:ext cx="914400" cy="704850"/>
          </a:xfrm>
          <a:prstGeom prst="rect">
            <a:avLst/>
          </a:prstGeom>
          <a:noFill/>
        </p:spPr>
      </p:pic>
      <p:sp>
        <p:nvSpPr>
          <p:cNvPr id="24" name="TextBox 23"/>
          <p:cNvSpPr txBox="1"/>
          <p:nvPr/>
        </p:nvSpPr>
        <p:spPr>
          <a:xfrm>
            <a:off x="8610600" y="3257550"/>
            <a:ext cx="304800" cy="381000"/>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pic>
        <p:nvPicPr>
          <p:cNvPr id="1043" name="Picture 19" descr="http://www.plantcitygov.com/images/pages/N65/Recycle%20Bin%20clipart.jp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1371600" y="3429000"/>
            <a:ext cx="1219200" cy="1065929"/>
          </a:xfrm>
          <a:prstGeom prst="rect">
            <a:avLst/>
          </a:prstGeom>
          <a:noFill/>
        </p:spPr>
      </p:pic>
      <p:sp>
        <p:nvSpPr>
          <p:cNvPr id="26" name="TextBox 25"/>
          <p:cNvSpPr txBox="1"/>
          <p:nvPr/>
        </p:nvSpPr>
        <p:spPr>
          <a:xfrm>
            <a:off x="2286000" y="2438400"/>
            <a:ext cx="304800" cy="381000"/>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27" name="TextBox 26"/>
          <p:cNvSpPr txBox="1"/>
          <p:nvPr/>
        </p:nvSpPr>
        <p:spPr>
          <a:xfrm>
            <a:off x="8458200" y="609600"/>
            <a:ext cx="685800" cy="584775"/>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
        <p:nvSpPr>
          <p:cNvPr id="25" name="Rounded Rectangle 24"/>
          <p:cNvSpPr/>
          <p:nvPr/>
        </p:nvSpPr>
        <p:spPr>
          <a:xfrm>
            <a:off x="1905000" y="5486400"/>
            <a:ext cx="7391400" cy="4572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Separate dry waste and wet waste</a:t>
            </a:r>
            <a:endParaRPr lang="en-US" dirty="0"/>
          </a:p>
        </p:txBody>
      </p:sp>
      <p:pic>
        <p:nvPicPr>
          <p:cNvPr id="28" name="Picture 2" descr="http://multiply.com/mu/eeescanan/image/9/photos/326/500x500/1/NEW-WAY-TO-SEGREGATE.jpg?et=O1NRlEciKgdCUTaW%2B%2CnwtA&amp;nmid=270565973"/>
          <p:cNvPicPr>
            <a:picLocks noChangeAspect="1" noChangeArrowheads="1"/>
          </p:cNvPicPr>
          <p:nvPr/>
        </p:nvPicPr>
        <p:blipFill>
          <a:blip r:embed="rId8" cstate="screen">
            <a:clrChange>
              <a:clrFrom>
                <a:srgbClr val="35C2D3"/>
              </a:clrFrom>
              <a:clrTo>
                <a:srgbClr val="35C2D3">
                  <a:alpha val="0"/>
                </a:srgbClr>
              </a:clrTo>
            </a:clrChange>
          </a:blip>
          <a:srcRect/>
          <a:stretch>
            <a:fillRect/>
          </a:stretch>
        </p:blipFill>
        <p:spPr bwMode="auto">
          <a:xfrm>
            <a:off x="1828800" y="5334000"/>
            <a:ext cx="2061210" cy="698715"/>
          </a:xfrm>
          <a:prstGeom prst="rect">
            <a:avLst/>
          </a:prstGeom>
          <a:noFill/>
        </p:spPr>
      </p:pic>
      <p:sp>
        <p:nvSpPr>
          <p:cNvPr id="29" name="Rounded Rectangle 28"/>
          <p:cNvSpPr/>
          <p:nvPr/>
        </p:nvSpPr>
        <p:spPr>
          <a:xfrm>
            <a:off x="1905000" y="6248400"/>
            <a:ext cx="7391400" cy="6096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Use wet waste to prepare compost, Compost can be used for gardening and </a:t>
            </a:r>
          </a:p>
          <a:p>
            <a:pPr algn="ctr"/>
            <a:r>
              <a:rPr lang="en-US" dirty="0" smtClean="0"/>
              <a:t>growing food at home                  </a:t>
            </a:r>
            <a:endParaRPr lang="en-US" dirty="0"/>
          </a:p>
        </p:txBody>
      </p:sp>
      <p:pic>
        <p:nvPicPr>
          <p:cNvPr id="30" name="Picture 7"/>
          <p:cNvPicPr>
            <a:picLocks noChangeAspect="1" noChangeArrowheads="1"/>
          </p:cNvPicPr>
          <p:nvPr/>
        </p:nvPicPr>
        <p:blipFill>
          <a:blip r:embed="rId9" cstate="screen">
            <a:clrChange>
              <a:clrFrom>
                <a:srgbClr val="D3E2BD"/>
              </a:clrFrom>
              <a:clrTo>
                <a:srgbClr val="D3E2BD">
                  <a:alpha val="0"/>
                </a:srgbClr>
              </a:clrTo>
            </a:clrChange>
          </a:blip>
          <a:srcRect/>
          <a:stretch>
            <a:fillRect/>
          </a:stretch>
        </p:blipFill>
        <p:spPr bwMode="auto">
          <a:xfrm>
            <a:off x="8271164" y="5791200"/>
            <a:ext cx="872836" cy="1066800"/>
          </a:xfrm>
          <a:prstGeom prst="rect">
            <a:avLst/>
          </a:prstGeom>
          <a:noFill/>
          <a:ln w="9525">
            <a:noFill/>
            <a:miter lim="800000"/>
            <a:headEnd/>
            <a:tailEnd/>
          </a:ln>
          <a:effectLst/>
        </p:spPr>
      </p:pic>
      <p:pic>
        <p:nvPicPr>
          <p:cNvPr id="31" name="Picture 3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
        <p:nvSpPr>
          <p:cNvPr id="32" name="Rounded Rectangle 31"/>
          <p:cNvSpPr/>
          <p:nvPr/>
        </p:nvSpPr>
        <p:spPr>
          <a:xfrm>
            <a:off x="1752600" y="4953000"/>
            <a:ext cx="7391400" cy="304800"/>
          </a:xfrm>
          <a:prstGeom prst="roundRect">
            <a:avLst/>
          </a:prstGeom>
          <a:solidFill>
            <a:schemeClr val="accent5">
              <a:lumMod val="5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Donate unwanted cloths, stationary, books &amp; artifacts </a:t>
            </a:r>
            <a:endParaRPr lang="en-US" dirty="0"/>
          </a:p>
        </p:txBody>
      </p:sp>
      <p:pic>
        <p:nvPicPr>
          <p:cNvPr id="33" name="Picture 2" descr="http://teachers.saschina.org/miqbal/files/2012/05/books-clipart.jpg"/>
          <p:cNvPicPr>
            <a:picLocks noChangeAspect="1" noChangeArrowheads="1"/>
          </p:cNvPicPr>
          <p:nvPr/>
        </p:nvPicPr>
        <p:blipFill>
          <a:blip r:embed="rId11" cstate="print">
            <a:clrChange>
              <a:clrFrom>
                <a:srgbClr val="FFFFFF"/>
              </a:clrFrom>
              <a:clrTo>
                <a:srgbClr val="FFFFFF">
                  <a:alpha val="0"/>
                </a:srgbClr>
              </a:clrTo>
            </a:clrChange>
          </a:blip>
          <a:srcRect l="5808" t="8215"/>
          <a:stretch>
            <a:fillRect/>
          </a:stretch>
        </p:blipFill>
        <p:spPr bwMode="auto">
          <a:xfrm>
            <a:off x="8077200" y="4724400"/>
            <a:ext cx="1066800" cy="7349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P spid="20" grpId="0" animBg="1"/>
      <p:bldP spid="24" grpId="0"/>
      <p:bldP spid="26" grpId="0"/>
      <p:bldP spid="27" grpId="0"/>
      <p:bldP spid="25" grpId="0" animBg="1"/>
      <p:bldP spid="29"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Activities</a:t>
            </a:r>
            <a:endParaRPr lang="en-US" sz="3600" dirty="0"/>
          </a:p>
        </p:txBody>
      </p:sp>
      <p:sp>
        <p:nvSpPr>
          <p:cNvPr id="6" name="Rounded Rectangle 5"/>
          <p:cNvSpPr/>
          <p:nvPr/>
        </p:nvSpPr>
        <p:spPr>
          <a:xfrm>
            <a:off x="2819400" y="2293099"/>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Schools</a:t>
            </a:r>
            <a:endParaRPr lang="en-US" dirty="0"/>
          </a:p>
        </p:txBody>
      </p:sp>
      <p:sp>
        <p:nvSpPr>
          <p:cNvPr id="7" name="Rounded Rectangle 6"/>
          <p:cNvSpPr/>
          <p:nvPr/>
        </p:nvSpPr>
        <p:spPr>
          <a:xfrm>
            <a:off x="4800600" y="2304767"/>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your house</a:t>
            </a:r>
            <a:endParaRPr lang="en-US" dirty="0"/>
          </a:p>
        </p:txBody>
      </p:sp>
      <p:sp>
        <p:nvSpPr>
          <p:cNvPr id="8" name="Rounded Rectangle 7"/>
          <p:cNvSpPr/>
          <p:nvPr/>
        </p:nvSpPr>
        <p:spPr>
          <a:xfrm>
            <a:off x="2819400" y="3512299"/>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your neighborhood</a:t>
            </a:r>
            <a:endParaRPr lang="en-US" dirty="0"/>
          </a:p>
        </p:txBody>
      </p:sp>
      <p:sp>
        <p:nvSpPr>
          <p:cNvPr id="9" name="Rounded Rectangle 8"/>
          <p:cNvSpPr/>
          <p:nvPr/>
        </p:nvSpPr>
        <p:spPr>
          <a:xfrm>
            <a:off x="4800600" y="3512299"/>
            <a:ext cx="1828800" cy="1143000"/>
          </a:xfrm>
          <a:prstGeom prst="round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your city</a:t>
            </a:r>
            <a:endParaRPr lang="en-US" dirty="0"/>
          </a:p>
        </p:txBody>
      </p:sp>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pic>
        <p:nvPicPr>
          <p:cNvPr id="1026" name="Picture 2" descr="https://m360.ctlibrarians.org/CONTENT/1968344/elementary_school_clipart.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96750" y="762000"/>
            <a:ext cx="3426262" cy="1988299"/>
          </a:xfrm>
          <a:prstGeom prst="rect">
            <a:avLst/>
          </a:prstGeom>
          <a:noFill/>
        </p:spPr>
      </p:pic>
      <p:pic>
        <p:nvPicPr>
          <p:cNvPr id="1028" name="Picture 4" descr="http://static.freepik.com/free-photo/colonial-house-clip-art_41401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0" y="811664"/>
            <a:ext cx="2286000" cy="1913521"/>
          </a:xfrm>
          <a:prstGeom prst="rect">
            <a:avLst/>
          </a:prstGeom>
          <a:noFill/>
        </p:spPr>
      </p:pic>
      <p:pic>
        <p:nvPicPr>
          <p:cNvPr id="1030" name="Picture 6" descr="http://www.pbcgov.com/edo/programs/pbc/_images/clipart_quaint_downtown.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95400" y="4350499"/>
            <a:ext cx="2743200" cy="2050301"/>
          </a:xfrm>
          <a:prstGeom prst="rect">
            <a:avLst/>
          </a:prstGeom>
          <a:noFill/>
        </p:spPr>
      </p:pic>
      <p:pic>
        <p:nvPicPr>
          <p:cNvPr id="1032" name="Picture 8" descr="http://us.123rf.com/400wm/400/400/clairev/clairev1008/clairev100800035/7630380-cartoon-city-skyline.jpg"/>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5638800" y="4114800"/>
            <a:ext cx="2819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Global Warming?</a:t>
            </a:r>
            <a:endParaRPr lang="en-GB" dirty="0"/>
          </a:p>
        </p:txBody>
      </p:sp>
      <p:pic>
        <p:nvPicPr>
          <p:cNvPr id="4" name="Picture 2"/>
          <p:cNvPicPr>
            <a:picLocks noChangeAspect="1" noChangeArrowheads="1"/>
          </p:cNvPicPr>
          <p:nvPr/>
        </p:nvPicPr>
        <p:blipFill>
          <a:blip r:embed="rId3" cstate="print"/>
          <a:srcRect l="25000" t="24553" r="25893" b="29688"/>
          <a:stretch>
            <a:fillRect/>
          </a:stretch>
        </p:blipFill>
        <p:spPr bwMode="auto">
          <a:xfrm>
            <a:off x="857224" y="928670"/>
            <a:ext cx="7359805" cy="548640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l="25000" t="24553" r="25893" b="29688"/>
          <a:stretch>
            <a:fillRect/>
          </a:stretch>
        </p:blipFill>
        <p:spPr bwMode="auto">
          <a:xfrm>
            <a:off x="838200" y="914400"/>
            <a:ext cx="7359805" cy="5486400"/>
          </a:xfrm>
          <a:prstGeom prst="rect">
            <a:avLst/>
          </a:prstGeom>
          <a:noFill/>
          <a:ln w="9525">
            <a:noFill/>
            <a:miter lim="800000"/>
            <a:headEnd/>
            <a:tailEnd/>
          </a:ln>
          <a:effectLst/>
        </p:spPr>
      </p:pic>
      <p:pic>
        <p:nvPicPr>
          <p:cNvPr id="6" name="Picture 4"/>
          <p:cNvPicPr>
            <a:picLocks noGrp="1" noChangeAspect="1" noChangeArrowheads="1"/>
          </p:cNvPicPr>
          <p:nvPr>
            <p:ph idx="1"/>
          </p:nvPr>
        </p:nvPicPr>
        <p:blipFill>
          <a:blip r:embed="rId5" cstate="print"/>
          <a:srcRect l="25000" t="24553" r="25892" b="29688"/>
          <a:stretch>
            <a:fillRect/>
          </a:stretch>
        </p:blipFill>
        <p:spPr bwMode="auto">
          <a:xfrm>
            <a:off x="838200" y="914400"/>
            <a:ext cx="7359921" cy="5486400"/>
          </a:xfrm>
          <a:prstGeom prst="rect">
            <a:avLst/>
          </a:prstGeom>
          <a:noFill/>
          <a:ln w="9525">
            <a:noFill/>
            <a:miter lim="800000"/>
            <a:headEnd/>
            <a:tailEnd/>
          </a:ln>
          <a:effectLst/>
        </p:spPr>
      </p:pic>
      <p:pic>
        <p:nvPicPr>
          <p:cNvPr id="8" name="Picture 2"/>
          <p:cNvPicPr>
            <a:picLocks noChangeAspect="1" noChangeArrowheads="1"/>
          </p:cNvPicPr>
          <p:nvPr/>
        </p:nvPicPr>
        <p:blipFill>
          <a:blip r:embed="rId6" cstate="print"/>
          <a:srcRect l="25000" t="24553" r="25893" b="29688"/>
          <a:stretch>
            <a:fillRect/>
          </a:stretch>
        </p:blipFill>
        <p:spPr bwMode="auto">
          <a:xfrm>
            <a:off x="857224" y="914400"/>
            <a:ext cx="7359805" cy="5486400"/>
          </a:xfrm>
          <a:prstGeom prst="rect">
            <a:avLst/>
          </a:prstGeom>
          <a:noFill/>
          <a:ln w="9525">
            <a:noFill/>
            <a:miter lim="800000"/>
            <a:headEnd/>
            <a:tailEnd/>
          </a:ln>
          <a:effectLst/>
        </p:spPr>
      </p:pic>
      <p:sp>
        <p:nvSpPr>
          <p:cNvPr id="9" name="Rounded Rectangle 8"/>
          <p:cNvSpPr/>
          <p:nvPr/>
        </p:nvSpPr>
        <p:spPr>
          <a:xfrm>
            <a:off x="5943600" y="609600"/>
            <a:ext cx="3200400" cy="1981200"/>
          </a:xfrm>
          <a:prstGeom prst="round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What are greenhouse gases?</a:t>
            </a:r>
          </a:p>
          <a:p>
            <a:pPr algn="ctr"/>
            <a:r>
              <a:rPr lang="en-US" dirty="0" smtClean="0"/>
              <a:t>Gases that contribute to the greenhouse effect by absorbing infrared radiation, e.g. carbon dioxide, Methane, Nitrous oxide</a:t>
            </a:r>
            <a:endParaRPr lang="en-GB" dirty="0"/>
          </a:p>
        </p:txBody>
      </p:sp>
      <p:pic>
        <p:nvPicPr>
          <p:cNvPr id="11" name="Picture 2"/>
          <p:cNvPicPr>
            <a:picLocks noChangeAspect="1" noChangeArrowheads="1"/>
          </p:cNvPicPr>
          <p:nvPr/>
        </p:nvPicPr>
        <p:blipFill>
          <a:blip r:embed="rId7" cstate="screen"/>
          <a:srcRect/>
          <a:stretch>
            <a:fillRect/>
          </a:stretch>
        </p:blipFill>
        <p:spPr bwMode="auto">
          <a:xfrm>
            <a:off x="838200" y="914400"/>
            <a:ext cx="7391400" cy="5486400"/>
          </a:xfrm>
          <a:prstGeom prst="rect">
            <a:avLst/>
          </a:prstGeom>
          <a:noFill/>
          <a:ln w="9525">
            <a:noFill/>
            <a:miter lim="800000"/>
            <a:headEnd/>
            <a:tailEnd/>
          </a:ln>
          <a:effectLst/>
        </p:spPr>
      </p:pic>
      <p:sp>
        <p:nvSpPr>
          <p:cNvPr id="10" name="Rounded Rectangle 9"/>
          <p:cNvSpPr/>
          <p:nvPr/>
        </p:nvSpPr>
        <p:spPr>
          <a:xfrm>
            <a:off x="5943600" y="1066800"/>
            <a:ext cx="3200400" cy="990600"/>
          </a:xfrm>
          <a:prstGeom prst="roundRect">
            <a:avLst/>
          </a:prstGeom>
          <a:solidFill>
            <a:schemeClr val="accent6">
              <a:lumMod val="75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How are they generated?</a:t>
            </a:r>
          </a:p>
        </p:txBody>
      </p:sp>
      <p:pic>
        <p:nvPicPr>
          <p:cNvPr id="12" name="Picture 2" descr="http://carclipart.net/wp-content/uploads/2012/06/car-clip-artAmerican-Sport-Car.png"/>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867400" y="4038600"/>
            <a:ext cx="838200" cy="335280"/>
          </a:xfrm>
          <a:prstGeom prst="rect">
            <a:avLst/>
          </a:prstGeom>
          <a:noFill/>
        </p:spPr>
      </p:pic>
      <p:sp>
        <p:nvSpPr>
          <p:cNvPr id="13" name="Oval 12"/>
          <p:cNvSpPr/>
          <p:nvPr/>
        </p:nvSpPr>
        <p:spPr>
          <a:xfrm>
            <a:off x="7162800" y="3124200"/>
            <a:ext cx="1676400" cy="1676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we drive our cars</a:t>
            </a:r>
            <a:endParaRPr lang="en-US" dirty="0"/>
          </a:p>
        </p:txBody>
      </p:sp>
      <p:pic>
        <p:nvPicPr>
          <p:cNvPr id="14" name="Picture 4" descr="idea light bulb"/>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3352800" y="2133600"/>
            <a:ext cx="785548" cy="1114425"/>
          </a:xfrm>
          <a:prstGeom prst="rect">
            <a:avLst/>
          </a:prstGeom>
          <a:noFill/>
        </p:spPr>
      </p:pic>
      <p:sp>
        <p:nvSpPr>
          <p:cNvPr id="15" name="Oval 14"/>
          <p:cNvSpPr/>
          <p:nvPr/>
        </p:nvSpPr>
        <p:spPr>
          <a:xfrm>
            <a:off x="1600200" y="990600"/>
            <a:ext cx="1676400" cy="1676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we use electricity</a:t>
            </a:r>
            <a:endParaRPr lang="en-US" dirty="0"/>
          </a:p>
        </p:txBody>
      </p:sp>
      <p:pic>
        <p:nvPicPr>
          <p:cNvPr id="16" name="Picture 6" descr="Manufacturing / Production / Operations Jobs"/>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2286000" y="4343400"/>
            <a:ext cx="1905000" cy="1147823"/>
          </a:xfrm>
          <a:prstGeom prst="rect">
            <a:avLst/>
          </a:prstGeom>
          <a:noFill/>
        </p:spPr>
      </p:pic>
      <p:sp>
        <p:nvSpPr>
          <p:cNvPr id="17" name="Oval 16"/>
          <p:cNvSpPr/>
          <p:nvPr/>
        </p:nvSpPr>
        <p:spPr>
          <a:xfrm>
            <a:off x="381000" y="3657600"/>
            <a:ext cx="1676400" cy="1676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we Make a product in a factory</a:t>
            </a:r>
            <a:endParaRPr lang="en-US" dirty="0"/>
          </a:p>
        </p:txBody>
      </p:sp>
      <p:sp>
        <p:nvSpPr>
          <p:cNvPr id="21" name="Rounded Rectangle 20"/>
          <p:cNvSpPr/>
          <p:nvPr/>
        </p:nvSpPr>
        <p:spPr>
          <a:xfrm>
            <a:off x="2057400" y="914400"/>
            <a:ext cx="2362200" cy="1371600"/>
          </a:xfrm>
          <a:prstGeom prst="roundRect">
            <a:avLst/>
          </a:prstGeom>
          <a:solidFill>
            <a:schemeClr val="tx2">
              <a:lumMod val="75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Earth requires greenhouse gases so that living beings can survive</a:t>
            </a:r>
            <a:endParaRPr lang="en-US" dirty="0"/>
          </a:p>
        </p:txBody>
      </p:sp>
      <p:sp>
        <p:nvSpPr>
          <p:cNvPr id="22" name="Rounded Rectangle 21"/>
          <p:cNvSpPr/>
          <p:nvPr/>
        </p:nvSpPr>
        <p:spPr>
          <a:xfrm>
            <a:off x="4495800" y="1219200"/>
            <a:ext cx="762000" cy="609600"/>
          </a:xfrm>
          <a:prstGeom prst="roundRect">
            <a:avLst/>
          </a:prstGeom>
          <a:solidFill>
            <a:schemeClr val="tx2">
              <a:lumMod val="75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a:t>
            </a:r>
            <a:endParaRPr lang="en-US" dirty="0"/>
          </a:p>
        </p:txBody>
      </p:sp>
      <p:sp>
        <p:nvSpPr>
          <p:cNvPr id="23" name="Rounded Rectangle 22"/>
          <p:cNvSpPr/>
          <p:nvPr/>
        </p:nvSpPr>
        <p:spPr>
          <a:xfrm>
            <a:off x="5334000" y="914400"/>
            <a:ext cx="2362200" cy="1371600"/>
          </a:xfrm>
          <a:prstGeom prst="roundRect">
            <a:avLst/>
          </a:prstGeom>
          <a:solidFill>
            <a:schemeClr val="tx2">
              <a:lumMod val="75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add more greenhouse gases every day </a:t>
            </a:r>
            <a:endParaRPr lang="en-US" dirty="0"/>
          </a:p>
        </p:txBody>
      </p:sp>
      <p:sp>
        <p:nvSpPr>
          <p:cNvPr id="60" name="TextBox 59"/>
          <p:cNvSpPr txBox="1"/>
          <p:nvPr/>
        </p:nvSpPr>
        <p:spPr>
          <a:xfrm>
            <a:off x="609600" y="6627168"/>
            <a:ext cx="8610600" cy="230832"/>
          </a:xfrm>
          <a:prstGeom prst="rect">
            <a:avLst/>
          </a:prstGeom>
          <a:noFill/>
        </p:spPr>
        <p:txBody>
          <a:bodyPr wrap="square" rtlCol="0">
            <a:spAutoFit/>
          </a:bodyPr>
          <a:lstStyle/>
          <a:p>
            <a:pPr algn="r"/>
            <a:r>
              <a:rPr lang="en-US" sz="900" dirty="0" smtClean="0"/>
              <a:t>Source: </a:t>
            </a:r>
            <a:r>
              <a:rPr lang="en-US" sz="900" dirty="0" smtClean="0">
                <a:hlinkClick r:id="rId11"/>
              </a:rPr>
              <a:t>http://www.epa.gov/climatechange/kids/basics/today/greenhouse-effect.html</a:t>
            </a:r>
            <a:endParaRPr lang="en-US" sz="900" dirty="0"/>
          </a:p>
        </p:txBody>
      </p:sp>
      <p:pic>
        <p:nvPicPr>
          <p:cNvPr id="64" name="Picture 4" descr="C:\Documents and Settings\Namrata\Desktop\Picture1.png"/>
          <p:cNvPicPr>
            <a:picLocks noChangeAspect="1" noChangeArrowheads="1"/>
          </p:cNvPicPr>
          <p:nvPr/>
        </p:nvPicPr>
        <p:blipFill>
          <a:blip r:embed="rId12" cstate="print"/>
          <a:srcRect/>
          <a:stretch>
            <a:fillRect/>
          </a:stretch>
        </p:blipFill>
        <p:spPr bwMode="auto">
          <a:xfrm>
            <a:off x="838200" y="914400"/>
            <a:ext cx="7388225" cy="5511800"/>
          </a:xfrm>
          <a:prstGeom prst="rect">
            <a:avLst/>
          </a:prstGeom>
          <a:noFill/>
        </p:spPr>
      </p:pic>
      <p:pic>
        <p:nvPicPr>
          <p:cNvPr id="38" name="Picture 9"/>
          <p:cNvPicPr>
            <a:picLocks noChangeAspect="1" noChangeArrowheads="1"/>
          </p:cNvPicPr>
          <p:nvPr/>
        </p:nvPicPr>
        <p:blipFill>
          <a:blip r:embed="rId13" cstate="screen"/>
          <a:srcRect/>
          <a:stretch>
            <a:fillRect/>
          </a:stretch>
        </p:blipFill>
        <p:spPr bwMode="auto">
          <a:xfrm>
            <a:off x="838200" y="914400"/>
            <a:ext cx="7363326" cy="5486400"/>
          </a:xfrm>
          <a:prstGeom prst="rect">
            <a:avLst/>
          </a:prstGeom>
          <a:noFill/>
          <a:ln w="9525">
            <a:noFill/>
            <a:miter lim="800000"/>
            <a:headEnd/>
            <a:tailEnd/>
          </a:ln>
          <a:effectLst/>
        </p:spPr>
      </p:pic>
      <p:sp>
        <p:nvSpPr>
          <p:cNvPr id="39" name="Rounded Rectangle 38"/>
          <p:cNvSpPr/>
          <p:nvPr/>
        </p:nvSpPr>
        <p:spPr>
          <a:xfrm>
            <a:off x="2743200" y="2667000"/>
            <a:ext cx="1600200" cy="1143000"/>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Temperature</a:t>
            </a:r>
          </a:p>
          <a:p>
            <a:pPr algn="ctr"/>
            <a:r>
              <a:rPr lang="en-US" dirty="0" smtClean="0"/>
              <a:t>Increases</a:t>
            </a:r>
          </a:p>
          <a:p>
            <a:pPr algn="ctr"/>
            <a:r>
              <a:rPr lang="en-US" dirty="0" smtClean="0"/>
              <a:t>Leading to</a:t>
            </a:r>
            <a:endParaRPr lang="en-GB" dirty="0"/>
          </a:p>
        </p:txBody>
      </p:sp>
      <p:grpSp>
        <p:nvGrpSpPr>
          <p:cNvPr id="3" name="Group 39"/>
          <p:cNvGrpSpPr/>
          <p:nvPr/>
        </p:nvGrpSpPr>
        <p:grpSpPr>
          <a:xfrm>
            <a:off x="2895600" y="4724400"/>
            <a:ext cx="1222005" cy="1066800"/>
            <a:chOff x="3048000" y="3048000"/>
            <a:chExt cx="1222005" cy="1066800"/>
          </a:xfrm>
        </p:grpSpPr>
        <p:grpSp>
          <p:nvGrpSpPr>
            <p:cNvPr id="7" name="Group 29"/>
            <p:cNvGrpSpPr/>
            <p:nvPr/>
          </p:nvGrpSpPr>
          <p:grpSpPr>
            <a:xfrm>
              <a:off x="3048000" y="3048000"/>
              <a:ext cx="1222005" cy="1066800"/>
              <a:chOff x="3048000" y="3048000"/>
              <a:chExt cx="1222005" cy="1066800"/>
            </a:xfrm>
          </p:grpSpPr>
          <p:sp>
            <p:nvSpPr>
              <p:cNvPr id="44" name="Oval 43"/>
              <p:cNvSpPr/>
              <p:nvPr/>
            </p:nvSpPr>
            <p:spPr>
              <a:xfrm>
                <a:off x="3048000" y="3048000"/>
                <a:ext cx="1219200" cy="1066800"/>
              </a:xfrm>
              <a:prstGeom prst="ellipse">
                <a:avLst/>
              </a:prstGeom>
              <a:solidFill>
                <a:schemeClr val="tx2">
                  <a:lumMod val="60000"/>
                  <a:lumOff val="40000"/>
                </a:schemeClr>
              </a:solidFill>
              <a:ln>
                <a:solidFill>
                  <a:schemeClr val="tx2">
                    <a:lumMod val="60000"/>
                    <a:lumOff val="40000"/>
                  </a:schemeClr>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3048000" y="3276600"/>
                <a:ext cx="496258" cy="633965"/>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p:cNvSpPr/>
              <p:nvPr/>
            </p:nvSpPr>
            <p:spPr>
              <a:xfrm>
                <a:off x="3582524" y="3674343"/>
                <a:ext cx="537253" cy="287679"/>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3598196" y="3183636"/>
                <a:ext cx="671809" cy="541020"/>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3124200" y="3276600"/>
              <a:ext cx="1143000" cy="646331"/>
            </a:xfrm>
            <a:prstGeom prst="rect">
              <a:avLst/>
            </a:prstGeom>
            <a:noFill/>
          </p:spPr>
          <p:txBody>
            <a:bodyPr wrap="square" rtlCol="0">
              <a:spAutoFit/>
            </a:bodyPr>
            <a:lstStyle/>
            <a:p>
              <a:pPr algn="ctr"/>
              <a:r>
                <a:rPr lang="en-US" dirty="0" smtClean="0"/>
                <a:t>Global warming</a:t>
              </a:r>
              <a:endParaRPr lang="en-US" dirty="0"/>
            </a:p>
          </p:txBody>
        </p:sp>
      </p:grpSp>
      <p:cxnSp>
        <p:nvCxnSpPr>
          <p:cNvPr id="65" name="Straight Arrow Connector 64"/>
          <p:cNvCxnSpPr/>
          <p:nvPr/>
        </p:nvCxnSpPr>
        <p:spPr>
          <a:xfrm rot="5400000">
            <a:off x="3086894" y="4228306"/>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animBg="1"/>
      <p:bldP spid="13" grpId="1" animBg="1"/>
      <p:bldP spid="15" grpId="0" animBg="1"/>
      <p:bldP spid="15" grpId="1" animBg="1"/>
      <p:bldP spid="17" grpId="0" animBg="1"/>
      <p:bldP spid="17" grpId="1" animBg="1"/>
      <p:bldP spid="21" grpId="0" animBg="1"/>
      <p:bldP spid="22" grpId="0" animBg="1"/>
      <p:bldP spid="23"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t>
            </a:r>
            <a:endParaRPr lang="en-US" dirty="0"/>
          </a:p>
        </p:txBody>
      </p:sp>
      <p:sp>
        <p:nvSpPr>
          <p:cNvPr id="11" name="Rounded Rectangle 10"/>
          <p:cNvSpPr/>
          <p:nvPr/>
        </p:nvSpPr>
        <p:spPr>
          <a:xfrm>
            <a:off x="1143000" y="3810000"/>
            <a:ext cx="7616952" cy="2514600"/>
          </a:xfrm>
          <a:prstGeom prst="roundRect">
            <a:avLst/>
          </a:prstGeom>
          <a:solidFill>
            <a:srgbClr val="E8F4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E60000"/>
                </a:solidFill>
                <a:latin typeface="Broadway" pitchFamily="82" charset="0"/>
              </a:rPr>
              <a:t>            </a:t>
            </a:r>
            <a:r>
              <a:rPr lang="en-US" sz="2400" dirty="0" smtClean="0">
                <a:solidFill>
                  <a:schemeClr val="accent5">
                    <a:lumMod val="50000"/>
                  </a:schemeClr>
                </a:solidFill>
                <a:latin typeface="Broadway" pitchFamily="82" charset="0"/>
              </a:rPr>
              <a:t>WATER CLUB</a:t>
            </a: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p:txBody>
      </p:sp>
      <p:pic>
        <p:nvPicPr>
          <p:cNvPr id="1032" name="Picture 8" descr="http://www.psdgraphics.com/file/water-droplet-icon.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990600" y="4191000"/>
            <a:ext cx="2305051" cy="1844041"/>
          </a:xfrm>
          <a:prstGeom prst="rect">
            <a:avLst/>
          </a:prstGeom>
          <a:noFill/>
          <a:effectLst>
            <a:outerShdw blurRad="50800" dist="38100" dir="2700000" algn="tl" rotWithShape="0">
              <a:prstClr val="black">
                <a:alpha val="40000"/>
              </a:prstClr>
            </a:outerShdw>
          </a:effectLst>
        </p:spPr>
      </p:pic>
      <p:sp>
        <p:nvSpPr>
          <p:cNvPr id="13" name="Rounded Rectangle 12"/>
          <p:cNvSpPr/>
          <p:nvPr/>
        </p:nvSpPr>
        <p:spPr>
          <a:xfrm>
            <a:off x="381000" y="914400"/>
            <a:ext cx="7620000" cy="2514600"/>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lumMod val="50000"/>
                  </a:schemeClr>
                </a:solidFill>
                <a:latin typeface="Broadway" pitchFamily="82" charset="0"/>
              </a:rPr>
              <a:t>               TREE CLUB</a:t>
            </a: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p:txBody>
      </p:sp>
      <p:pic>
        <p:nvPicPr>
          <p:cNvPr id="1026" name="Picture 2" descr="sturdy tree"/>
          <p:cNvPicPr>
            <a:picLocks noChangeAspect="1" noChangeArrowheads="1"/>
          </p:cNvPicPr>
          <p:nvPr/>
        </p:nvPicPr>
        <p:blipFill>
          <a:blip r:embed="rId4" cstate="screen">
            <a:clrChange>
              <a:clrFrom>
                <a:srgbClr val="FFFFFF"/>
              </a:clrFrom>
              <a:clrTo>
                <a:srgbClr val="FFFFFF">
                  <a:alpha val="0"/>
                </a:srgbClr>
              </a:clrTo>
            </a:clrChange>
            <a:lum/>
          </a:blip>
          <a:srcRect/>
          <a:stretch>
            <a:fillRect/>
          </a:stretch>
        </p:blipFill>
        <p:spPr bwMode="auto">
          <a:xfrm>
            <a:off x="533400" y="1143000"/>
            <a:ext cx="2496172" cy="2270760"/>
          </a:xfrm>
          <a:prstGeom prst="rect">
            <a:avLst/>
          </a:prstGeom>
          <a:ln>
            <a:noFill/>
          </a:ln>
          <a:effectLst/>
        </p:spPr>
      </p:pic>
      <p:sp>
        <p:nvSpPr>
          <p:cNvPr id="14" name="TextBox 13"/>
          <p:cNvSpPr txBox="1"/>
          <p:nvPr/>
        </p:nvSpPr>
        <p:spPr>
          <a:xfrm>
            <a:off x="1981200" y="1600200"/>
            <a:ext cx="5715000" cy="1477328"/>
          </a:xfrm>
          <a:prstGeom prst="rect">
            <a:avLst/>
          </a:prstGeom>
          <a:noFill/>
        </p:spPr>
        <p:txBody>
          <a:bodyPr wrap="square" rtlCol="0">
            <a:spAutoFit/>
          </a:bodyPr>
          <a:lstStyle/>
          <a:p>
            <a:pPr algn="ctr">
              <a:buFont typeface="Arial" pitchFamily="34" charset="0"/>
              <a:buChar char="•"/>
            </a:pPr>
            <a:r>
              <a:rPr lang="en-US" b="1" dirty="0" smtClean="0">
                <a:solidFill>
                  <a:schemeClr val="bg1"/>
                </a:solidFill>
              </a:rPr>
              <a:t>Learn a</a:t>
            </a:r>
            <a:r>
              <a:rPr lang="en-US" b="1" dirty="0" smtClean="0"/>
              <a:t>bout the trees that can be planted in your campus</a:t>
            </a:r>
          </a:p>
          <a:p>
            <a:pPr algn="ctr">
              <a:buFont typeface="Arial" pitchFamily="34" charset="0"/>
              <a:buChar char="•"/>
            </a:pPr>
            <a:r>
              <a:rPr lang="en-US" b="1" dirty="0" smtClean="0">
                <a:solidFill>
                  <a:schemeClr val="bg1"/>
                </a:solidFill>
              </a:rPr>
              <a:t>Pla</a:t>
            </a:r>
            <a:r>
              <a:rPr lang="en-US" b="1" dirty="0" smtClean="0"/>
              <a:t>nt trees in your campus and near your home</a:t>
            </a:r>
          </a:p>
          <a:p>
            <a:pPr algn="ctr">
              <a:buFont typeface="Arial" pitchFamily="34" charset="0"/>
              <a:buChar char="•"/>
            </a:pPr>
            <a:r>
              <a:rPr lang="en-US" b="1" dirty="0" smtClean="0"/>
              <a:t>Take turns to water them</a:t>
            </a:r>
          </a:p>
          <a:p>
            <a:pPr algn="ctr">
              <a:buFont typeface="Arial" pitchFamily="34" charset="0"/>
              <a:buChar char="•"/>
            </a:pPr>
            <a:r>
              <a:rPr lang="en-US" b="1" dirty="0" smtClean="0"/>
              <a:t>Spread awareness regarding benefits of trees</a:t>
            </a:r>
          </a:p>
          <a:p>
            <a:pPr algn="ctr">
              <a:buFont typeface="Arial" pitchFamily="34" charset="0"/>
              <a:buChar char="•"/>
            </a:pPr>
            <a:r>
              <a:rPr lang="en-US" b="1" dirty="0" smtClean="0"/>
              <a:t>Raise your voice to protect the trees and forests</a:t>
            </a:r>
            <a:endParaRPr lang="en-US" dirty="0"/>
          </a:p>
        </p:txBody>
      </p:sp>
      <p:sp>
        <p:nvSpPr>
          <p:cNvPr id="15" name="TextBox 14"/>
          <p:cNvSpPr txBox="1"/>
          <p:nvPr/>
        </p:nvSpPr>
        <p:spPr>
          <a:xfrm>
            <a:off x="2514600" y="4648200"/>
            <a:ext cx="5638800" cy="1754326"/>
          </a:xfrm>
          <a:prstGeom prst="rect">
            <a:avLst/>
          </a:prstGeom>
          <a:noFill/>
        </p:spPr>
        <p:txBody>
          <a:bodyPr wrap="square" rtlCol="0">
            <a:spAutoFit/>
          </a:bodyPr>
          <a:lstStyle/>
          <a:p>
            <a:pPr algn="ctr">
              <a:buFont typeface="Arial" pitchFamily="34" charset="0"/>
              <a:buChar char="•"/>
            </a:pPr>
            <a:r>
              <a:rPr lang="en-US" b="1" dirty="0" smtClean="0"/>
              <a:t>Learn about different water resources</a:t>
            </a:r>
          </a:p>
          <a:p>
            <a:pPr algn="ctr">
              <a:buFont typeface="Arial" pitchFamily="34" charset="0"/>
              <a:buChar char="•"/>
            </a:pPr>
            <a:r>
              <a:rPr lang="en-US" b="1" dirty="0" smtClean="0"/>
              <a:t>Find out why we need to conserve water</a:t>
            </a:r>
          </a:p>
          <a:p>
            <a:pPr algn="ctr">
              <a:buFont typeface="Arial" pitchFamily="34" charset="0"/>
              <a:buChar char="•"/>
            </a:pPr>
            <a:r>
              <a:rPr lang="en-US" b="1" dirty="0" smtClean="0"/>
              <a:t>Find means to conserve water</a:t>
            </a:r>
          </a:p>
          <a:p>
            <a:pPr algn="ctr">
              <a:buFont typeface="Arial" pitchFamily="34" charset="0"/>
              <a:buChar char="•"/>
            </a:pPr>
            <a:r>
              <a:rPr lang="en-US" b="1" dirty="0" smtClean="0"/>
              <a:t>Spread awareness amongst your friends, families and neighbors regarding WATER</a:t>
            </a:r>
            <a:endParaRPr lang="en-US" dirty="0" smtClean="0">
              <a:solidFill>
                <a:srgbClr val="E60000"/>
              </a:solidFill>
              <a:latin typeface="Broadway" pitchFamily="82" charset="0"/>
            </a:endParaRPr>
          </a:p>
          <a:p>
            <a:endParaRPr lang="en-US" dirty="0"/>
          </a:p>
        </p:txBody>
      </p:sp>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t>
            </a:r>
            <a:endParaRPr lang="en-US" dirty="0"/>
          </a:p>
        </p:txBody>
      </p:sp>
      <p:sp>
        <p:nvSpPr>
          <p:cNvPr id="11" name="Rounded Rectangle 10"/>
          <p:cNvSpPr/>
          <p:nvPr/>
        </p:nvSpPr>
        <p:spPr>
          <a:xfrm>
            <a:off x="1143000" y="3657600"/>
            <a:ext cx="7616952" cy="281940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solidFill>
                  <a:schemeClr val="tx2">
                    <a:lumMod val="50000"/>
                  </a:schemeClr>
                </a:solidFill>
                <a:latin typeface="Broadway" pitchFamily="82" charset="0"/>
              </a:rPr>
              <a:t>             SUPERHERO CLUB</a:t>
            </a: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p:txBody>
      </p:sp>
      <p:sp>
        <p:nvSpPr>
          <p:cNvPr id="13" name="Rounded Rectangle 12"/>
          <p:cNvSpPr/>
          <p:nvPr/>
        </p:nvSpPr>
        <p:spPr>
          <a:xfrm>
            <a:off x="381000" y="914400"/>
            <a:ext cx="7620000" cy="2514600"/>
          </a:xfrm>
          <a:prstGeom prst="roundRect">
            <a:avLst/>
          </a:prstGeom>
          <a:solidFill>
            <a:srgbClr val="FFFF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lumMod val="50000"/>
                  </a:schemeClr>
                </a:solidFill>
                <a:latin typeface="Broadway" pitchFamily="82" charset="0"/>
              </a:rPr>
              <a:t>               </a:t>
            </a:r>
            <a:r>
              <a:rPr lang="en-US" sz="2400" dirty="0" smtClean="0">
                <a:solidFill>
                  <a:schemeClr val="accent6">
                    <a:lumMod val="75000"/>
                  </a:schemeClr>
                </a:solidFill>
                <a:latin typeface="Broadway" pitchFamily="82" charset="0"/>
              </a:rPr>
              <a:t>BOOK AND FILM CLUB</a:t>
            </a: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p:txBody>
      </p:sp>
      <p:sp>
        <p:nvSpPr>
          <p:cNvPr id="14" name="TextBox 13"/>
          <p:cNvSpPr txBox="1"/>
          <p:nvPr/>
        </p:nvSpPr>
        <p:spPr>
          <a:xfrm>
            <a:off x="1981200" y="1600200"/>
            <a:ext cx="5943600" cy="1754326"/>
          </a:xfrm>
          <a:prstGeom prst="rect">
            <a:avLst/>
          </a:prstGeom>
          <a:noFill/>
        </p:spPr>
        <p:txBody>
          <a:bodyPr wrap="square" rtlCol="0">
            <a:spAutoFit/>
          </a:bodyPr>
          <a:lstStyle/>
          <a:p>
            <a:pPr algn="ctr">
              <a:buFont typeface="Arial" pitchFamily="34" charset="0"/>
              <a:buChar char="•"/>
            </a:pPr>
            <a:r>
              <a:rPr lang="en-US" b="1" dirty="0" smtClean="0"/>
              <a:t>   Search for books and films on climate science, environment, water, biodiversity, etc.</a:t>
            </a:r>
          </a:p>
          <a:p>
            <a:pPr algn="ctr">
              <a:buFont typeface="Arial" pitchFamily="34" charset="0"/>
              <a:buChar char="•"/>
            </a:pPr>
            <a:r>
              <a:rPr lang="en-US" b="1" dirty="0" smtClean="0"/>
              <a:t>Form a club with the help of your librarian</a:t>
            </a:r>
          </a:p>
          <a:p>
            <a:pPr algn="ctr">
              <a:buFont typeface="Arial" pitchFamily="34" charset="0"/>
              <a:buChar char="•"/>
            </a:pPr>
            <a:r>
              <a:rPr lang="en-US" b="1" dirty="0" smtClean="0"/>
              <a:t>Take up new topics every week and discuss them</a:t>
            </a:r>
          </a:p>
          <a:p>
            <a:pPr algn="ctr">
              <a:buFont typeface="Arial" pitchFamily="34" charset="0"/>
              <a:buChar char="•"/>
            </a:pPr>
            <a:r>
              <a:rPr lang="en-US" b="1" dirty="0" smtClean="0"/>
              <a:t>Have quiz and interactive presentations</a:t>
            </a:r>
          </a:p>
          <a:p>
            <a:pPr algn="ctr">
              <a:buFont typeface="Arial" pitchFamily="34" charset="0"/>
              <a:buChar char="•"/>
            </a:pPr>
            <a:r>
              <a:rPr lang="en-US" b="1" dirty="0" smtClean="0"/>
              <a:t>Learn more, broaden your vision</a:t>
            </a:r>
            <a:endParaRPr lang="en-US" dirty="0"/>
          </a:p>
        </p:txBody>
      </p:sp>
      <p:pic>
        <p:nvPicPr>
          <p:cNvPr id="30730" name="Picture 10" descr="http://www.clipartclipart.net/free_clipart_images/a_straining_superhero_holding_the_world_on_his_back_like_atlas_0071-0908-1921-1356_SMU.jpg"/>
          <p:cNvPicPr>
            <a:picLocks noChangeAspect="1" noChangeArrowheads="1"/>
          </p:cNvPicPr>
          <p:nvPr/>
        </p:nvPicPr>
        <p:blipFill>
          <a:blip r:embed="rId2" cstate="screen">
            <a:clrChange>
              <a:clrFrom>
                <a:srgbClr val="FEFFFF"/>
              </a:clrFrom>
              <a:clrTo>
                <a:srgbClr val="FEFFFF">
                  <a:alpha val="0"/>
                </a:srgbClr>
              </a:clrTo>
            </a:clrChange>
          </a:blip>
          <a:srcRect/>
          <a:stretch>
            <a:fillRect/>
          </a:stretch>
        </p:blipFill>
        <p:spPr bwMode="auto">
          <a:xfrm>
            <a:off x="1447800" y="4114800"/>
            <a:ext cx="1371600" cy="2037030"/>
          </a:xfrm>
          <a:prstGeom prst="rect">
            <a:avLst/>
          </a:prstGeom>
          <a:noFill/>
        </p:spPr>
      </p:pic>
      <p:sp>
        <p:nvSpPr>
          <p:cNvPr id="15" name="TextBox 14"/>
          <p:cNvSpPr txBox="1"/>
          <p:nvPr/>
        </p:nvSpPr>
        <p:spPr>
          <a:xfrm>
            <a:off x="2819400" y="4267200"/>
            <a:ext cx="5638800" cy="2031325"/>
          </a:xfrm>
          <a:prstGeom prst="rect">
            <a:avLst/>
          </a:prstGeom>
          <a:noFill/>
        </p:spPr>
        <p:txBody>
          <a:bodyPr wrap="square" rtlCol="0">
            <a:spAutoFit/>
          </a:bodyPr>
          <a:lstStyle/>
          <a:p>
            <a:pPr algn="ctr">
              <a:buFont typeface="Arial" pitchFamily="34" charset="0"/>
              <a:buChar char="•"/>
            </a:pPr>
            <a:r>
              <a:rPr lang="en-US" b="1" dirty="0" smtClean="0"/>
              <a:t>Find out the possible impacts due to Climate Change on your surroundings. </a:t>
            </a:r>
          </a:p>
          <a:p>
            <a:pPr algn="ctr">
              <a:buFont typeface="Arial" pitchFamily="34" charset="0"/>
              <a:buChar char="•"/>
            </a:pPr>
            <a:r>
              <a:rPr lang="en-US" b="1" dirty="0" smtClean="0"/>
              <a:t>Search for a safe place: Like higher grounds, strong buildings</a:t>
            </a:r>
          </a:p>
          <a:p>
            <a:pPr algn="ctr">
              <a:buFont typeface="Arial" pitchFamily="34" charset="0"/>
              <a:buChar char="•"/>
            </a:pPr>
            <a:r>
              <a:rPr lang="en-US" b="1" dirty="0" smtClean="0"/>
              <a:t> Conduct Safety Drills: Make evacuation plans by involving everyone</a:t>
            </a:r>
          </a:p>
          <a:p>
            <a:pPr algn="ctr">
              <a:buFont typeface="Arial" pitchFamily="34" charset="0"/>
              <a:buChar char="•"/>
            </a:pPr>
            <a:r>
              <a:rPr lang="en-US" b="1" dirty="0" smtClean="0"/>
              <a:t>Save lives and become a superhero</a:t>
            </a:r>
            <a:endParaRPr lang="en-US" b="1" dirty="0"/>
          </a:p>
        </p:txBody>
      </p:sp>
      <p:pic>
        <p:nvPicPr>
          <p:cNvPr id="2052" name="Picture 4" descr="Old Book Clip Art"/>
          <p:cNvPicPr>
            <a:picLocks noChangeAspect="1" noChangeArrowheads="1"/>
          </p:cNvPicPr>
          <p:nvPr/>
        </p:nvPicPr>
        <p:blipFill>
          <a:blip r:embed="rId3" cstate="screen"/>
          <a:srcRect/>
          <a:stretch>
            <a:fillRect/>
          </a:stretch>
        </p:blipFill>
        <p:spPr bwMode="auto">
          <a:xfrm>
            <a:off x="914400" y="1752600"/>
            <a:ext cx="838200" cy="946150"/>
          </a:xfrm>
          <a:prstGeom prst="rect">
            <a:avLst/>
          </a:prstGeom>
          <a:noFill/>
        </p:spPr>
      </p:pic>
      <p:pic>
        <p:nvPicPr>
          <p:cNvPr id="2054" name="Picture 6" descr="Film Strip Clip Art"/>
          <p:cNvPicPr>
            <a:picLocks noChangeAspect="1" noChangeArrowheads="1"/>
          </p:cNvPicPr>
          <p:nvPr/>
        </p:nvPicPr>
        <p:blipFill>
          <a:blip r:embed="rId4" cstate="screen"/>
          <a:srcRect/>
          <a:stretch>
            <a:fillRect/>
          </a:stretch>
        </p:blipFill>
        <p:spPr bwMode="auto">
          <a:xfrm>
            <a:off x="533400" y="1371600"/>
            <a:ext cx="1776845" cy="1628775"/>
          </a:xfrm>
          <a:prstGeom prst="rect">
            <a:avLst/>
          </a:prstGeom>
          <a:noFill/>
        </p:spPr>
      </p:pic>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5" name="Rounded Rectangle 4"/>
          <p:cNvSpPr/>
          <p:nvPr/>
        </p:nvSpPr>
        <p:spPr>
          <a:xfrm>
            <a:off x="381000" y="914400"/>
            <a:ext cx="7620000" cy="2895600"/>
          </a:xfrm>
          <a:prstGeom prst="roundRect">
            <a:avLst/>
          </a:prstGeom>
          <a:solidFill>
            <a:srgbClr val="FFFF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6">
                    <a:lumMod val="75000"/>
                  </a:schemeClr>
                </a:solidFill>
                <a:latin typeface="Broadway" pitchFamily="82" charset="0"/>
              </a:rPr>
              <a:t>                STUDY TRIP CLUB</a:t>
            </a: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a:p>
            <a:pPr algn="ctr"/>
            <a:endParaRPr lang="en-US" sz="2400" dirty="0" smtClean="0">
              <a:solidFill>
                <a:srgbClr val="E60000"/>
              </a:solidFill>
              <a:latin typeface="Broadway" pitchFamily="82" charset="0"/>
            </a:endParaRPr>
          </a:p>
        </p:txBody>
      </p:sp>
      <p:sp>
        <p:nvSpPr>
          <p:cNvPr id="6" name="TextBox 5"/>
          <p:cNvSpPr txBox="1"/>
          <p:nvPr/>
        </p:nvSpPr>
        <p:spPr>
          <a:xfrm>
            <a:off x="2209800" y="1778675"/>
            <a:ext cx="5715000" cy="2031325"/>
          </a:xfrm>
          <a:prstGeom prst="rect">
            <a:avLst/>
          </a:prstGeom>
          <a:noFill/>
        </p:spPr>
        <p:txBody>
          <a:bodyPr wrap="square" rtlCol="0">
            <a:spAutoFit/>
          </a:bodyPr>
          <a:lstStyle/>
          <a:p>
            <a:pPr algn="ctr">
              <a:buFont typeface="Arial" pitchFamily="34" charset="0"/>
              <a:buChar char="•"/>
            </a:pPr>
            <a:r>
              <a:rPr lang="en-US" b="1" dirty="0" smtClean="0"/>
              <a:t>  Search for, nature parks, beaches, mangrove forests, lakes, composting sites, bio-gas plants, recycling plant etc.</a:t>
            </a:r>
          </a:p>
          <a:p>
            <a:pPr algn="ctr">
              <a:buFont typeface="Arial" pitchFamily="34" charset="0"/>
              <a:buChar char="•"/>
            </a:pPr>
            <a:r>
              <a:rPr lang="en-US" b="1" dirty="0" smtClean="0"/>
              <a:t>Organize painting, writing and debate competitions to create awareness. </a:t>
            </a:r>
          </a:p>
          <a:p>
            <a:pPr algn="ctr">
              <a:buFont typeface="Arial" pitchFamily="34" charset="0"/>
              <a:buChar char="•"/>
            </a:pPr>
            <a:r>
              <a:rPr lang="en-US" b="1" dirty="0" smtClean="0"/>
              <a:t>Find experts to take you on nature trails</a:t>
            </a:r>
          </a:p>
          <a:p>
            <a:pPr algn="ctr">
              <a:buFont typeface="Arial" pitchFamily="34" charset="0"/>
              <a:buChar char="•"/>
            </a:pPr>
            <a:r>
              <a:rPr lang="en-US" b="1" dirty="0" smtClean="0"/>
              <a:t>Understand the importance of the visit</a:t>
            </a:r>
          </a:p>
          <a:p>
            <a:pPr algn="ctr">
              <a:buFont typeface="Arial" pitchFamily="34" charset="0"/>
              <a:buChar char="•"/>
            </a:pPr>
            <a:r>
              <a:rPr lang="en-US" b="1" dirty="0" smtClean="0"/>
              <a:t>Protect it, conserve it, let it flourish </a:t>
            </a:r>
            <a:endParaRPr lang="en-US" dirty="0"/>
          </a:p>
        </p:txBody>
      </p:sp>
      <p:pic>
        <p:nvPicPr>
          <p:cNvPr id="1030" name="Picture 6" descr="Girl Campers"/>
          <p:cNvPicPr>
            <a:picLocks noChangeAspect="1" noChangeArrowheads="1"/>
          </p:cNvPicPr>
          <p:nvPr/>
        </p:nvPicPr>
        <p:blipFill>
          <a:blip r:embed="rId3" cstate="screen"/>
          <a:srcRect/>
          <a:stretch>
            <a:fillRect/>
          </a:stretch>
        </p:blipFill>
        <p:spPr bwMode="auto">
          <a:xfrm>
            <a:off x="457201" y="1504950"/>
            <a:ext cx="1828799" cy="1924050"/>
          </a:xfrm>
          <a:prstGeom prst="rect">
            <a:avLst/>
          </a:prstGeom>
          <a:noFill/>
        </p:spPr>
      </p:pic>
      <p:sp>
        <p:nvSpPr>
          <p:cNvPr id="11" name="Rounded Rectangle 10"/>
          <p:cNvSpPr/>
          <p:nvPr/>
        </p:nvSpPr>
        <p:spPr>
          <a:xfrm>
            <a:off x="1143000" y="4114800"/>
            <a:ext cx="7616952" cy="2514600"/>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E60000"/>
                </a:solidFill>
                <a:latin typeface="Broadway" pitchFamily="82" charset="0"/>
              </a:rPr>
              <a:t>            </a:t>
            </a:r>
            <a:r>
              <a:rPr lang="en-US" sz="2400" dirty="0" smtClean="0">
                <a:solidFill>
                  <a:schemeClr val="tx2">
                    <a:lumMod val="50000"/>
                  </a:schemeClr>
                </a:solidFill>
                <a:latin typeface="Broadway" pitchFamily="82" charset="0"/>
              </a:rPr>
              <a:t> INVOLVEMENT OUTSIDE CAMPUS</a:t>
            </a: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a:p>
            <a:pPr algn="ctr"/>
            <a:endParaRPr lang="en-US" dirty="0" smtClean="0">
              <a:solidFill>
                <a:srgbClr val="E60000"/>
              </a:solidFill>
              <a:latin typeface="Broadway" pitchFamily="82" charset="0"/>
            </a:endParaRPr>
          </a:p>
        </p:txBody>
      </p:sp>
      <p:sp>
        <p:nvSpPr>
          <p:cNvPr id="7" name="TextBox 6"/>
          <p:cNvSpPr txBox="1"/>
          <p:nvPr/>
        </p:nvSpPr>
        <p:spPr>
          <a:xfrm>
            <a:off x="2362200" y="4800600"/>
            <a:ext cx="5943600" cy="1477328"/>
          </a:xfrm>
          <a:prstGeom prst="rect">
            <a:avLst/>
          </a:prstGeom>
          <a:noFill/>
        </p:spPr>
        <p:txBody>
          <a:bodyPr wrap="square" rtlCol="0">
            <a:spAutoFit/>
          </a:bodyPr>
          <a:lstStyle/>
          <a:p>
            <a:pPr algn="ctr">
              <a:buFont typeface="Arial" pitchFamily="34" charset="0"/>
              <a:buChar char="•"/>
            </a:pPr>
            <a:r>
              <a:rPr lang="en-US" b="1" dirty="0" smtClean="0"/>
              <a:t>Register with youth networks and programmes</a:t>
            </a:r>
          </a:p>
          <a:p>
            <a:pPr algn="ctr">
              <a:buFont typeface="Arial" pitchFamily="34" charset="0"/>
              <a:buChar char="•"/>
            </a:pPr>
            <a:r>
              <a:rPr lang="en-US" b="1" dirty="0" smtClean="0"/>
              <a:t>E.g. Tata Energy club, Greenpeace, IYCN(Indian Youth Climate Network),  and many other NGOs</a:t>
            </a:r>
          </a:p>
          <a:p>
            <a:pPr algn="ctr">
              <a:buFont typeface="Arial" pitchFamily="34" charset="0"/>
              <a:buChar char="•"/>
            </a:pPr>
            <a:r>
              <a:rPr lang="en-US" b="1" dirty="0" smtClean="0"/>
              <a:t>Participate in their activities and help combat climate change</a:t>
            </a:r>
            <a:endParaRPr lang="en-US" dirty="0"/>
          </a:p>
        </p:txBody>
      </p:sp>
      <p:pic>
        <p:nvPicPr>
          <p:cNvPr id="1027" name="Picture 3" descr="C:\Documents and Settings\Namrata\My Documents\My Pictures\boy.jpg"/>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371600" y="4419600"/>
            <a:ext cx="1268413" cy="1652587"/>
          </a:xfrm>
          <a:prstGeom prst="rect">
            <a:avLst/>
          </a:prstGeom>
          <a:noFill/>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Finally to Conclude…</a:t>
            </a:r>
            <a:endParaRPr lang="en-IN"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438400" y="914400"/>
            <a:ext cx="4267200" cy="4267200"/>
          </a:xfrm>
          <a:prstGeom prst="rect">
            <a:avLst/>
          </a:prstGeom>
        </p:spPr>
      </p:pic>
      <p:sp>
        <p:nvSpPr>
          <p:cNvPr id="7" name="Rounded Rectangle 6"/>
          <p:cNvSpPr/>
          <p:nvPr/>
        </p:nvSpPr>
        <p:spPr>
          <a:xfrm>
            <a:off x="1295400" y="1219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 change will affect our daily lives</a:t>
            </a:r>
            <a:endParaRPr lang="en-US" dirty="0" smtClean="0">
              <a:solidFill>
                <a:schemeClr val="tx1"/>
              </a:solidFill>
            </a:endParaRPr>
          </a:p>
        </p:txBody>
      </p:sp>
      <p:sp>
        <p:nvSpPr>
          <p:cNvPr id="8" name="Rounded Rectangle 7"/>
          <p:cNvSpPr/>
          <p:nvPr/>
        </p:nvSpPr>
        <p:spPr>
          <a:xfrm>
            <a:off x="1295400" y="2057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Precautions in terms of health, food and water are important</a:t>
            </a:r>
            <a:endParaRPr lang="en-US" dirty="0" smtClean="0">
              <a:solidFill>
                <a:schemeClr val="tx1"/>
              </a:solidFill>
            </a:endParaRPr>
          </a:p>
        </p:txBody>
      </p:sp>
      <p:sp>
        <p:nvSpPr>
          <p:cNvPr id="9" name="Rounded Rectangle 8"/>
          <p:cNvSpPr/>
          <p:nvPr/>
        </p:nvSpPr>
        <p:spPr>
          <a:xfrm>
            <a:off x="1295400" y="28956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By using public transport, decreasing the consumption and waste, emissions can be reduced</a:t>
            </a:r>
            <a:endParaRPr lang="en-US" dirty="0" smtClean="0">
              <a:solidFill>
                <a:schemeClr val="tx1"/>
              </a:solidFill>
            </a:endParaRPr>
          </a:p>
        </p:txBody>
      </p:sp>
      <p:sp>
        <p:nvSpPr>
          <p:cNvPr id="10" name="Rounded Rectangle 9"/>
          <p:cNvSpPr/>
          <p:nvPr/>
        </p:nvSpPr>
        <p:spPr>
          <a:xfrm>
            <a:off x="1295400" y="37338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By taking measures like rain water harvesting and keeping the drains clean,  disasters can be evaded</a:t>
            </a:r>
            <a:endParaRPr lang="en-US" dirty="0" smtClean="0">
              <a:solidFill>
                <a:schemeClr val="tx1"/>
              </a:solidFill>
            </a:endParaRPr>
          </a:p>
        </p:txBody>
      </p:sp>
      <p:sp>
        <p:nvSpPr>
          <p:cNvPr id="11" name="Rounded Rectangle 10"/>
          <p:cNvSpPr/>
          <p:nvPr/>
        </p:nvSpPr>
        <p:spPr>
          <a:xfrm>
            <a:off x="1295400" y="45720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Adopt traditional knowledge systems which are sustainable</a:t>
            </a:r>
          </a:p>
        </p:txBody>
      </p:sp>
      <p:pic>
        <p:nvPicPr>
          <p:cNvPr id="12" name="Picture 2" descr="http://1.bp.blogspot.com/-ogSZNMTeimQ/T1thz72E-LI/AAAAAAAAD-E/rWOR59hlWlc/s400/eswar-beautiful-nature-photographs.jpeg"/>
          <p:cNvPicPr>
            <a:picLocks noChangeAspect="1" noChangeArrowheads="1"/>
          </p:cNvPicPr>
          <p:nvPr/>
        </p:nvPicPr>
        <p:blipFill>
          <a:blip r:embed="rId3" cstate="screen"/>
          <a:srcRect/>
          <a:stretch>
            <a:fillRect/>
          </a:stretch>
        </p:blipFill>
        <p:spPr bwMode="auto">
          <a:xfrm>
            <a:off x="0" y="5486400"/>
            <a:ext cx="1828800" cy="1371600"/>
          </a:xfrm>
          <a:prstGeom prst="rect">
            <a:avLst/>
          </a:prstGeom>
          <a:noFill/>
        </p:spPr>
      </p:pic>
      <p:pic>
        <p:nvPicPr>
          <p:cNvPr id="13" name="Picture 4" descr="http://2.bp.blogspot.com/-jN3FALZwYiw/T1thruGNryI/AAAAAAAAD9k/hcGAsoc9QY4/s400/eswar-82.jpg"/>
          <p:cNvPicPr>
            <a:picLocks noChangeAspect="1" noChangeArrowheads="1"/>
          </p:cNvPicPr>
          <p:nvPr/>
        </p:nvPicPr>
        <p:blipFill>
          <a:blip r:embed="rId4" cstate="screen"/>
          <a:srcRect/>
          <a:stretch>
            <a:fillRect/>
          </a:stretch>
        </p:blipFill>
        <p:spPr bwMode="auto">
          <a:xfrm>
            <a:off x="7315200" y="5486400"/>
            <a:ext cx="1828800" cy="1371600"/>
          </a:xfrm>
          <a:prstGeom prst="rect">
            <a:avLst/>
          </a:prstGeom>
          <a:noFill/>
        </p:spPr>
      </p:pic>
      <p:pic>
        <p:nvPicPr>
          <p:cNvPr id="14" name="Picture 6" descr="http://2.bp.blogspot.com/-Su90RoLk5cA/T1th2gPc-EI/AAAAAAAAD-M/X3xiVCSXPaU/s400/eswar-dapoli-karde+beach.jpg"/>
          <p:cNvPicPr>
            <a:picLocks noChangeAspect="1" noChangeArrowheads="1"/>
          </p:cNvPicPr>
          <p:nvPr/>
        </p:nvPicPr>
        <p:blipFill>
          <a:blip r:embed="rId5" cstate="screen"/>
          <a:srcRect/>
          <a:stretch>
            <a:fillRect/>
          </a:stretch>
        </p:blipFill>
        <p:spPr bwMode="auto">
          <a:xfrm>
            <a:off x="1828800" y="5486400"/>
            <a:ext cx="1828800" cy="1371600"/>
          </a:xfrm>
          <a:prstGeom prst="rect">
            <a:avLst/>
          </a:prstGeom>
          <a:noFill/>
        </p:spPr>
      </p:pic>
      <p:pic>
        <p:nvPicPr>
          <p:cNvPr id="15" name="Picture 8" descr="http://4.bp.blogspot.com/-9AGeFGi3tu4/T1tiBXWtR6I/AAAAAAAAD-s/UBphn1Z_pqQ/s400/eswar-india.nature.cd11.029_27.jpg"/>
          <p:cNvPicPr>
            <a:picLocks noChangeAspect="1" noChangeArrowheads="1"/>
          </p:cNvPicPr>
          <p:nvPr/>
        </p:nvPicPr>
        <p:blipFill>
          <a:blip r:embed="rId6" cstate="screen"/>
          <a:srcRect/>
          <a:stretch>
            <a:fillRect/>
          </a:stretch>
        </p:blipFill>
        <p:spPr bwMode="auto">
          <a:xfrm>
            <a:off x="5328844" y="5486400"/>
            <a:ext cx="2062556" cy="1371600"/>
          </a:xfrm>
          <a:prstGeom prst="rect">
            <a:avLst/>
          </a:prstGeom>
          <a:noFill/>
        </p:spPr>
      </p:pic>
      <p:pic>
        <p:nvPicPr>
          <p:cNvPr id="16" name="Picture 10" descr="http://www.indiafolder.com/indian-photos/img/Nature/indian_painted_storks.jpg"/>
          <p:cNvPicPr>
            <a:picLocks noChangeAspect="1" noChangeArrowheads="1"/>
          </p:cNvPicPr>
          <p:nvPr/>
        </p:nvPicPr>
        <p:blipFill>
          <a:blip r:embed="rId7" cstate="screen"/>
          <a:srcRect/>
          <a:stretch>
            <a:fillRect/>
          </a:stretch>
        </p:blipFill>
        <p:spPr bwMode="auto">
          <a:xfrm>
            <a:off x="3657600" y="5486400"/>
            <a:ext cx="1899851"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971800" y="685800"/>
            <a:ext cx="2667000" cy="2667000"/>
          </a:xfrm>
          <a:prstGeom prst="rect">
            <a:avLst/>
          </a:prstGeom>
        </p:spPr>
      </p:pic>
      <p:sp>
        <p:nvSpPr>
          <p:cNvPr id="2" name="Title 1"/>
          <p:cNvSpPr>
            <a:spLocks noGrp="1"/>
          </p:cNvSpPr>
          <p:nvPr>
            <p:ph type="title"/>
          </p:nvPr>
        </p:nvSpPr>
        <p:spPr/>
        <p:txBody>
          <a:bodyPr/>
          <a:lstStyle/>
          <a:p>
            <a:r>
              <a:rPr lang="en-US" dirty="0" smtClean="0"/>
              <a:t>And Finally to Conclude…</a:t>
            </a:r>
            <a:endParaRPr lang="en-US" dirty="0"/>
          </a:p>
        </p:txBody>
      </p:sp>
      <p:sp>
        <p:nvSpPr>
          <p:cNvPr id="4" name="Rounded Rectangle 3"/>
          <p:cNvSpPr/>
          <p:nvPr/>
        </p:nvSpPr>
        <p:spPr>
          <a:xfrm>
            <a:off x="1143000" y="838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One drop makes an ocean</a:t>
            </a:r>
          </a:p>
          <a:p>
            <a:pPr algn="ctr"/>
            <a:r>
              <a:rPr lang="en-US" dirty="0" smtClean="0">
                <a:solidFill>
                  <a:schemeClr val="tx1"/>
                </a:solidFill>
              </a:rPr>
              <a:t>Each one of you can make a difference</a:t>
            </a:r>
          </a:p>
        </p:txBody>
      </p:sp>
      <p:pic>
        <p:nvPicPr>
          <p:cNvPr id="5" name="Picture 2" descr="http://1.bp.blogspot.com/-ogSZNMTeimQ/T1thz72E-LI/AAAAAAAAD-E/rWOR59hlWlc/s400/eswar-beautiful-nature-photographs.jpeg"/>
          <p:cNvPicPr>
            <a:picLocks noChangeAspect="1" noChangeArrowheads="1"/>
          </p:cNvPicPr>
          <p:nvPr/>
        </p:nvPicPr>
        <p:blipFill>
          <a:blip r:embed="rId3" cstate="screen"/>
          <a:srcRect/>
          <a:stretch>
            <a:fillRect/>
          </a:stretch>
        </p:blipFill>
        <p:spPr bwMode="auto">
          <a:xfrm>
            <a:off x="5715000" y="3505200"/>
            <a:ext cx="1828800" cy="1371600"/>
          </a:xfrm>
          <a:prstGeom prst="rect">
            <a:avLst/>
          </a:prstGeom>
          <a:noFill/>
        </p:spPr>
      </p:pic>
      <p:pic>
        <p:nvPicPr>
          <p:cNvPr id="6" name="Picture 4" descr="http://2.bp.blogspot.com/-jN3FALZwYiw/T1thruGNryI/AAAAAAAAD9k/hcGAsoc9QY4/s400/eswar-82.jpg"/>
          <p:cNvPicPr>
            <a:picLocks noChangeAspect="1" noChangeArrowheads="1"/>
          </p:cNvPicPr>
          <p:nvPr/>
        </p:nvPicPr>
        <p:blipFill>
          <a:blip r:embed="rId4" cstate="screen"/>
          <a:srcRect/>
          <a:stretch>
            <a:fillRect/>
          </a:stretch>
        </p:blipFill>
        <p:spPr bwMode="auto">
          <a:xfrm>
            <a:off x="7315200" y="5486400"/>
            <a:ext cx="1828800" cy="1371600"/>
          </a:xfrm>
          <a:prstGeom prst="rect">
            <a:avLst/>
          </a:prstGeom>
          <a:noFill/>
        </p:spPr>
      </p:pic>
      <p:pic>
        <p:nvPicPr>
          <p:cNvPr id="7" name="Picture 6" descr="http://2.bp.blogspot.com/-Su90RoLk5cA/T1th2gPc-EI/AAAAAAAAD-M/X3xiVCSXPaU/s400/eswar-dapoli-karde+beach.jpg"/>
          <p:cNvPicPr>
            <a:picLocks noChangeAspect="1" noChangeArrowheads="1"/>
          </p:cNvPicPr>
          <p:nvPr/>
        </p:nvPicPr>
        <p:blipFill>
          <a:blip r:embed="rId5" cstate="screen"/>
          <a:srcRect/>
          <a:stretch>
            <a:fillRect/>
          </a:stretch>
        </p:blipFill>
        <p:spPr bwMode="auto">
          <a:xfrm>
            <a:off x="7315200" y="3352800"/>
            <a:ext cx="1828800" cy="1371600"/>
          </a:xfrm>
          <a:prstGeom prst="rect">
            <a:avLst/>
          </a:prstGeom>
          <a:noFill/>
        </p:spPr>
      </p:pic>
      <p:pic>
        <p:nvPicPr>
          <p:cNvPr id="9" name="Picture 10" descr="http://www.indiafolder.com/indian-photos/img/Nature/indian_painted_storks.jpg"/>
          <p:cNvPicPr>
            <a:picLocks noChangeAspect="1" noChangeArrowheads="1"/>
          </p:cNvPicPr>
          <p:nvPr/>
        </p:nvPicPr>
        <p:blipFill>
          <a:blip r:embed="rId6" cstate="screen"/>
          <a:srcRect/>
          <a:stretch>
            <a:fillRect/>
          </a:stretch>
        </p:blipFill>
        <p:spPr bwMode="auto">
          <a:xfrm>
            <a:off x="6858000" y="4114800"/>
            <a:ext cx="1899851" cy="1371600"/>
          </a:xfrm>
          <a:prstGeom prst="rect">
            <a:avLst/>
          </a:prstGeom>
          <a:noFill/>
        </p:spPr>
      </p:pic>
      <p:pic>
        <p:nvPicPr>
          <p:cNvPr id="37890" name="Picture 2" descr="http://www.flexyourfood.com/wp-content/uploads/2011/11/Deforestation2.jpg"/>
          <p:cNvPicPr>
            <a:picLocks noChangeAspect="1" noChangeArrowheads="1"/>
          </p:cNvPicPr>
          <p:nvPr/>
        </p:nvPicPr>
        <p:blipFill>
          <a:blip r:embed="rId7" cstate="screen"/>
          <a:srcRect/>
          <a:stretch>
            <a:fillRect/>
          </a:stretch>
        </p:blipFill>
        <p:spPr bwMode="auto">
          <a:xfrm>
            <a:off x="0" y="3352801"/>
            <a:ext cx="2057400" cy="1368411"/>
          </a:xfrm>
          <a:prstGeom prst="rect">
            <a:avLst/>
          </a:prstGeom>
          <a:noFill/>
        </p:spPr>
      </p:pic>
      <p:pic>
        <p:nvPicPr>
          <p:cNvPr id="37894" name="Picture 6" descr="http://farm4.static.flickr.com/3056/2665601821_fc3cf032fe.jpg"/>
          <p:cNvPicPr>
            <a:picLocks noChangeAspect="1" noChangeArrowheads="1"/>
          </p:cNvPicPr>
          <p:nvPr/>
        </p:nvPicPr>
        <p:blipFill>
          <a:blip r:embed="rId8" cstate="screen"/>
          <a:srcRect/>
          <a:stretch>
            <a:fillRect/>
          </a:stretch>
        </p:blipFill>
        <p:spPr bwMode="auto">
          <a:xfrm>
            <a:off x="2057400" y="3505200"/>
            <a:ext cx="1921008" cy="1371600"/>
          </a:xfrm>
          <a:prstGeom prst="rect">
            <a:avLst/>
          </a:prstGeom>
          <a:noFill/>
        </p:spPr>
      </p:pic>
      <p:sp>
        <p:nvSpPr>
          <p:cNvPr id="15" name="Rounded Rectangle 14"/>
          <p:cNvSpPr/>
          <p:nvPr/>
        </p:nvSpPr>
        <p:spPr>
          <a:xfrm>
            <a:off x="1143000" y="17526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It is the biggest exam of our lives… Lets get a pass grade at least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pic>
        <p:nvPicPr>
          <p:cNvPr id="37900" name="Picture 12" descr="http://1.bp.blogspot.com/-m9W6Kc6HWfY/T2o2SxzVFiI/AAAAAAAAAwU/cWRykVqUZ3A/s1600/2.jpg"/>
          <p:cNvPicPr>
            <a:picLocks noChangeAspect="1" noChangeArrowheads="1"/>
          </p:cNvPicPr>
          <p:nvPr/>
        </p:nvPicPr>
        <p:blipFill>
          <a:blip r:embed="rId9" cstate="screen"/>
          <a:srcRect/>
          <a:stretch>
            <a:fillRect/>
          </a:stretch>
        </p:blipFill>
        <p:spPr bwMode="auto">
          <a:xfrm>
            <a:off x="5562600" y="5181600"/>
            <a:ext cx="1828800" cy="1371600"/>
          </a:xfrm>
          <a:prstGeom prst="rect">
            <a:avLst/>
          </a:prstGeom>
          <a:noFill/>
        </p:spPr>
      </p:pic>
      <p:sp>
        <p:nvSpPr>
          <p:cNvPr id="17" name="Rounded Rectangle 16"/>
          <p:cNvSpPr/>
          <p:nvPr/>
        </p:nvSpPr>
        <p:spPr>
          <a:xfrm>
            <a:off x="1143000" y="25908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What kind of world do you want to live in?</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8" name="Rounded Rectangle 17"/>
          <p:cNvSpPr/>
          <p:nvPr/>
        </p:nvSpPr>
        <p:spPr>
          <a:xfrm>
            <a:off x="4267200" y="4495800"/>
            <a:ext cx="1143000" cy="609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OR</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pic>
        <p:nvPicPr>
          <p:cNvPr id="37892" name="Picture 4" descr="http://media2.intoday.in/indiatoday/images/stories/DecemberKol/081127090340_career_watch_200_2.jpg"/>
          <p:cNvPicPr>
            <a:picLocks noChangeAspect="1" noChangeArrowheads="1"/>
          </p:cNvPicPr>
          <p:nvPr/>
        </p:nvPicPr>
        <p:blipFill>
          <a:blip r:embed="rId10" cstate="screen"/>
          <a:srcRect/>
          <a:stretch>
            <a:fillRect/>
          </a:stretch>
        </p:blipFill>
        <p:spPr bwMode="auto">
          <a:xfrm>
            <a:off x="533400" y="4419600"/>
            <a:ext cx="2047164" cy="1371600"/>
          </a:xfrm>
          <a:prstGeom prst="rect">
            <a:avLst/>
          </a:prstGeom>
          <a:noFill/>
        </p:spPr>
      </p:pic>
      <p:pic>
        <p:nvPicPr>
          <p:cNvPr id="37896" name="Picture 8" descr="http://t2.gstatic.com/images?q=tbn:ANd9GcSoKQMajCKQj9LBxFIRaJsFCyn_jM8FU7ZzFrc7oTFyBII1iqNjEQ&amp;t=1"/>
          <p:cNvPicPr>
            <a:picLocks noChangeAspect="1" noChangeArrowheads="1"/>
          </p:cNvPicPr>
          <p:nvPr/>
        </p:nvPicPr>
        <p:blipFill>
          <a:blip r:embed="rId11" cstate="screen"/>
          <a:srcRect/>
          <a:stretch>
            <a:fillRect/>
          </a:stretch>
        </p:blipFill>
        <p:spPr bwMode="auto">
          <a:xfrm>
            <a:off x="0" y="5486400"/>
            <a:ext cx="2061146" cy="1371600"/>
          </a:xfrm>
          <a:prstGeom prst="rect">
            <a:avLst/>
          </a:prstGeom>
          <a:noFill/>
        </p:spPr>
      </p:pic>
      <p:pic>
        <p:nvPicPr>
          <p:cNvPr id="37898" name="Picture 10" descr="http://4.bp.blogspot.com/_N5dUfu0zrwA/S-yohai8GUI/AAAAAAAABIs/2B-ocl2mMy4/s1600/india.jpg"/>
          <p:cNvPicPr>
            <a:picLocks noChangeAspect="1" noChangeArrowheads="1"/>
          </p:cNvPicPr>
          <p:nvPr/>
        </p:nvPicPr>
        <p:blipFill>
          <a:blip r:embed="rId12" cstate="screen"/>
          <a:srcRect/>
          <a:stretch>
            <a:fillRect/>
          </a:stretch>
        </p:blipFill>
        <p:spPr bwMode="auto">
          <a:xfrm>
            <a:off x="2057400" y="5181600"/>
            <a:ext cx="17526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7890"/>
                                        </p:tgtEl>
                                        <p:attrNameLst>
                                          <p:attrName>style.visibility</p:attrName>
                                        </p:attrNameLst>
                                      </p:cBhvr>
                                      <p:to>
                                        <p:strVal val="visible"/>
                                      </p:to>
                                    </p:set>
                                    <p:animEffect transition="in" filter="fade">
                                      <p:cBhvr>
                                        <p:cTn id="19" dur="2000"/>
                                        <p:tgtEl>
                                          <p:spTgt spid="37890"/>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37894"/>
                                        </p:tgtEl>
                                        <p:attrNameLst>
                                          <p:attrName>style.visibility</p:attrName>
                                        </p:attrNameLst>
                                      </p:cBhvr>
                                      <p:to>
                                        <p:strVal val="visible"/>
                                      </p:to>
                                    </p:set>
                                    <p:animEffect transition="in" filter="fade">
                                      <p:cBhvr>
                                        <p:cTn id="23" dur="2000"/>
                                        <p:tgtEl>
                                          <p:spTgt spid="37894"/>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37892"/>
                                        </p:tgtEl>
                                        <p:attrNameLst>
                                          <p:attrName>style.visibility</p:attrName>
                                        </p:attrNameLst>
                                      </p:cBhvr>
                                      <p:to>
                                        <p:strVal val="visible"/>
                                      </p:to>
                                    </p:set>
                                    <p:animEffect transition="in" filter="fade">
                                      <p:cBhvr>
                                        <p:cTn id="27" dur="2000"/>
                                        <p:tgtEl>
                                          <p:spTgt spid="37892"/>
                                        </p:tgtEl>
                                      </p:cBhvr>
                                    </p:animEffect>
                                  </p:childTnLst>
                                </p:cTn>
                              </p:par>
                            </p:childTnLst>
                          </p:cTn>
                        </p:par>
                        <p:par>
                          <p:cTn id="28" fill="hold">
                            <p:stCondLst>
                              <p:cond delay="7000"/>
                            </p:stCondLst>
                            <p:childTnLst>
                              <p:par>
                                <p:cTn id="29" presetID="10" presetClass="entr" presetSubtype="0" fill="hold" nodeType="afterEffect">
                                  <p:stCondLst>
                                    <p:cond delay="500"/>
                                  </p:stCondLst>
                                  <p:childTnLst>
                                    <p:set>
                                      <p:cBhvr>
                                        <p:cTn id="30" dur="1" fill="hold">
                                          <p:stCondLst>
                                            <p:cond delay="0"/>
                                          </p:stCondLst>
                                        </p:cTn>
                                        <p:tgtEl>
                                          <p:spTgt spid="37896"/>
                                        </p:tgtEl>
                                        <p:attrNameLst>
                                          <p:attrName>style.visibility</p:attrName>
                                        </p:attrNameLst>
                                      </p:cBhvr>
                                      <p:to>
                                        <p:strVal val="visible"/>
                                      </p:to>
                                    </p:set>
                                    <p:animEffect transition="in" filter="fade">
                                      <p:cBhvr>
                                        <p:cTn id="31" dur="2000"/>
                                        <p:tgtEl>
                                          <p:spTgt spid="37896"/>
                                        </p:tgtEl>
                                      </p:cBhvr>
                                    </p:animEffect>
                                  </p:childTnLst>
                                </p:cTn>
                              </p:par>
                            </p:childTnLst>
                          </p:cTn>
                        </p:par>
                        <p:par>
                          <p:cTn id="32" fill="hold">
                            <p:stCondLst>
                              <p:cond delay="9500"/>
                            </p:stCondLst>
                            <p:childTnLst>
                              <p:par>
                                <p:cTn id="33" presetID="10" presetClass="entr" presetSubtype="0" fill="hold" nodeType="afterEffect">
                                  <p:stCondLst>
                                    <p:cond delay="0"/>
                                  </p:stCondLst>
                                  <p:childTnLst>
                                    <p:set>
                                      <p:cBhvr>
                                        <p:cTn id="34" dur="1" fill="hold">
                                          <p:stCondLst>
                                            <p:cond delay="0"/>
                                          </p:stCondLst>
                                        </p:cTn>
                                        <p:tgtEl>
                                          <p:spTgt spid="37898"/>
                                        </p:tgtEl>
                                        <p:attrNameLst>
                                          <p:attrName>style.visibility</p:attrName>
                                        </p:attrNameLst>
                                      </p:cBhvr>
                                      <p:to>
                                        <p:strVal val="visible"/>
                                      </p:to>
                                    </p:set>
                                    <p:animEffect transition="in" filter="fade">
                                      <p:cBhvr>
                                        <p:cTn id="35" dur="2000"/>
                                        <p:tgtEl>
                                          <p:spTgt spid="37898"/>
                                        </p:tgtEl>
                                      </p:cBhvr>
                                    </p:animEffect>
                                  </p:childTnLst>
                                </p:cTn>
                              </p:par>
                            </p:childTnLst>
                          </p:cTn>
                        </p:par>
                        <p:par>
                          <p:cTn id="36" fill="hold">
                            <p:stCondLst>
                              <p:cond delay="11500"/>
                            </p:stCondLst>
                            <p:childTnLst>
                              <p:par>
                                <p:cTn id="37" presetID="10" presetClass="entr" presetSubtype="0"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par>
                          <p:cTn id="40" fill="hold">
                            <p:stCondLst>
                              <p:cond delay="14000"/>
                            </p:stCondLst>
                            <p:childTnLst>
                              <p:par>
                                <p:cTn id="41" presetID="10" presetClass="entr" presetSubtype="0" fill="hold" nodeType="afterEffect">
                                  <p:stCondLst>
                                    <p:cond delay="5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par>
                          <p:cTn id="44" fill="hold">
                            <p:stCondLst>
                              <p:cond delay="16500"/>
                            </p:stCondLst>
                            <p:childTnLst>
                              <p:par>
                                <p:cTn id="45" presetID="10" presetClass="entr" presetSubtype="0" fill="hold" nodeType="after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par>
                          <p:cTn id="48" fill="hold">
                            <p:stCondLst>
                              <p:cond delay="19000"/>
                            </p:stCondLst>
                            <p:childTnLst>
                              <p:par>
                                <p:cTn id="49" presetID="10"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cTn>
                              </p:par>
                            </p:childTnLst>
                          </p:cTn>
                        </p:par>
                        <p:par>
                          <p:cTn id="52" fill="hold">
                            <p:stCondLst>
                              <p:cond delay="21000"/>
                            </p:stCondLst>
                            <p:childTnLst>
                              <p:par>
                                <p:cTn id="53" presetID="10" presetClass="entr" presetSubtype="0" fill="hold" nodeType="afterEffect">
                                  <p:stCondLst>
                                    <p:cond delay="500"/>
                                  </p:stCondLst>
                                  <p:childTnLst>
                                    <p:set>
                                      <p:cBhvr>
                                        <p:cTn id="54" dur="1" fill="hold">
                                          <p:stCondLst>
                                            <p:cond delay="0"/>
                                          </p:stCondLst>
                                        </p:cTn>
                                        <p:tgtEl>
                                          <p:spTgt spid="37900"/>
                                        </p:tgtEl>
                                        <p:attrNameLst>
                                          <p:attrName>style.visibility</p:attrName>
                                        </p:attrNameLst>
                                      </p:cBhvr>
                                      <p:to>
                                        <p:strVal val="visible"/>
                                      </p:to>
                                    </p:set>
                                    <p:animEffect transition="in" filter="fade">
                                      <p:cBhvr>
                                        <p:cTn id="55" dur="2000"/>
                                        <p:tgtEl>
                                          <p:spTgt spid="37900"/>
                                        </p:tgtEl>
                                      </p:cBhvr>
                                    </p:animEffect>
                                  </p:childTnLst>
                                </p:cTn>
                              </p:par>
                            </p:childTnLst>
                          </p:cTn>
                        </p:par>
                        <p:par>
                          <p:cTn id="56" fill="hold">
                            <p:stCondLst>
                              <p:cond delay="23500"/>
                            </p:stCondLst>
                            <p:childTnLst>
                              <p:par>
                                <p:cTn id="57" presetID="10" presetClass="entr" presetSubtype="0" fill="hold" nodeType="afterEffect">
                                  <p:stCondLst>
                                    <p:cond delay="50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Earth’s Climate</a:t>
            </a:r>
            <a:endParaRPr lang="en-US" dirty="0"/>
          </a:p>
        </p:txBody>
      </p:sp>
      <p:sp>
        <p:nvSpPr>
          <p:cNvPr id="4" name="Rounded Rectangle 3"/>
          <p:cNvSpPr/>
          <p:nvPr/>
        </p:nvSpPr>
        <p:spPr>
          <a:xfrm>
            <a:off x="152400" y="990600"/>
            <a:ext cx="6629400" cy="762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Earth was formed about 4.5 billion years ago  </a:t>
            </a:r>
          </a:p>
        </p:txBody>
      </p:sp>
      <p:sp>
        <p:nvSpPr>
          <p:cNvPr id="6" name="Rounded Rectangle 5"/>
          <p:cNvSpPr/>
          <p:nvPr/>
        </p:nvSpPr>
        <p:spPr>
          <a:xfrm>
            <a:off x="152400" y="1828800"/>
            <a:ext cx="6629400" cy="762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Earth’s climate clues are hidden in rocks, trees, fossils and corals</a:t>
            </a:r>
          </a:p>
        </p:txBody>
      </p:sp>
      <p:sp>
        <p:nvSpPr>
          <p:cNvPr id="7" name="Rounded Rectangle 6"/>
          <p:cNvSpPr/>
          <p:nvPr/>
        </p:nvSpPr>
        <p:spPr>
          <a:xfrm>
            <a:off x="152400" y="2667000"/>
            <a:ext cx="6629400" cy="762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They tell us that Earths climate has changed many times in the past</a:t>
            </a:r>
          </a:p>
        </p:txBody>
      </p:sp>
      <p:sp>
        <p:nvSpPr>
          <p:cNvPr id="10" name="Rounded Rectangle 9"/>
          <p:cNvSpPr/>
          <p:nvPr/>
        </p:nvSpPr>
        <p:spPr>
          <a:xfrm>
            <a:off x="152400" y="3505200"/>
            <a:ext cx="6629400" cy="762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reasons were : changes in Sun’s energy, photosynthesis, volcanic eruptions etc.</a:t>
            </a:r>
          </a:p>
        </p:txBody>
      </p:sp>
      <p:sp>
        <p:nvSpPr>
          <p:cNvPr id="11" name="Rounded Rectangle 10"/>
          <p:cNvSpPr/>
          <p:nvPr/>
        </p:nvSpPr>
        <p:spPr>
          <a:xfrm>
            <a:off x="152400" y="4343400"/>
            <a:ext cx="6629400" cy="762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 change today: Scientists agree that it is because of human activities</a:t>
            </a:r>
          </a:p>
        </p:txBody>
      </p:sp>
      <p:pic>
        <p:nvPicPr>
          <p:cNvPr id="33796" name="Picture 4" descr="http://www.meteorologyclimate.com/climate-map.jpg"/>
          <p:cNvPicPr>
            <a:picLocks noChangeAspect="1" noChangeArrowheads="1"/>
          </p:cNvPicPr>
          <p:nvPr/>
        </p:nvPicPr>
        <p:blipFill>
          <a:blip r:embed="rId3" cstate="screen"/>
          <a:srcRect/>
          <a:stretch>
            <a:fillRect/>
          </a:stretch>
        </p:blipFill>
        <p:spPr bwMode="auto">
          <a:xfrm>
            <a:off x="6553200" y="5943600"/>
            <a:ext cx="1246909" cy="914400"/>
          </a:xfrm>
          <a:prstGeom prst="rect">
            <a:avLst/>
          </a:prstGeom>
          <a:noFill/>
        </p:spPr>
      </p:pic>
      <p:pic>
        <p:nvPicPr>
          <p:cNvPr id="13" name="Picture 4" descr="http://www.meteorologyclimate.com/climate-map.jpg"/>
          <p:cNvPicPr>
            <a:picLocks noChangeAspect="1" noChangeArrowheads="1"/>
          </p:cNvPicPr>
          <p:nvPr/>
        </p:nvPicPr>
        <p:blipFill>
          <a:blip r:embed="rId4" cstate="screen"/>
          <a:srcRect/>
          <a:stretch>
            <a:fillRect/>
          </a:stretch>
        </p:blipFill>
        <p:spPr bwMode="auto">
          <a:xfrm>
            <a:off x="3657600" y="5943600"/>
            <a:ext cx="1567543" cy="914400"/>
          </a:xfrm>
          <a:prstGeom prst="rect">
            <a:avLst/>
          </a:prstGeom>
          <a:noFill/>
        </p:spPr>
      </p:pic>
      <p:pic>
        <p:nvPicPr>
          <p:cNvPr id="14" name="Picture 4" descr="http://www.meteorologyclimate.com/climate-map.jpg"/>
          <p:cNvPicPr>
            <a:picLocks noChangeAspect="1" noChangeArrowheads="1"/>
          </p:cNvPicPr>
          <p:nvPr/>
        </p:nvPicPr>
        <p:blipFill>
          <a:blip r:embed="rId5" cstate="screen"/>
          <a:srcRect/>
          <a:stretch>
            <a:fillRect/>
          </a:stretch>
        </p:blipFill>
        <p:spPr bwMode="auto">
          <a:xfrm>
            <a:off x="1066800" y="5943600"/>
            <a:ext cx="1447800" cy="914400"/>
          </a:xfrm>
          <a:prstGeom prst="rect">
            <a:avLst/>
          </a:prstGeom>
          <a:noFill/>
        </p:spPr>
      </p:pic>
      <p:pic>
        <p:nvPicPr>
          <p:cNvPr id="15" name="Picture 4" descr="http://www.meteorologyclimate.com/climate-map.jpg"/>
          <p:cNvPicPr>
            <a:picLocks noChangeAspect="1" noChangeArrowheads="1"/>
          </p:cNvPicPr>
          <p:nvPr/>
        </p:nvPicPr>
        <p:blipFill>
          <a:blip r:embed="rId6" cstate="screen"/>
          <a:srcRect/>
          <a:stretch>
            <a:fillRect/>
          </a:stretch>
        </p:blipFill>
        <p:spPr bwMode="auto">
          <a:xfrm>
            <a:off x="2514600" y="5943600"/>
            <a:ext cx="1195754" cy="914400"/>
          </a:xfrm>
          <a:prstGeom prst="rect">
            <a:avLst/>
          </a:prstGeom>
          <a:noFill/>
        </p:spPr>
      </p:pic>
      <p:pic>
        <p:nvPicPr>
          <p:cNvPr id="16" name="Picture 4" descr="http://www.meteorologyclimate.com/climate-map.jpg"/>
          <p:cNvPicPr>
            <a:picLocks noChangeAspect="1" noChangeArrowheads="1"/>
          </p:cNvPicPr>
          <p:nvPr/>
        </p:nvPicPr>
        <p:blipFill>
          <a:blip r:embed="rId7" cstate="screen"/>
          <a:srcRect/>
          <a:stretch>
            <a:fillRect/>
          </a:stretch>
        </p:blipFill>
        <p:spPr bwMode="auto">
          <a:xfrm>
            <a:off x="5140569" y="5943600"/>
            <a:ext cx="1496291" cy="914400"/>
          </a:xfrm>
          <a:prstGeom prst="rect">
            <a:avLst/>
          </a:prstGeom>
          <a:noFill/>
        </p:spPr>
      </p:pic>
      <p:pic>
        <p:nvPicPr>
          <p:cNvPr id="17" name="Picture 4" descr="http://www.meteorologyclimate.com/climate-map.jpg"/>
          <p:cNvPicPr>
            <a:picLocks noChangeAspect="1" noChangeArrowheads="1"/>
          </p:cNvPicPr>
          <p:nvPr/>
        </p:nvPicPr>
        <p:blipFill>
          <a:blip r:embed="rId8" cstate="screen"/>
          <a:srcRect/>
          <a:stretch>
            <a:fillRect/>
          </a:stretch>
        </p:blipFill>
        <p:spPr bwMode="auto">
          <a:xfrm>
            <a:off x="7772401" y="5943600"/>
            <a:ext cx="1371600" cy="914400"/>
          </a:xfrm>
          <a:prstGeom prst="rect">
            <a:avLst/>
          </a:prstGeom>
          <a:noFill/>
        </p:spPr>
      </p:pic>
      <p:pic>
        <p:nvPicPr>
          <p:cNvPr id="18" name="Picture 4" descr="http://www.meteorologyclimate.com/climate-map.jpg"/>
          <p:cNvPicPr>
            <a:picLocks noChangeAspect="1" noChangeArrowheads="1"/>
          </p:cNvPicPr>
          <p:nvPr/>
        </p:nvPicPr>
        <p:blipFill>
          <a:blip r:embed="rId9" cstate="screen"/>
          <a:srcRect/>
          <a:stretch>
            <a:fillRect/>
          </a:stretch>
        </p:blipFill>
        <p:spPr bwMode="auto">
          <a:xfrm>
            <a:off x="0" y="5943600"/>
            <a:ext cx="1066800" cy="914400"/>
          </a:xfrm>
          <a:prstGeom prst="rect">
            <a:avLst/>
          </a:prstGeom>
          <a:noFill/>
        </p:spPr>
      </p:pic>
      <p:pic>
        <p:nvPicPr>
          <p:cNvPr id="19" name="Picture 2" descr="These two graphs show how the amount of carbon dioxide and the Earth's temperature have changed over the last 650,000 years. Both graphs show a similar up-and-down pattern."/>
          <p:cNvPicPr>
            <a:picLocks noGrp="1" noChangeAspect="1" noChangeArrowheads="1"/>
          </p:cNvPicPr>
          <p:nvPr>
            <p:ph idx="1"/>
          </p:nvPr>
        </p:nvPicPr>
        <p:blipFill>
          <a:blip r:embed="rId10" cstate="screen"/>
          <a:srcRect/>
          <a:stretch>
            <a:fillRect/>
          </a:stretch>
        </p:blipFill>
        <p:spPr bwMode="auto">
          <a:xfrm>
            <a:off x="4114800" y="1752600"/>
            <a:ext cx="5181600" cy="3971925"/>
          </a:xfrm>
          <a:prstGeom prst="rect">
            <a:avLst/>
          </a:prstGeom>
          <a:noFill/>
        </p:spPr>
      </p:pic>
      <p:pic>
        <p:nvPicPr>
          <p:cNvPr id="20" name="Picture 2" descr="These two graphs show how the amount of carbon dioxide and the Earth's temperature have increased since the year 1901."/>
          <p:cNvPicPr>
            <a:picLocks noChangeAspect="1" noChangeArrowheads="1"/>
          </p:cNvPicPr>
          <p:nvPr/>
        </p:nvPicPr>
        <p:blipFill>
          <a:blip r:embed="rId11" cstate="screen">
            <a:duotone>
              <a:schemeClr val="accent2">
                <a:shade val="45000"/>
                <a:satMod val="135000"/>
              </a:schemeClr>
              <a:prstClr val="white"/>
            </a:duotone>
          </a:blip>
          <a:srcRect/>
          <a:stretch>
            <a:fillRect/>
          </a:stretch>
        </p:blipFill>
        <p:spPr bwMode="auto">
          <a:xfrm>
            <a:off x="6858000" y="1295400"/>
            <a:ext cx="2209800" cy="3646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Impacts of Global Warming</a:t>
            </a:r>
            <a:endParaRPr lang="en-US" dirty="0"/>
          </a:p>
        </p:txBody>
      </p:sp>
      <p:sp>
        <p:nvSpPr>
          <p:cNvPr id="31" name="Oval 30"/>
          <p:cNvSpPr/>
          <p:nvPr/>
        </p:nvSpPr>
        <p:spPr>
          <a:xfrm>
            <a:off x="1676400" y="3810001"/>
            <a:ext cx="838200" cy="7620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2819400" y="2895600"/>
            <a:ext cx="838200" cy="7620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038600" y="2743200"/>
            <a:ext cx="1219200" cy="1066800"/>
          </a:xfrm>
          <a:prstGeom prst="ellipse">
            <a:avLst/>
          </a:prstGeom>
          <a:solidFill>
            <a:schemeClr val="tx2">
              <a:lumMod val="60000"/>
              <a:lumOff val="40000"/>
            </a:schemeClr>
          </a:solidFill>
          <a:ln>
            <a:solidFill>
              <a:schemeClr val="tx2">
                <a:lumMod val="60000"/>
                <a:lumOff val="4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a:off x="4038600" y="2971800"/>
            <a:ext cx="496258" cy="633965"/>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p:nvPr/>
        </p:nvSpPr>
        <p:spPr>
          <a:xfrm>
            <a:off x="4573124" y="3369543"/>
            <a:ext cx="537253" cy="287679"/>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p:cNvSpPr/>
          <p:nvPr/>
        </p:nvSpPr>
        <p:spPr>
          <a:xfrm>
            <a:off x="4588796" y="2878836"/>
            <a:ext cx="671809" cy="541020"/>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114800" y="2971800"/>
            <a:ext cx="1143000" cy="646331"/>
          </a:xfrm>
          <a:prstGeom prst="rect">
            <a:avLst/>
          </a:prstGeom>
          <a:noFill/>
        </p:spPr>
        <p:txBody>
          <a:bodyPr wrap="square" rtlCol="0">
            <a:spAutoFit/>
          </a:bodyPr>
          <a:lstStyle/>
          <a:p>
            <a:pPr algn="ctr"/>
            <a:r>
              <a:rPr lang="en-US" dirty="0" smtClean="0"/>
              <a:t>Global warming</a:t>
            </a:r>
            <a:endParaRPr lang="en-US" dirty="0"/>
          </a:p>
        </p:txBody>
      </p:sp>
      <p:sp>
        <p:nvSpPr>
          <p:cNvPr id="40" name="Rounded Rectangle 39"/>
          <p:cNvSpPr/>
          <p:nvPr/>
        </p:nvSpPr>
        <p:spPr>
          <a:xfrm>
            <a:off x="6477000" y="3048000"/>
            <a:ext cx="1371600" cy="4572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Melting of glaciers, </a:t>
            </a:r>
          </a:p>
          <a:p>
            <a:r>
              <a:rPr lang="en-US" sz="1100" dirty="0" smtClean="0">
                <a:solidFill>
                  <a:sysClr val="windowText" lastClr="000000"/>
                </a:solidFill>
              </a:rPr>
              <a:t>snow caps</a:t>
            </a:r>
            <a:endParaRPr lang="en-US" sz="1100" dirty="0">
              <a:solidFill>
                <a:sysClr val="windowText" lastClr="000000"/>
              </a:solidFill>
            </a:endParaRPr>
          </a:p>
        </p:txBody>
      </p:sp>
      <p:sp>
        <p:nvSpPr>
          <p:cNvPr id="41" name="Oval 40"/>
          <p:cNvSpPr/>
          <p:nvPr/>
        </p:nvSpPr>
        <p:spPr>
          <a:xfrm>
            <a:off x="5638800" y="2895600"/>
            <a:ext cx="838200" cy="762000"/>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8" descr="Ice Mountain Clip Art"/>
          <p:cNvPicPr>
            <a:picLocks noChangeAspect="1" noChangeArrowheads="1"/>
          </p:cNvPicPr>
          <p:nvPr/>
        </p:nvPicPr>
        <p:blipFill>
          <a:blip r:embed="rId3" cstate="screen"/>
          <a:srcRect/>
          <a:stretch>
            <a:fillRect/>
          </a:stretch>
        </p:blipFill>
        <p:spPr bwMode="auto">
          <a:xfrm>
            <a:off x="5715000" y="3030415"/>
            <a:ext cx="685800" cy="550985"/>
          </a:xfrm>
          <a:prstGeom prst="rect">
            <a:avLst/>
          </a:prstGeom>
          <a:noFill/>
        </p:spPr>
      </p:pic>
      <p:sp>
        <p:nvSpPr>
          <p:cNvPr id="43" name="Oval 42"/>
          <p:cNvSpPr/>
          <p:nvPr/>
        </p:nvSpPr>
        <p:spPr>
          <a:xfrm>
            <a:off x="4267200" y="4267200"/>
            <a:ext cx="838200" cy="762000"/>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5105400" y="4419600"/>
            <a:ext cx="1371600" cy="4572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Warmer Oceans</a:t>
            </a:r>
            <a:endParaRPr lang="en-US" sz="1100" dirty="0">
              <a:solidFill>
                <a:sysClr val="windowText" lastClr="000000"/>
              </a:solidFill>
            </a:endParaRPr>
          </a:p>
        </p:txBody>
      </p:sp>
      <p:pic>
        <p:nvPicPr>
          <p:cNvPr id="47" name="Picture 14" descr="https://encrypted-tbn0.google.com/images?q=tbn:ANd9GcSFNNvlNLxSl4GZeMoFxays2ydmh1Bzq-uqfcAXIVTm6qXyb-JF"/>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904999" y="3733801"/>
            <a:ext cx="533401" cy="838200"/>
          </a:xfrm>
          <a:prstGeom prst="rect">
            <a:avLst/>
          </a:prstGeom>
          <a:noFill/>
        </p:spPr>
      </p:pic>
      <p:pic>
        <p:nvPicPr>
          <p:cNvPr id="48" name="Picture 14" descr="https://encrypted-tbn0.google.com/images?q=tbn:ANd9GcSFNNvlNLxSl4GZeMoFxays2ydmh1Bzq-uqfcAXIVTm6qXyb-JF"/>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971800" y="2895600"/>
            <a:ext cx="460586" cy="761999"/>
          </a:xfrm>
          <a:prstGeom prst="rect">
            <a:avLst/>
          </a:prstGeom>
          <a:noFill/>
        </p:spPr>
      </p:pic>
      <p:sp>
        <p:nvSpPr>
          <p:cNvPr id="49" name="Rounded Rectangle 48"/>
          <p:cNvSpPr/>
          <p:nvPr/>
        </p:nvSpPr>
        <p:spPr>
          <a:xfrm>
            <a:off x="1524000" y="3048000"/>
            <a:ext cx="12954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evaporation</a:t>
            </a:r>
          </a:p>
        </p:txBody>
      </p:sp>
      <p:sp>
        <p:nvSpPr>
          <p:cNvPr id="50" name="Oval 49"/>
          <p:cNvSpPr/>
          <p:nvPr/>
        </p:nvSpPr>
        <p:spPr>
          <a:xfrm>
            <a:off x="5029200" y="1828800"/>
            <a:ext cx="838200" cy="762000"/>
          </a:xfrm>
          <a:prstGeom prst="ellips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26" descr="http://www.abcteach.com/free/s/seasonsrgbhires.jpg"/>
          <p:cNvPicPr>
            <a:picLocks noChangeAspect="1" noChangeArrowheads="1"/>
          </p:cNvPicPr>
          <p:nvPr/>
        </p:nvPicPr>
        <p:blipFill>
          <a:blip r:embed="rId6" cstate="screen">
            <a:clrChange>
              <a:clrFrom>
                <a:srgbClr val="E3ECF6"/>
              </a:clrFrom>
              <a:clrTo>
                <a:srgbClr val="E3ECF6">
                  <a:alpha val="0"/>
                </a:srgbClr>
              </a:clrTo>
            </a:clrChange>
            <a:grayscl/>
          </a:blip>
          <a:srcRect/>
          <a:stretch>
            <a:fillRect/>
          </a:stretch>
        </p:blipFill>
        <p:spPr bwMode="auto">
          <a:xfrm>
            <a:off x="5181600" y="1981200"/>
            <a:ext cx="533400" cy="457200"/>
          </a:xfrm>
          <a:prstGeom prst="rect">
            <a:avLst/>
          </a:prstGeom>
          <a:noFill/>
        </p:spPr>
      </p:pic>
      <p:sp>
        <p:nvSpPr>
          <p:cNvPr id="52" name="Rounded Rectangle 51"/>
          <p:cNvSpPr/>
          <p:nvPr/>
        </p:nvSpPr>
        <p:spPr>
          <a:xfrm>
            <a:off x="5867400" y="19050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Seasons</a:t>
            </a:r>
            <a:endParaRPr lang="en-US" sz="1100" dirty="0">
              <a:solidFill>
                <a:sysClr val="windowText" lastClr="000000"/>
              </a:solidFill>
            </a:endParaRPr>
          </a:p>
        </p:txBody>
      </p:sp>
      <p:sp>
        <p:nvSpPr>
          <p:cNvPr id="53" name="TextBox 52"/>
          <p:cNvSpPr txBox="1"/>
          <p:nvPr/>
        </p:nvSpPr>
        <p:spPr>
          <a:xfrm>
            <a:off x="3286116" y="6072206"/>
            <a:ext cx="3200400" cy="215444"/>
          </a:xfrm>
          <a:prstGeom prst="rect">
            <a:avLst/>
          </a:prstGeom>
          <a:noFill/>
        </p:spPr>
        <p:txBody>
          <a:bodyPr wrap="square" rtlCol="0">
            <a:spAutoFit/>
          </a:bodyPr>
          <a:lstStyle/>
          <a:p>
            <a:r>
              <a:rPr lang="en-US" sz="800" dirty="0" smtClean="0"/>
              <a:t>Adapted from: </a:t>
            </a:r>
            <a:r>
              <a:rPr lang="en-US" sz="800" dirty="0" smtClean="0">
                <a:hlinkClick r:id="rId7"/>
              </a:rPr>
              <a:t>http://epa.gov/climatechange/kids/basics/concepts.html</a:t>
            </a:r>
            <a:endParaRPr lang="en-US" sz="800" dirty="0"/>
          </a:p>
        </p:txBody>
      </p:sp>
      <p:sp>
        <p:nvSpPr>
          <p:cNvPr id="56" name="Oval 55"/>
          <p:cNvSpPr/>
          <p:nvPr/>
        </p:nvSpPr>
        <p:spPr>
          <a:xfrm>
            <a:off x="7543800" y="990600"/>
            <a:ext cx="838200" cy="7620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6172200" y="11430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Extinction and loss of biodiversity</a:t>
            </a:r>
            <a:endParaRPr lang="en-US" sz="1100" dirty="0">
              <a:solidFill>
                <a:sysClr val="windowText" lastClr="000000"/>
              </a:solidFill>
            </a:endParaRPr>
          </a:p>
        </p:txBody>
      </p:sp>
      <p:pic>
        <p:nvPicPr>
          <p:cNvPr id="58" name="Picture 34" descr="https://encrypted-tbn3.google.com/images?q=tbn:ANd9GcSbqNp-mZg0Da7w6MBuJYNTE69DTN5j9CYo1_RkNbmrhZUZqDst"/>
          <p:cNvPicPr>
            <a:picLocks noChangeAspect="1" noChangeArrowheads="1"/>
          </p:cNvPicPr>
          <p:nvPr/>
        </p:nvPicPr>
        <p:blipFill>
          <a:blip r:embed="rId8" cstate="screen">
            <a:clrChange>
              <a:clrFrom>
                <a:srgbClr val="FFFFFF"/>
              </a:clrFrom>
              <a:clrTo>
                <a:srgbClr val="FFFFFF">
                  <a:alpha val="0"/>
                </a:srgbClr>
              </a:clrTo>
            </a:clrChange>
            <a:lum bright="-40000" contrast="40000"/>
          </a:blip>
          <a:srcRect/>
          <a:stretch>
            <a:fillRect/>
          </a:stretch>
        </p:blipFill>
        <p:spPr bwMode="auto">
          <a:xfrm>
            <a:off x="7676892" y="1066800"/>
            <a:ext cx="628908" cy="609600"/>
          </a:xfrm>
          <a:prstGeom prst="rect">
            <a:avLst/>
          </a:prstGeom>
          <a:noFill/>
        </p:spPr>
      </p:pic>
      <p:sp>
        <p:nvSpPr>
          <p:cNvPr id="61" name="Oval 60"/>
          <p:cNvSpPr/>
          <p:nvPr/>
        </p:nvSpPr>
        <p:spPr>
          <a:xfrm>
            <a:off x="5410200" y="5029200"/>
            <a:ext cx="838200" cy="7620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6248400" y="51816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Sea Level Rise</a:t>
            </a:r>
            <a:endParaRPr lang="en-US" sz="1100" dirty="0">
              <a:solidFill>
                <a:sysClr val="windowText" lastClr="000000"/>
              </a:solidFill>
            </a:endParaRPr>
          </a:p>
        </p:txBody>
      </p:sp>
      <p:sp>
        <p:nvSpPr>
          <p:cNvPr id="63" name="Oval 62"/>
          <p:cNvSpPr/>
          <p:nvPr/>
        </p:nvSpPr>
        <p:spPr>
          <a:xfrm>
            <a:off x="3048000" y="5029200"/>
            <a:ext cx="838200" cy="7620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1676400" y="51816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storms</a:t>
            </a:r>
            <a:endParaRPr lang="en-US" sz="1100" dirty="0">
              <a:solidFill>
                <a:sysClr val="windowText" lastClr="000000"/>
              </a:solidFill>
            </a:endParaRPr>
          </a:p>
        </p:txBody>
      </p:sp>
      <p:sp>
        <p:nvSpPr>
          <p:cNvPr id="65" name="Rounded Rectangle 64"/>
          <p:cNvSpPr/>
          <p:nvPr/>
        </p:nvSpPr>
        <p:spPr>
          <a:xfrm>
            <a:off x="304800" y="3886201"/>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Rains in some places</a:t>
            </a:r>
            <a:endParaRPr lang="en-US" sz="1100" dirty="0">
              <a:solidFill>
                <a:sysClr val="windowText" lastClr="000000"/>
              </a:solidFill>
            </a:endParaRPr>
          </a:p>
        </p:txBody>
      </p:sp>
      <p:sp>
        <p:nvSpPr>
          <p:cNvPr id="66" name="Oval 65"/>
          <p:cNvSpPr/>
          <p:nvPr/>
        </p:nvSpPr>
        <p:spPr>
          <a:xfrm>
            <a:off x="1676400" y="2057400"/>
            <a:ext cx="838200" cy="7620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304800" y="22098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Droughts and  wild fires in some places</a:t>
            </a:r>
          </a:p>
        </p:txBody>
      </p:sp>
      <p:pic>
        <p:nvPicPr>
          <p:cNvPr id="68" name="Picture 38" descr="http://generic.pixmac.com/4/royalty-free-stock-pictures-dry-tree-leaves-branches-12040809.jpg"/>
          <p:cNvPicPr>
            <a:picLocks noChangeAspect="1" noChangeArrowheads="1"/>
          </p:cNvPicPr>
          <p:nvPr/>
        </p:nvPicPr>
        <p:blipFill>
          <a:blip r:embed="rId9" cstate="screen">
            <a:clrChange>
              <a:clrFrom>
                <a:srgbClr val="FFFFFF"/>
              </a:clrFrom>
              <a:clrTo>
                <a:srgbClr val="FFFFFF">
                  <a:alpha val="0"/>
                </a:srgbClr>
              </a:clrTo>
            </a:clrChange>
            <a:lum bright="-20000" contrast="-30000"/>
          </a:blip>
          <a:srcRect/>
          <a:stretch>
            <a:fillRect/>
          </a:stretch>
        </p:blipFill>
        <p:spPr bwMode="auto">
          <a:xfrm>
            <a:off x="1752600" y="2133600"/>
            <a:ext cx="685800" cy="533400"/>
          </a:xfrm>
          <a:prstGeom prst="rect">
            <a:avLst/>
          </a:prstGeom>
          <a:noFill/>
        </p:spPr>
      </p:pic>
      <p:pic>
        <p:nvPicPr>
          <p:cNvPr id="69" name="Picture 68" descr="http://www.cksinfo.com/clipart/nature/weather/storm/tsunami-wave.png"/>
          <p:cNvPicPr>
            <a:picLocks noChangeAspect="1" noChangeArrowheads="1"/>
          </p:cNvPicPr>
          <p:nvPr/>
        </p:nvPicPr>
        <p:blipFill>
          <a:blip r:embed="rId10" cstate="screen">
            <a:clrChange>
              <a:clrFrom>
                <a:srgbClr val="FFFFFF"/>
              </a:clrFrom>
              <a:clrTo>
                <a:srgbClr val="FFFFFF">
                  <a:alpha val="0"/>
                </a:srgbClr>
              </a:clrTo>
            </a:clrChange>
            <a:grayscl/>
          </a:blip>
          <a:srcRect/>
          <a:stretch>
            <a:fillRect/>
          </a:stretch>
        </p:blipFill>
        <p:spPr bwMode="auto">
          <a:xfrm>
            <a:off x="5486400" y="5105400"/>
            <a:ext cx="646545" cy="533400"/>
          </a:xfrm>
          <a:prstGeom prst="rect">
            <a:avLst/>
          </a:prstGeom>
          <a:noFill/>
        </p:spPr>
      </p:pic>
      <p:pic>
        <p:nvPicPr>
          <p:cNvPr id="70" name="Picture 46" descr="http://images.weddingclipart.com/images/1/1234498396985_2/img_1234498396985_21.jpg"/>
          <p:cNvPicPr>
            <a:picLocks noChangeAspect="1" noChangeArrowheads="1"/>
          </p:cNvPicPr>
          <p:nvPr/>
        </p:nvPicPr>
        <p:blipFill>
          <a:blip r:embed="rId11" cstate="screen">
            <a:clrChange>
              <a:clrFrom>
                <a:srgbClr val="FFFFFF"/>
              </a:clrFrom>
              <a:clrTo>
                <a:srgbClr val="FFFFFF">
                  <a:alpha val="0"/>
                </a:srgbClr>
              </a:clrTo>
            </a:clrChange>
            <a:lum bright="-40000"/>
          </a:blip>
          <a:srcRect/>
          <a:stretch>
            <a:fillRect/>
          </a:stretch>
        </p:blipFill>
        <p:spPr bwMode="auto">
          <a:xfrm>
            <a:off x="4343400" y="4419600"/>
            <a:ext cx="714373" cy="381000"/>
          </a:xfrm>
          <a:prstGeom prst="rect">
            <a:avLst/>
          </a:prstGeom>
          <a:noFill/>
        </p:spPr>
      </p:pic>
      <p:cxnSp>
        <p:nvCxnSpPr>
          <p:cNvPr id="71" name="Straight Arrow Connector 70"/>
          <p:cNvCxnSpPr/>
          <p:nvPr/>
        </p:nvCxnSpPr>
        <p:spPr>
          <a:xfrm rot="10800000">
            <a:off x="3657601"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334000"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4497388" y="4113212"/>
            <a:ext cx="303212"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0" name="Picture 50" descr="http://3.bp.blogspot.com/-AVC_Oi6LeEg/ThkPpApZTGI/AAAAAAAAAI4/Ka9Vqx4_5c4/s1600/1195436473952372872wind_cefa_01_svg_hi.png"/>
          <p:cNvPicPr>
            <a:picLocks noChangeAspect="1" noChangeArrowheads="1"/>
          </p:cNvPicPr>
          <p:nvPr/>
        </p:nvPicPr>
        <p:blipFill>
          <a:blip r:embed="rId12" cstate="screen">
            <a:clrChange>
              <a:clrFrom>
                <a:srgbClr val="FFFFFF"/>
              </a:clrFrom>
              <a:clrTo>
                <a:srgbClr val="FFFFFF">
                  <a:alpha val="0"/>
                </a:srgbClr>
              </a:clrTo>
            </a:clrChange>
            <a:biLevel thresh="50000"/>
          </a:blip>
          <a:srcRect/>
          <a:stretch>
            <a:fillRect/>
          </a:stretch>
        </p:blipFill>
        <p:spPr bwMode="auto">
          <a:xfrm>
            <a:off x="3159909" y="5181600"/>
            <a:ext cx="573891" cy="457200"/>
          </a:xfrm>
          <a:prstGeom prst="rect">
            <a:avLst/>
          </a:prstGeom>
          <a:noFill/>
        </p:spPr>
      </p:pic>
      <p:cxnSp>
        <p:nvCxnSpPr>
          <p:cNvPr id="81" name="Curved Connector 140"/>
          <p:cNvCxnSpPr>
            <a:stCxn id="43" idx="4"/>
            <a:endCxn id="63" idx="6"/>
          </p:cNvCxnSpPr>
          <p:nvPr/>
        </p:nvCxnSpPr>
        <p:spPr>
          <a:xfrm rot="5400000">
            <a:off x="4095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Curved Connector 140"/>
          <p:cNvCxnSpPr/>
          <p:nvPr/>
        </p:nvCxnSpPr>
        <p:spPr>
          <a:xfrm rot="16200000" flipH="1">
            <a:off x="4857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5791994" y="4342606"/>
            <a:ext cx="1676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140"/>
          <p:cNvCxnSpPr/>
          <p:nvPr/>
        </p:nvCxnSpPr>
        <p:spPr>
          <a:xfrm rot="5400000" flipH="1" flipV="1">
            <a:off x="5619750" y="12382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140"/>
          <p:cNvCxnSpPr/>
          <p:nvPr/>
        </p:nvCxnSpPr>
        <p:spPr>
          <a:xfrm rot="16200000" flipV="1">
            <a:off x="2724150" y="23050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140"/>
          <p:cNvCxnSpPr/>
          <p:nvPr/>
        </p:nvCxnSpPr>
        <p:spPr>
          <a:xfrm rot="5400000">
            <a:off x="2724150" y="3448051"/>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0" name="Curved Connector 140"/>
          <p:cNvCxnSpPr>
            <a:stCxn id="48" idx="0"/>
            <a:endCxn id="101" idx="2"/>
          </p:cNvCxnSpPr>
          <p:nvPr/>
        </p:nvCxnSpPr>
        <p:spPr>
          <a:xfrm rot="5400000" flipH="1" flipV="1">
            <a:off x="3277446" y="1753447"/>
            <a:ext cx="1066800" cy="1217507"/>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2667000" y="4343400"/>
            <a:ext cx="1371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2895600" y="1143000"/>
            <a:ext cx="838200" cy="7620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ounded Rectangle 100"/>
          <p:cNvSpPr/>
          <p:nvPr/>
        </p:nvSpPr>
        <p:spPr>
          <a:xfrm>
            <a:off x="3733800" y="12954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Spread of diseases</a:t>
            </a:r>
            <a:endParaRPr lang="en-US" sz="1100" dirty="0">
              <a:solidFill>
                <a:sysClr val="windowText" lastClr="000000"/>
              </a:solidFill>
            </a:endParaRPr>
          </a:p>
        </p:txBody>
      </p:sp>
      <p:pic>
        <p:nvPicPr>
          <p:cNvPr id="1030" name="Picture 6" descr="http://t1.gstatic.com/images?q=tbn:ANd9GcS3P_CTgLOzkGRjZkvcyiIyh7FaRxyy9UFKCOsPaHiYglrLzpSFxbTDBFwjSQ"/>
          <p:cNvPicPr>
            <a:picLocks noChangeAspect="1" noChangeArrowheads="1"/>
          </p:cNvPicPr>
          <p:nvPr/>
        </p:nvPicPr>
        <p:blipFill>
          <a:blip r:embed="rId13" cstate="screen">
            <a:clrChange>
              <a:clrFrom>
                <a:srgbClr val="FFFFFF"/>
              </a:clrFrom>
              <a:clrTo>
                <a:srgbClr val="FFFFFF">
                  <a:alpha val="0"/>
                </a:srgbClr>
              </a:clrTo>
            </a:clrChange>
            <a:grayscl/>
          </a:blip>
          <a:srcRect/>
          <a:stretch>
            <a:fillRect/>
          </a:stretch>
        </p:blipFill>
        <p:spPr bwMode="auto">
          <a:xfrm>
            <a:off x="2971800" y="1295400"/>
            <a:ext cx="685800" cy="509075"/>
          </a:xfrm>
          <a:prstGeom prst="rect">
            <a:avLst/>
          </a:prstGeom>
          <a:noFill/>
        </p:spPr>
      </p:pic>
      <p:sp>
        <p:nvSpPr>
          <p:cNvPr id="105" name="Oval 104"/>
          <p:cNvSpPr/>
          <p:nvPr/>
        </p:nvSpPr>
        <p:spPr>
          <a:xfrm>
            <a:off x="6781800" y="3886200"/>
            <a:ext cx="838200" cy="7620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ounded Rectangle 105"/>
          <p:cNvSpPr/>
          <p:nvPr/>
        </p:nvSpPr>
        <p:spPr>
          <a:xfrm>
            <a:off x="7620000" y="4038600"/>
            <a:ext cx="1371600" cy="533400"/>
          </a:xfrm>
          <a:prstGeom prst="round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Coastal area loss</a:t>
            </a:r>
            <a:endParaRPr lang="en-US" sz="1100" dirty="0">
              <a:solidFill>
                <a:sysClr val="windowText" lastClr="000000"/>
              </a:solidFill>
            </a:endParaRPr>
          </a:p>
        </p:txBody>
      </p:sp>
      <p:pic>
        <p:nvPicPr>
          <p:cNvPr id="1036" name="Picture 12" descr="Beach Clip Art"/>
          <p:cNvPicPr>
            <a:picLocks noChangeAspect="1" noChangeArrowheads="1"/>
          </p:cNvPicPr>
          <p:nvPr/>
        </p:nvPicPr>
        <p:blipFill>
          <a:blip r:embed="rId14" cstate="screen">
            <a:clrChange>
              <a:clrFrom>
                <a:srgbClr val="FFFFFF"/>
              </a:clrFrom>
              <a:clrTo>
                <a:srgbClr val="FFFFFF">
                  <a:alpha val="0"/>
                </a:srgbClr>
              </a:clrTo>
            </a:clrChange>
            <a:grayscl/>
            <a:lum bright="-30000"/>
          </a:blip>
          <a:srcRect/>
          <a:stretch>
            <a:fillRect/>
          </a:stretch>
        </p:blipFill>
        <p:spPr bwMode="auto">
          <a:xfrm>
            <a:off x="6858000" y="3886200"/>
            <a:ext cx="685800" cy="685800"/>
          </a:xfrm>
          <a:prstGeom prst="rect">
            <a:avLst/>
          </a:prstGeom>
          <a:noFill/>
        </p:spPr>
      </p:pic>
      <p:cxnSp>
        <p:nvCxnSpPr>
          <p:cNvPr id="111" name="Curved Connector 140"/>
          <p:cNvCxnSpPr/>
          <p:nvPr/>
        </p:nvCxnSpPr>
        <p:spPr>
          <a:xfrm rot="10800000" flipH="1">
            <a:off x="7620000" y="457200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4419600" y="2514600"/>
            <a:ext cx="4572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648200" y="2286000"/>
            <a:ext cx="3810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8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03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0" grpId="0" animBg="1"/>
      <p:bldP spid="41" grpId="0" animBg="1"/>
      <p:bldP spid="43" grpId="0" animBg="1"/>
      <p:bldP spid="44" grpId="0" animBg="1"/>
      <p:bldP spid="49" grpId="0" animBg="1"/>
      <p:bldP spid="50" grpId="0" animBg="1"/>
      <p:bldP spid="50" grpId="1" animBg="1"/>
      <p:bldP spid="52" grpId="0" animBg="1"/>
      <p:bldP spid="52" grpId="1" animBg="1"/>
      <p:bldP spid="56" grpId="0" animBg="1"/>
      <p:bldP spid="57" grpId="0" animBg="1"/>
      <p:bldP spid="61" grpId="0" animBg="1"/>
      <p:bldP spid="62" grpId="0" animBg="1"/>
      <p:bldP spid="63" grpId="0" animBg="1"/>
      <p:bldP spid="64" grpId="0" animBg="1"/>
      <p:bldP spid="65" grpId="0" animBg="1"/>
      <p:bldP spid="66" grpId="0" animBg="1"/>
      <p:bldP spid="67" grpId="0" animBg="1"/>
      <p:bldP spid="100" grpId="0" animBg="1"/>
      <p:bldP spid="101" grpId="0" animBg="1"/>
      <p:bldP spid="105" grpId="0" animBg="1"/>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ogle1.jpg"/>
          <p:cNvPicPr>
            <a:picLocks noChangeAspect="1"/>
          </p:cNvPicPr>
          <p:nvPr/>
        </p:nvPicPr>
        <p:blipFill>
          <a:blip r:embed="rId3" cstate="screen"/>
          <a:stretch>
            <a:fillRect/>
          </a:stretch>
        </p:blipFill>
        <p:spPr>
          <a:xfrm>
            <a:off x="0" y="749808"/>
            <a:ext cx="9144000" cy="6108192"/>
          </a:xfrm>
          <a:prstGeom prst="rect">
            <a:avLst/>
          </a:prstGeom>
        </p:spPr>
      </p:pic>
      <p:sp>
        <p:nvSpPr>
          <p:cNvPr id="2" name="Title 1"/>
          <p:cNvSpPr>
            <a:spLocks noGrp="1"/>
          </p:cNvSpPr>
          <p:nvPr>
            <p:ph type="title"/>
          </p:nvPr>
        </p:nvSpPr>
        <p:spPr/>
        <p:txBody>
          <a:bodyPr>
            <a:normAutofit/>
          </a:bodyPr>
          <a:lstStyle/>
          <a:p>
            <a:r>
              <a:rPr lang="en-US" dirty="0" smtClean="0"/>
              <a:t>How will it affect us?</a:t>
            </a:r>
            <a:endParaRPr lang="en-US" dirty="0"/>
          </a:p>
        </p:txBody>
      </p:sp>
      <p:grpSp>
        <p:nvGrpSpPr>
          <p:cNvPr id="21" name="Group 20"/>
          <p:cNvGrpSpPr/>
          <p:nvPr/>
        </p:nvGrpSpPr>
        <p:grpSpPr>
          <a:xfrm>
            <a:off x="4679004" y="778213"/>
            <a:ext cx="2305456" cy="6079787"/>
            <a:chOff x="4679004" y="778213"/>
            <a:chExt cx="2305456" cy="6079787"/>
          </a:xfrm>
        </p:grpSpPr>
        <p:sp>
          <p:nvSpPr>
            <p:cNvPr id="5" name="Freeform 4"/>
            <p:cNvSpPr/>
            <p:nvPr/>
          </p:nvSpPr>
          <p:spPr>
            <a:xfrm>
              <a:off x="4679004" y="778213"/>
              <a:ext cx="1127220" cy="2833042"/>
            </a:xfrm>
            <a:custGeom>
              <a:avLst/>
              <a:gdLst>
                <a:gd name="connsiteX0" fmla="*/ 0 w 1127220"/>
                <a:gd name="connsiteY0" fmla="*/ 0 h 2833042"/>
                <a:gd name="connsiteX1" fmla="*/ 19456 w 1127220"/>
                <a:gd name="connsiteY1" fmla="*/ 233464 h 2833042"/>
                <a:gd name="connsiteX2" fmla="*/ 77822 w 1127220"/>
                <a:gd name="connsiteY2" fmla="*/ 311285 h 2833042"/>
                <a:gd name="connsiteX3" fmla="*/ 107005 w 1127220"/>
                <a:gd name="connsiteY3" fmla="*/ 340468 h 2833042"/>
                <a:gd name="connsiteX4" fmla="*/ 145915 w 1127220"/>
                <a:gd name="connsiteY4" fmla="*/ 389106 h 2833042"/>
                <a:gd name="connsiteX5" fmla="*/ 184826 w 1127220"/>
                <a:gd name="connsiteY5" fmla="*/ 437744 h 2833042"/>
                <a:gd name="connsiteX6" fmla="*/ 214009 w 1127220"/>
                <a:gd name="connsiteY6" fmla="*/ 457200 h 2833042"/>
                <a:gd name="connsiteX7" fmla="*/ 301558 w 1127220"/>
                <a:gd name="connsiteY7" fmla="*/ 476655 h 2833042"/>
                <a:gd name="connsiteX8" fmla="*/ 603115 w 1127220"/>
                <a:gd name="connsiteY8" fmla="*/ 466927 h 2833042"/>
                <a:gd name="connsiteX9" fmla="*/ 680936 w 1127220"/>
                <a:gd name="connsiteY9" fmla="*/ 457200 h 2833042"/>
                <a:gd name="connsiteX10" fmla="*/ 739302 w 1127220"/>
                <a:gd name="connsiteY10" fmla="*/ 437744 h 2833042"/>
                <a:gd name="connsiteX11" fmla="*/ 758758 w 1127220"/>
                <a:gd name="connsiteY11" fmla="*/ 418289 h 2833042"/>
                <a:gd name="connsiteX12" fmla="*/ 787941 w 1127220"/>
                <a:gd name="connsiteY12" fmla="*/ 398834 h 2833042"/>
                <a:gd name="connsiteX13" fmla="*/ 836579 w 1127220"/>
                <a:gd name="connsiteY13" fmla="*/ 359923 h 2833042"/>
                <a:gd name="connsiteX14" fmla="*/ 826851 w 1127220"/>
                <a:gd name="connsiteY14" fmla="*/ 389106 h 2833042"/>
                <a:gd name="connsiteX15" fmla="*/ 749030 w 1127220"/>
                <a:gd name="connsiteY15" fmla="*/ 486383 h 2833042"/>
                <a:gd name="connsiteX16" fmla="*/ 719847 w 1127220"/>
                <a:gd name="connsiteY16" fmla="*/ 515566 h 2833042"/>
                <a:gd name="connsiteX17" fmla="*/ 680936 w 1127220"/>
                <a:gd name="connsiteY17" fmla="*/ 544749 h 2833042"/>
                <a:gd name="connsiteX18" fmla="*/ 632298 w 1127220"/>
                <a:gd name="connsiteY18" fmla="*/ 593387 h 2833042"/>
                <a:gd name="connsiteX19" fmla="*/ 573932 w 1127220"/>
                <a:gd name="connsiteY19" fmla="*/ 583659 h 2833042"/>
                <a:gd name="connsiteX20" fmla="*/ 515566 w 1127220"/>
                <a:gd name="connsiteY20" fmla="*/ 564204 h 2833042"/>
                <a:gd name="connsiteX21" fmla="*/ 408562 w 1127220"/>
                <a:gd name="connsiteY21" fmla="*/ 573932 h 2833042"/>
                <a:gd name="connsiteX22" fmla="*/ 369651 w 1127220"/>
                <a:gd name="connsiteY22" fmla="*/ 603115 h 2833042"/>
                <a:gd name="connsiteX23" fmla="*/ 340468 w 1127220"/>
                <a:gd name="connsiteY23" fmla="*/ 622570 h 2833042"/>
                <a:gd name="connsiteX24" fmla="*/ 282102 w 1127220"/>
                <a:gd name="connsiteY24" fmla="*/ 700391 h 2833042"/>
                <a:gd name="connsiteX25" fmla="*/ 252919 w 1127220"/>
                <a:gd name="connsiteY25" fmla="*/ 710119 h 2833042"/>
                <a:gd name="connsiteX26" fmla="*/ 233464 w 1127220"/>
                <a:gd name="connsiteY26" fmla="*/ 739302 h 2833042"/>
                <a:gd name="connsiteX27" fmla="*/ 204281 w 1127220"/>
                <a:gd name="connsiteY27" fmla="*/ 768485 h 2833042"/>
                <a:gd name="connsiteX28" fmla="*/ 194553 w 1127220"/>
                <a:gd name="connsiteY28" fmla="*/ 797668 h 2833042"/>
                <a:gd name="connsiteX29" fmla="*/ 204281 w 1127220"/>
                <a:gd name="connsiteY29" fmla="*/ 875489 h 2833042"/>
                <a:gd name="connsiteX30" fmla="*/ 223736 w 1127220"/>
                <a:gd name="connsiteY30" fmla="*/ 904672 h 2833042"/>
                <a:gd name="connsiteX31" fmla="*/ 262647 w 1127220"/>
                <a:gd name="connsiteY31" fmla="*/ 992221 h 2833042"/>
                <a:gd name="connsiteX32" fmla="*/ 272375 w 1127220"/>
                <a:gd name="connsiteY32" fmla="*/ 1225685 h 2833042"/>
                <a:gd name="connsiteX33" fmla="*/ 321013 w 1127220"/>
                <a:gd name="connsiteY33" fmla="*/ 1313234 h 2833042"/>
                <a:gd name="connsiteX34" fmla="*/ 359924 w 1127220"/>
                <a:gd name="connsiteY34" fmla="*/ 1361872 h 2833042"/>
                <a:gd name="connsiteX35" fmla="*/ 389107 w 1127220"/>
                <a:gd name="connsiteY35" fmla="*/ 1381327 h 2833042"/>
                <a:gd name="connsiteX36" fmla="*/ 408562 w 1127220"/>
                <a:gd name="connsiteY36" fmla="*/ 1400783 h 2833042"/>
                <a:gd name="connsiteX37" fmla="*/ 476656 w 1127220"/>
                <a:gd name="connsiteY37" fmla="*/ 1439693 h 2833042"/>
                <a:gd name="connsiteX38" fmla="*/ 505839 w 1127220"/>
                <a:gd name="connsiteY38" fmla="*/ 1449421 h 2833042"/>
                <a:gd name="connsiteX39" fmla="*/ 612843 w 1127220"/>
                <a:gd name="connsiteY39" fmla="*/ 1468876 h 2833042"/>
                <a:gd name="connsiteX40" fmla="*/ 622570 w 1127220"/>
                <a:gd name="connsiteY40" fmla="*/ 1498059 h 2833042"/>
                <a:gd name="connsiteX41" fmla="*/ 661481 w 1127220"/>
                <a:gd name="connsiteY41" fmla="*/ 1507787 h 2833042"/>
                <a:gd name="connsiteX42" fmla="*/ 787941 w 1127220"/>
                <a:gd name="connsiteY42" fmla="*/ 1498059 h 2833042"/>
                <a:gd name="connsiteX43" fmla="*/ 817124 w 1127220"/>
                <a:gd name="connsiteY43" fmla="*/ 1488332 h 2833042"/>
                <a:gd name="connsiteX44" fmla="*/ 953311 w 1127220"/>
                <a:gd name="connsiteY44" fmla="*/ 1507787 h 2833042"/>
                <a:gd name="connsiteX45" fmla="*/ 982494 w 1127220"/>
                <a:gd name="connsiteY45" fmla="*/ 1527242 h 2833042"/>
                <a:gd name="connsiteX46" fmla="*/ 1001949 w 1127220"/>
                <a:gd name="connsiteY46" fmla="*/ 1546698 h 2833042"/>
                <a:gd name="connsiteX47" fmla="*/ 1040860 w 1127220"/>
                <a:gd name="connsiteY47" fmla="*/ 1605064 h 2833042"/>
                <a:gd name="connsiteX48" fmla="*/ 1070043 w 1127220"/>
                <a:gd name="connsiteY48" fmla="*/ 1663430 h 2833042"/>
                <a:gd name="connsiteX49" fmla="*/ 1108953 w 1127220"/>
                <a:gd name="connsiteY49" fmla="*/ 1721796 h 2833042"/>
                <a:gd name="connsiteX50" fmla="*/ 1060315 w 1127220"/>
                <a:gd name="connsiteY50" fmla="*/ 1653702 h 2833042"/>
                <a:gd name="connsiteX51" fmla="*/ 972766 w 1127220"/>
                <a:gd name="connsiteY51" fmla="*/ 1643974 h 2833042"/>
                <a:gd name="connsiteX52" fmla="*/ 719847 w 1127220"/>
                <a:gd name="connsiteY52" fmla="*/ 1643974 h 2833042"/>
                <a:gd name="connsiteX53" fmla="*/ 486383 w 1127220"/>
                <a:gd name="connsiteY53" fmla="*/ 1653702 h 2833042"/>
                <a:gd name="connsiteX54" fmla="*/ 466928 w 1127220"/>
                <a:gd name="connsiteY54" fmla="*/ 1682885 h 2833042"/>
                <a:gd name="connsiteX55" fmla="*/ 428017 w 1127220"/>
                <a:gd name="connsiteY55" fmla="*/ 1964987 h 2833042"/>
                <a:gd name="connsiteX56" fmla="*/ 418290 w 1127220"/>
                <a:gd name="connsiteY56" fmla="*/ 1994170 h 2833042"/>
                <a:gd name="connsiteX57" fmla="*/ 389107 w 1127220"/>
                <a:gd name="connsiteY57" fmla="*/ 2091447 h 2833042"/>
                <a:gd name="connsiteX58" fmla="*/ 379379 w 1127220"/>
                <a:gd name="connsiteY58" fmla="*/ 2120630 h 2833042"/>
                <a:gd name="connsiteX59" fmla="*/ 389107 w 1127220"/>
                <a:gd name="connsiteY59" fmla="*/ 2266544 h 2833042"/>
                <a:gd name="connsiteX60" fmla="*/ 408562 w 1127220"/>
                <a:gd name="connsiteY60" fmla="*/ 2324910 h 2833042"/>
                <a:gd name="connsiteX61" fmla="*/ 447473 w 1127220"/>
                <a:gd name="connsiteY61" fmla="*/ 2373549 h 2833042"/>
                <a:gd name="connsiteX62" fmla="*/ 476656 w 1127220"/>
                <a:gd name="connsiteY62" fmla="*/ 2227634 h 2833042"/>
                <a:gd name="connsiteX63" fmla="*/ 496111 w 1127220"/>
                <a:gd name="connsiteY63" fmla="*/ 2198451 h 2833042"/>
                <a:gd name="connsiteX64" fmla="*/ 564205 w 1127220"/>
                <a:gd name="connsiteY64" fmla="*/ 2159540 h 2833042"/>
                <a:gd name="connsiteX65" fmla="*/ 632298 w 1127220"/>
                <a:gd name="connsiteY65" fmla="*/ 2101174 h 2833042"/>
                <a:gd name="connsiteX66" fmla="*/ 719847 w 1127220"/>
                <a:gd name="connsiteY66" fmla="*/ 2052536 h 2833042"/>
                <a:gd name="connsiteX67" fmla="*/ 690664 w 1127220"/>
                <a:gd name="connsiteY67" fmla="*/ 2120630 h 2833042"/>
                <a:gd name="connsiteX68" fmla="*/ 680936 w 1127220"/>
                <a:gd name="connsiteY68" fmla="*/ 2149813 h 2833042"/>
                <a:gd name="connsiteX69" fmla="*/ 593387 w 1127220"/>
                <a:gd name="connsiteY69" fmla="*/ 2256817 h 2833042"/>
                <a:gd name="connsiteX70" fmla="*/ 564205 w 1127220"/>
                <a:gd name="connsiteY70" fmla="*/ 2276272 h 2833042"/>
                <a:gd name="connsiteX71" fmla="*/ 554477 w 1127220"/>
                <a:gd name="connsiteY71" fmla="*/ 2305455 h 2833042"/>
                <a:gd name="connsiteX72" fmla="*/ 535022 w 1127220"/>
                <a:gd name="connsiteY72" fmla="*/ 2334638 h 2833042"/>
                <a:gd name="connsiteX73" fmla="*/ 525294 w 1127220"/>
                <a:gd name="connsiteY73" fmla="*/ 2422187 h 2833042"/>
                <a:gd name="connsiteX74" fmla="*/ 505839 w 1127220"/>
                <a:gd name="connsiteY74" fmla="*/ 2451370 h 2833042"/>
                <a:gd name="connsiteX75" fmla="*/ 486383 w 1127220"/>
                <a:gd name="connsiteY75" fmla="*/ 2470825 h 2833042"/>
                <a:gd name="connsiteX76" fmla="*/ 389107 w 1127220"/>
                <a:gd name="connsiteY76" fmla="*/ 2490281 h 2833042"/>
                <a:gd name="connsiteX77" fmla="*/ 408562 w 1127220"/>
                <a:gd name="connsiteY77" fmla="*/ 2548647 h 2833042"/>
                <a:gd name="connsiteX78" fmla="*/ 466928 w 1127220"/>
                <a:gd name="connsiteY78" fmla="*/ 2607013 h 2833042"/>
                <a:gd name="connsiteX79" fmla="*/ 525294 w 1127220"/>
                <a:gd name="connsiteY79" fmla="*/ 2645923 h 2833042"/>
                <a:gd name="connsiteX80" fmla="*/ 544749 w 1127220"/>
                <a:gd name="connsiteY80" fmla="*/ 2684834 h 2833042"/>
                <a:gd name="connsiteX81" fmla="*/ 564205 w 1127220"/>
                <a:gd name="connsiteY81" fmla="*/ 2665378 h 2833042"/>
                <a:gd name="connsiteX82" fmla="*/ 603115 w 1127220"/>
                <a:gd name="connsiteY82" fmla="*/ 2636196 h 2833042"/>
                <a:gd name="connsiteX83" fmla="*/ 632298 w 1127220"/>
                <a:gd name="connsiteY83" fmla="*/ 2616740 h 2833042"/>
                <a:gd name="connsiteX84" fmla="*/ 661481 w 1127220"/>
                <a:gd name="connsiteY84" fmla="*/ 2587557 h 2833042"/>
                <a:gd name="connsiteX85" fmla="*/ 671209 w 1127220"/>
                <a:gd name="connsiteY85" fmla="*/ 2480553 h 2833042"/>
                <a:gd name="connsiteX86" fmla="*/ 739302 w 1127220"/>
                <a:gd name="connsiteY86" fmla="*/ 2519464 h 2833042"/>
                <a:gd name="connsiteX87" fmla="*/ 719847 w 1127220"/>
                <a:gd name="connsiteY87" fmla="*/ 2587557 h 2833042"/>
                <a:gd name="connsiteX88" fmla="*/ 680936 w 1127220"/>
                <a:gd name="connsiteY88" fmla="*/ 2626468 h 2833042"/>
                <a:gd name="connsiteX89" fmla="*/ 651753 w 1127220"/>
                <a:gd name="connsiteY89" fmla="*/ 2655651 h 2833042"/>
                <a:gd name="connsiteX90" fmla="*/ 622570 w 1127220"/>
                <a:gd name="connsiteY90" fmla="*/ 2714017 h 2833042"/>
                <a:gd name="connsiteX91" fmla="*/ 632298 w 1127220"/>
                <a:gd name="connsiteY91" fmla="*/ 2752927 h 2833042"/>
                <a:gd name="connsiteX92" fmla="*/ 710119 w 1127220"/>
                <a:gd name="connsiteY92" fmla="*/ 2811293 h 2833042"/>
                <a:gd name="connsiteX93" fmla="*/ 739302 w 1127220"/>
                <a:gd name="connsiteY93" fmla="*/ 2830749 h 283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27220" h="2833042">
                  <a:moveTo>
                    <a:pt x="0" y="0"/>
                  </a:moveTo>
                  <a:cubicBezTo>
                    <a:pt x="417" y="7915"/>
                    <a:pt x="357" y="176167"/>
                    <a:pt x="19456" y="233464"/>
                  </a:cubicBezTo>
                  <a:cubicBezTo>
                    <a:pt x="33285" y="274951"/>
                    <a:pt x="46150" y="279613"/>
                    <a:pt x="77822" y="311285"/>
                  </a:cubicBezTo>
                  <a:lnTo>
                    <a:pt x="107005" y="340468"/>
                  </a:lnTo>
                  <a:cubicBezTo>
                    <a:pt x="125941" y="397281"/>
                    <a:pt x="101915" y="345106"/>
                    <a:pt x="145915" y="389106"/>
                  </a:cubicBezTo>
                  <a:cubicBezTo>
                    <a:pt x="196484" y="439675"/>
                    <a:pt x="136685" y="399232"/>
                    <a:pt x="184826" y="437744"/>
                  </a:cubicBezTo>
                  <a:cubicBezTo>
                    <a:pt x="193955" y="445047"/>
                    <a:pt x="203263" y="452595"/>
                    <a:pt x="214009" y="457200"/>
                  </a:cubicBezTo>
                  <a:cubicBezTo>
                    <a:pt x="226025" y="462350"/>
                    <a:pt x="292908" y="474925"/>
                    <a:pt x="301558" y="476655"/>
                  </a:cubicBezTo>
                  <a:lnTo>
                    <a:pt x="603115" y="466927"/>
                  </a:lnTo>
                  <a:cubicBezTo>
                    <a:pt x="629223" y="465588"/>
                    <a:pt x="655374" y="462678"/>
                    <a:pt x="680936" y="457200"/>
                  </a:cubicBezTo>
                  <a:cubicBezTo>
                    <a:pt x="700989" y="452903"/>
                    <a:pt x="739302" y="437744"/>
                    <a:pt x="739302" y="437744"/>
                  </a:cubicBezTo>
                  <a:cubicBezTo>
                    <a:pt x="745787" y="431259"/>
                    <a:pt x="751596" y="424018"/>
                    <a:pt x="758758" y="418289"/>
                  </a:cubicBezTo>
                  <a:cubicBezTo>
                    <a:pt x="767887" y="410986"/>
                    <a:pt x="779674" y="407101"/>
                    <a:pt x="787941" y="398834"/>
                  </a:cubicBezTo>
                  <a:cubicBezTo>
                    <a:pt x="831942" y="354833"/>
                    <a:pt x="779765" y="378862"/>
                    <a:pt x="836579" y="359923"/>
                  </a:cubicBezTo>
                  <a:cubicBezTo>
                    <a:pt x="833336" y="369651"/>
                    <a:pt x="831831" y="380142"/>
                    <a:pt x="826851" y="389106"/>
                  </a:cubicBezTo>
                  <a:cubicBezTo>
                    <a:pt x="796172" y="444329"/>
                    <a:pt x="790036" y="445377"/>
                    <a:pt x="749030" y="486383"/>
                  </a:cubicBezTo>
                  <a:cubicBezTo>
                    <a:pt x="739302" y="496111"/>
                    <a:pt x="730853" y="507312"/>
                    <a:pt x="719847" y="515566"/>
                  </a:cubicBezTo>
                  <a:lnTo>
                    <a:pt x="680936" y="544749"/>
                  </a:lnTo>
                  <a:cubicBezTo>
                    <a:pt x="670560" y="560314"/>
                    <a:pt x="655645" y="590793"/>
                    <a:pt x="632298" y="593387"/>
                  </a:cubicBezTo>
                  <a:cubicBezTo>
                    <a:pt x="612695" y="595565"/>
                    <a:pt x="593067" y="588443"/>
                    <a:pt x="573932" y="583659"/>
                  </a:cubicBezTo>
                  <a:cubicBezTo>
                    <a:pt x="554037" y="578685"/>
                    <a:pt x="515566" y="564204"/>
                    <a:pt x="515566" y="564204"/>
                  </a:cubicBezTo>
                  <a:cubicBezTo>
                    <a:pt x="479898" y="567447"/>
                    <a:pt x="443168" y="564704"/>
                    <a:pt x="408562" y="573932"/>
                  </a:cubicBezTo>
                  <a:cubicBezTo>
                    <a:pt x="392897" y="578109"/>
                    <a:pt x="382844" y="593692"/>
                    <a:pt x="369651" y="603115"/>
                  </a:cubicBezTo>
                  <a:cubicBezTo>
                    <a:pt x="360137" y="609910"/>
                    <a:pt x="350196" y="616085"/>
                    <a:pt x="340468" y="622570"/>
                  </a:cubicBezTo>
                  <a:cubicBezTo>
                    <a:pt x="337245" y="627404"/>
                    <a:pt x="302099" y="688393"/>
                    <a:pt x="282102" y="700391"/>
                  </a:cubicBezTo>
                  <a:cubicBezTo>
                    <a:pt x="273309" y="705667"/>
                    <a:pt x="262647" y="706876"/>
                    <a:pt x="252919" y="710119"/>
                  </a:cubicBezTo>
                  <a:cubicBezTo>
                    <a:pt x="246434" y="719847"/>
                    <a:pt x="240948" y="730321"/>
                    <a:pt x="233464" y="739302"/>
                  </a:cubicBezTo>
                  <a:cubicBezTo>
                    <a:pt x="224657" y="749870"/>
                    <a:pt x="211912" y="757039"/>
                    <a:pt x="204281" y="768485"/>
                  </a:cubicBezTo>
                  <a:cubicBezTo>
                    <a:pt x="198593" y="777017"/>
                    <a:pt x="197796" y="787940"/>
                    <a:pt x="194553" y="797668"/>
                  </a:cubicBezTo>
                  <a:cubicBezTo>
                    <a:pt x="197796" y="823608"/>
                    <a:pt x="197403" y="850268"/>
                    <a:pt x="204281" y="875489"/>
                  </a:cubicBezTo>
                  <a:cubicBezTo>
                    <a:pt x="207357" y="886768"/>
                    <a:pt x="218988" y="893989"/>
                    <a:pt x="223736" y="904672"/>
                  </a:cubicBezTo>
                  <a:cubicBezTo>
                    <a:pt x="270041" y="1008858"/>
                    <a:pt x="218618" y="926176"/>
                    <a:pt x="262647" y="992221"/>
                  </a:cubicBezTo>
                  <a:cubicBezTo>
                    <a:pt x="265890" y="1070042"/>
                    <a:pt x="266621" y="1148009"/>
                    <a:pt x="272375" y="1225685"/>
                  </a:cubicBezTo>
                  <a:cubicBezTo>
                    <a:pt x="274515" y="1254580"/>
                    <a:pt x="310575" y="1297577"/>
                    <a:pt x="321013" y="1313234"/>
                  </a:cubicBezTo>
                  <a:cubicBezTo>
                    <a:pt x="335461" y="1334906"/>
                    <a:pt x="340120" y="1346029"/>
                    <a:pt x="359924" y="1361872"/>
                  </a:cubicBezTo>
                  <a:cubicBezTo>
                    <a:pt x="369053" y="1369175"/>
                    <a:pt x="379978" y="1374024"/>
                    <a:pt x="389107" y="1381327"/>
                  </a:cubicBezTo>
                  <a:cubicBezTo>
                    <a:pt x="396269" y="1387056"/>
                    <a:pt x="401400" y="1395054"/>
                    <a:pt x="408562" y="1400783"/>
                  </a:cubicBezTo>
                  <a:cubicBezTo>
                    <a:pt x="427349" y="1415813"/>
                    <a:pt x="455149" y="1430476"/>
                    <a:pt x="476656" y="1439693"/>
                  </a:cubicBezTo>
                  <a:cubicBezTo>
                    <a:pt x="486081" y="1443732"/>
                    <a:pt x="495980" y="1446604"/>
                    <a:pt x="505839" y="1449421"/>
                  </a:cubicBezTo>
                  <a:cubicBezTo>
                    <a:pt x="551707" y="1462527"/>
                    <a:pt x="557730" y="1461003"/>
                    <a:pt x="612843" y="1468876"/>
                  </a:cubicBezTo>
                  <a:cubicBezTo>
                    <a:pt x="616085" y="1478604"/>
                    <a:pt x="614563" y="1491653"/>
                    <a:pt x="622570" y="1498059"/>
                  </a:cubicBezTo>
                  <a:cubicBezTo>
                    <a:pt x="633010" y="1506411"/>
                    <a:pt x="648111" y="1507787"/>
                    <a:pt x="661481" y="1507787"/>
                  </a:cubicBezTo>
                  <a:cubicBezTo>
                    <a:pt x="703759" y="1507787"/>
                    <a:pt x="745788" y="1501302"/>
                    <a:pt x="787941" y="1498059"/>
                  </a:cubicBezTo>
                  <a:cubicBezTo>
                    <a:pt x="797669" y="1494817"/>
                    <a:pt x="806870" y="1488332"/>
                    <a:pt x="817124" y="1488332"/>
                  </a:cubicBezTo>
                  <a:cubicBezTo>
                    <a:pt x="839499" y="1488332"/>
                    <a:pt x="917304" y="1489784"/>
                    <a:pt x="953311" y="1507787"/>
                  </a:cubicBezTo>
                  <a:cubicBezTo>
                    <a:pt x="963768" y="1513015"/>
                    <a:pt x="973365" y="1519939"/>
                    <a:pt x="982494" y="1527242"/>
                  </a:cubicBezTo>
                  <a:cubicBezTo>
                    <a:pt x="989656" y="1532971"/>
                    <a:pt x="996446" y="1539361"/>
                    <a:pt x="1001949" y="1546698"/>
                  </a:cubicBezTo>
                  <a:cubicBezTo>
                    <a:pt x="1015978" y="1565404"/>
                    <a:pt x="1027890" y="1585609"/>
                    <a:pt x="1040860" y="1605064"/>
                  </a:cubicBezTo>
                  <a:cubicBezTo>
                    <a:pt x="1127220" y="1734604"/>
                    <a:pt x="1002926" y="1542619"/>
                    <a:pt x="1070043" y="1663430"/>
                  </a:cubicBezTo>
                  <a:cubicBezTo>
                    <a:pt x="1081398" y="1683870"/>
                    <a:pt x="1108953" y="1721796"/>
                    <a:pt x="1108953" y="1721796"/>
                  </a:cubicBezTo>
                  <a:cubicBezTo>
                    <a:pt x="1091978" y="1670869"/>
                    <a:pt x="1106092" y="1661332"/>
                    <a:pt x="1060315" y="1653702"/>
                  </a:cubicBezTo>
                  <a:cubicBezTo>
                    <a:pt x="1031352" y="1648875"/>
                    <a:pt x="1001949" y="1647217"/>
                    <a:pt x="972766" y="1643974"/>
                  </a:cubicBezTo>
                  <a:cubicBezTo>
                    <a:pt x="842049" y="1600402"/>
                    <a:pt x="968243" y="1633624"/>
                    <a:pt x="719847" y="1643974"/>
                  </a:cubicBezTo>
                  <a:lnTo>
                    <a:pt x="486383" y="1653702"/>
                  </a:lnTo>
                  <a:cubicBezTo>
                    <a:pt x="479898" y="1663430"/>
                    <a:pt x="473723" y="1673371"/>
                    <a:pt x="466928" y="1682885"/>
                  </a:cubicBezTo>
                  <a:cubicBezTo>
                    <a:pt x="386846" y="1795001"/>
                    <a:pt x="449512" y="1664054"/>
                    <a:pt x="428017" y="1964987"/>
                  </a:cubicBezTo>
                  <a:cubicBezTo>
                    <a:pt x="427286" y="1975215"/>
                    <a:pt x="421107" y="1984311"/>
                    <a:pt x="418290" y="1994170"/>
                  </a:cubicBezTo>
                  <a:cubicBezTo>
                    <a:pt x="388895" y="2097054"/>
                    <a:pt x="435327" y="1952786"/>
                    <a:pt x="389107" y="2091447"/>
                  </a:cubicBezTo>
                  <a:lnTo>
                    <a:pt x="379379" y="2120630"/>
                  </a:lnTo>
                  <a:cubicBezTo>
                    <a:pt x="382622" y="2169268"/>
                    <a:pt x="382213" y="2218288"/>
                    <a:pt x="389107" y="2266544"/>
                  </a:cubicBezTo>
                  <a:cubicBezTo>
                    <a:pt x="392007" y="2286846"/>
                    <a:pt x="394061" y="2310409"/>
                    <a:pt x="408562" y="2324910"/>
                  </a:cubicBezTo>
                  <a:cubicBezTo>
                    <a:pt x="436284" y="2352633"/>
                    <a:pt x="422929" y="2336735"/>
                    <a:pt x="447473" y="2373549"/>
                  </a:cubicBezTo>
                  <a:cubicBezTo>
                    <a:pt x="500825" y="2320194"/>
                    <a:pt x="447770" y="2381693"/>
                    <a:pt x="476656" y="2227634"/>
                  </a:cubicBezTo>
                  <a:cubicBezTo>
                    <a:pt x="478811" y="2216143"/>
                    <a:pt x="487844" y="2206718"/>
                    <a:pt x="496111" y="2198451"/>
                  </a:cubicBezTo>
                  <a:cubicBezTo>
                    <a:pt x="511909" y="2182653"/>
                    <a:pt x="546406" y="2169711"/>
                    <a:pt x="564205" y="2159540"/>
                  </a:cubicBezTo>
                  <a:cubicBezTo>
                    <a:pt x="669463" y="2099391"/>
                    <a:pt x="489704" y="2196235"/>
                    <a:pt x="632298" y="2101174"/>
                  </a:cubicBezTo>
                  <a:cubicBezTo>
                    <a:pt x="699196" y="2056576"/>
                    <a:pt x="668482" y="2069658"/>
                    <a:pt x="719847" y="2052536"/>
                  </a:cubicBezTo>
                  <a:cubicBezTo>
                    <a:pt x="699601" y="2133517"/>
                    <a:pt x="724253" y="2053453"/>
                    <a:pt x="690664" y="2120630"/>
                  </a:cubicBezTo>
                  <a:cubicBezTo>
                    <a:pt x="686078" y="2129801"/>
                    <a:pt x="685916" y="2140849"/>
                    <a:pt x="680936" y="2149813"/>
                  </a:cubicBezTo>
                  <a:cubicBezTo>
                    <a:pt x="662521" y="2182960"/>
                    <a:pt x="625990" y="2235081"/>
                    <a:pt x="593387" y="2256817"/>
                  </a:cubicBezTo>
                  <a:lnTo>
                    <a:pt x="564205" y="2276272"/>
                  </a:lnTo>
                  <a:cubicBezTo>
                    <a:pt x="560962" y="2286000"/>
                    <a:pt x="559063" y="2296284"/>
                    <a:pt x="554477" y="2305455"/>
                  </a:cubicBezTo>
                  <a:cubicBezTo>
                    <a:pt x="549249" y="2315912"/>
                    <a:pt x="537858" y="2323296"/>
                    <a:pt x="535022" y="2334638"/>
                  </a:cubicBezTo>
                  <a:cubicBezTo>
                    <a:pt x="527901" y="2363124"/>
                    <a:pt x="532415" y="2393701"/>
                    <a:pt x="525294" y="2422187"/>
                  </a:cubicBezTo>
                  <a:cubicBezTo>
                    <a:pt x="522458" y="2433529"/>
                    <a:pt x="513142" y="2442241"/>
                    <a:pt x="505839" y="2451370"/>
                  </a:cubicBezTo>
                  <a:cubicBezTo>
                    <a:pt x="500110" y="2458532"/>
                    <a:pt x="494247" y="2466106"/>
                    <a:pt x="486383" y="2470825"/>
                  </a:cubicBezTo>
                  <a:cubicBezTo>
                    <a:pt x="465159" y="2483559"/>
                    <a:pt x="400917" y="2488594"/>
                    <a:pt x="389107" y="2490281"/>
                  </a:cubicBezTo>
                  <a:cubicBezTo>
                    <a:pt x="395592" y="2509736"/>
                    <a:pt x="397186" y="2531584"/>
                    <a:pt x="408562" y="2548647"/>
                  </a:cubicBezTo>
                  <a:cubicBezTo>
                    <a:pt x="423824" y="2571540"/>
                    <a:pt x="447473" y="2587558"/>
                    <a:pt x="466928" y="2607013"/>
                  </a:cubicBezTo>
                  <a:cubicBezTo>
                    <a:pt x="503362" y="2643447"/>
                    <a:pt x="483060" y="2631846"/>
                    <a:pt x="525294" y="2645923"/>
                  </a:cubicBezTo>
                  <a:cubicBezTo>
                    <a:pt x="519735" y="2662598"/>
                    <a:pt x="498426" y="2694099"/>
                    <a:pt x="544749" y="2684834"/>
                  </a:cubicBezTo>
                  <a:cubicBezTo>
                    <a:pt x="553743" y="2683035"/>
                    <a:pt x="557159" y="2671250"/>
                    <a:pt x="564205" y="2665378"/>
                  </a:cubicBezTo>
                  <a:cubicBezTo>
                    <a:pt x="576660" y="2654999"/>
                    <a:pt x="589922" y="2645619"/>
                    <a:pt x="603115" y="2636196"/>
                  </a:cubicBezTo>
                  <a:cubicBezTo>
                    <a:pt x="612629" y="2629401"/>
                    <a:pt x="623317" y="2624225"/>
                    <a:pt x="632298" y="2616740"/>
                  </a:cubicBezTo>
                  <a:cubicBezTo>
                    <a:pt x="642866" y="2607933"/>
                    <a:pt x="651753" y="2597285"/>
                    <a:pt x="661481" y="2587557"/>
                  </a:cubicBezTo>
                  <a:cubicBezTo>
                    <a:pt x="664724" y="2551889"/>
                    <a:pt x="650670" y="2509894"/>
                    <a:pt x="671209" y="2480553"/>
                  </a:cubicBezTo>
                  <a:cubicBezTo>
                    <a:pt x="715023" y="2417962"/>
                    <a:pt x="736162" y="2510042"/>
                    <a:pt x="739302" y="2519464"/>
                  </a:cubicBezTo>
                  <a:cubicBezTo>
                    <a:pt x="738284" y="2523536"/>
                    <a:pt x="725216" y="2580041"/>
                    <a:pt x="719847" y="2587557"/>
                  </a:cubicBezTo>
                  <a:cubicBezTo>
                    <a:pt x="709185" y="2602483"/>
                    <a:pt x="693906" y="2613498"/>
                    <a:pt x="680936" y="2626468"/>
                  </a:cubicBezTo>
                  <a:cubicBezTo>
                    <a:pt x="671208" y="2636196"/>
                    <a:pt x="659384" y="2644204"/>
                    <a:pt x="651753" y="2655651"/>
                  </a:cubicBezTo>
                  <a:cubicBezTo>
                    <a:pt x="626610" y="2693366"/>
                    <a:pt x="635995" y="2673743"/>
                    <a:pt x="622570" y="2714017"/>
                  </a:cubicBezTo>
                  <a:cubicBezTo>
                    <a:pt x="625813" y="2726987"/>
                    <a:pt x="625212" y="2741590"/>
                    <a:pt x="632298" y="2752927"/>
                  </a:cubicBezTo>
                  <a:cubicBezTo>
                    <a:pt x="662353" y="2801014"/>
                    <a:pt x="669910" y="2784487"/>
                    <a:pt x="710119" y="2811293"/>
                  </a:cubicBezTo>
                  <a:cubicBezTo>
                    <a:pt x="742742" y="2833042"/>
                    <a:pt x="716559" y="2830749"/>
                    <a:pt x="739302" y="2830749"/>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reeform 6"/>
            <p:cNvSpPr/>
            <p:nvPr/>
          </p:nvSpPr>
          <p:spPr>
            <a:xfrm>
              <a:off x="5136204" y="3618689"/>
              <a:ext cx="540109" cy="1048111"/>
            </a:xfrm>
            <a:custGeom>
              <a:avLst/>
              <a:gdLst>
                <a:gd name="connsiteX0" fmla="*/ 243192 w 540109"/>
                <a:gd name="connsiteY0" fmla="*/ 0 h 1048111"/>
                <a:gd name="connsiteX1" fmla="*/ 223736 w 540109"/>
                <a:gd name="connsiteY1" fmla="*/ 126460 h 1048111"/>
                <a:gd name="connsiteX2" fmla="*/ 214009 w 540109"/>
                <a:gd name="connsiteY2" fmla="*/ 175098 h 1048111"/>
                <a:gd name="connsiteX3" fmla="*/ 223736 w 540109"/>
                <a:gd name="connsiteY3" fmla="*/ 418290 h 1048111"/>
                <a:gd name="connsiteX4" fmla="*/ 243192 w 540109"/>
                <a:gd name="connsiteY4" fmla="*/ 398834 h 1048111"/>
                <a:gd name="connsiteX5" fmla="*/ 272375 w 540109"/>
                <a:gd name="connsiteY5" fmla="*/ 389107 h 1048111"/>
                <a:gd name="connsiteX6" fmla="*/ 330741 w 540109"/>
                <a:gd name="connsiteY6" fmla="*/ 350196 h 1048111"/>
                <a:gd name="connsiteX7" fmla="*/ 359924 w 540109"/>
                <a:gd name="connsiteY7" fmla="*/ 330741 h 1048111"/>
                <a:gd name="connsiteX8" fmla="*/ 418290 w 540109"/>
                <a:gd name="connsiteY8" fmla="*/ 311285 h 1048111"/>
                <a:gd name="connsiteX9" fmla="*/ 447473 w 540109"/>
                <a:gd name="connsiteY9" fmla="*/ 301558 h 1048111"/>
                <a:gd name="connsiteX10" fmla="*/ 496111 w 540109"/>
                <a:gd name="connsiteY10" fmla="*/ 291830 h 1048111"/>
                <a:gd name="connsiteX11" fmla="*/ 535022 w 540109"/>
                <a:gd name="connsiteY11" fmla="*/ 301558 h 1048111"/>
                <a:gd name="connsiteX12" fmla="*/ 515566 w 540109"/>
                <a:gd name="connsiteY12" fmla="*/ 321013 h 1048111"/>
                <a:gd name="connsiteX13" fmla="*/ 486383 w 540109"/>
                <a:gd name="connsiteY13" fmla="*/ 330741 h 1048111"/>
                <a:gd name="connsiteX14" fmla="*/ 359924 w 540109"/>
                <a:gd name="connsiteY14" fmla="*/ 330741 h 1048111"/>
                <a:gd name="connsiteX15" fmla="*/ 340468 w 540109"/>
                <a:gd name="connsiteY15" fmla="*/ 359924 h 1048111"/>
                <a:gd name="connsiteX16" fmla="*/ 330741 w 540109"/>
                <a:gd name="connsiteY16" fmla="*/ 389107 h 1048111"/>
                <a:gd name="connsiteX17" fmla="*/ 321013 w 540109"/>
                <a:gd name="connsiteY17" fmla="*/ 476656 h 1048111"/>
                <a:gd name="connsiteX18" fmla="*/ 262647 w 540109"/>
                <a:gd name="connsiteY18" fmla="*/ 505839 h 1048111"/>
                <a:gd name="connsiteX19" fmla="*/ 214009 w 540109"/>
                <a:gd name="connsiteY19" fmla="*/ 496111 h 1048111"/>
                <a:gd name="connsiteX20" fmla="*/ 184826 w 540109"/>
                <a:gd name="connsiteY20" fmla="*/ 505839 h 1048111"/>
                <a:gd name="connsiteX21" fmla="*/ 175098 w 540109"/>
                <a:gd name="connsiteY21" fmla="*/ 661481 h 1048111"/>
                <a:gd name="connsiteX22" fmla="*/ 165370 w 540109"/>
                <a:gd name="connsiteY22" fmla="*/ 690664 h 1048111"/>
                <a:gd name="connsiteX23" fmla="*/ 175098 w 540109"/>
                <a:gd name="connsiteY23" fmla="*/ 749030 h 1048111"/>
                <a:gd name="connsiteX24" fmla="*/ 126460 w 540109"/>
                <a:gd name="connsiteY24" fmla="*/ 797668 h 1048111"/>
                <a:gd name="connsiteX25" fmla="*/ 87549 w 540109"/>
                <a:gd name="connsiteY25" fmla="*/ 836579 h 1048111"/>
                <a:gd name="connsiteX26" fmla="*/ 38911 w 540109"/>
                <a:gd name="connsiteY26" fmla="*/ 924128 h 1048111"/>
                <a:gd name="connsiteX27" fmla="*/ 19456 w 540109"/>
                <a:gd name="connsiteY27" fmla="*/ 982494 h 1048111"/>
                <a:gd name="connsiteX28" fmla="*/ 0 w 540109"/>
                <a:gd name="connsiteY28" fmla="*/ 1011677 h 1048111"/>
                <a:gd name="connsiteX29" fmla="*/ 19456 w 540109"/>
                <a:gd name="connsiteY29" fmla="*/ 992222 h 1048111"/>
                <a:gd name="connsiteX30" fmla="*/ 58366 w 540109"/>
                <a:gd name="connsiteY30" fmla="*/ 972766 h 1048111"/>
                <a:gd name="connsiteX31" fmla="*/ 107005 w 540109"/>
                <a:gd name="connsiteY31" fmla="*/ 933856 h 1048111"/>
                <a:gd name="connsiteX32" fmla="*/ 165370 w 540109"/>
                <a:gd name="connsiteY32" fmla="*/ 904673 h 1048111"/>
                <a:gd name="connsiteX33" fmla="*/ 214009 w 540109"/>
                <a:gd name="connsiteY33" fmla="*/ 924128 h 1048111"/>
                <a:gd name="connsiteX34" fmla="*/ 252919 w 540109"/>
                <a:gd name="connsiteY34" fmla="*/ 933856 h 1048111"/>
                <a:gd name="connsiteX35" fmla="*/ 311285 w 540109"/>
                <a:gd name="connsiteY35" fmla="*/ 972766 h 1048111"/>
                <a:gd name="connsiteX36" fmla="*/ 282102 w 540109"/>
                <a:gd name="connsiteY36" fmla="*/ 1040860 h 1048111"/>
                <a:gd name="connsiteX37" fmla="*/ 252919 w 540109"/>
                <a:gd name="connsiteY37" fmla="*/ 1031132 h 1048111"/>
                <a:gd name="connsiteX38" fmla="*/ 223736 w 540109"/>
                <a:gd name="connsiteY38" fmla="*/ 1040860 h 10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0109" h="1048111">
                  <a:moveTo>
                    <a:pt x="243192" y="0"/>
                  </a:moveTo>
                  <a:cubicBezTo>
                    <a:pt x="221280" y="65733"/>
                    <a:pt x="240454" y="1071"/>
                    <a:pt x="223736" y="126460"/>
                  </a:cubicBezTo>
                  <a:cubicBezTo>
                    <a:pt x="221551" y="142849"/>
                    <a:pt x="217251" y="158885"/>
                    <a:pt x="214009" y="175098"/>
                  </a:cubicBezTo>
                  <a:cubicBezTo>
                    <a:pt x="217251" y="256162"/>
                    <a:pt x="213243" y="337843"/>
                    <a:pt x="223736" y="418290"/>
                  </a:cubicBezTo>
                  <a:cubicBezTo>
                    <a:pt x="224922" y="427385"/>
                    <a:pt x="235327" y="403553"/>
                    <a:pt x="243192" y="398834"/>
                  </a:cubicBezTo>
                  <a:cubicBezTo>
                    <a:pt x="251985" y="393559"/>
                    <a:pt x="262647" y="392349"/>
                    <a:pt x="272375" y="389107"/>
                  </a:cubicBezTo>
                  <a:lnTo>
                    <a:pt x="330741" y="350196"/>
                  </a:lnTo>
                  <a:cubicBezTo>
                    <a:pt x="340469" y="343711"/>
                    <a:pt x="348833" y="334438"/>
                    <a:pt x="359924" y="330741"/>
                  </a:cubicBezTo>
                  <a:lnTo>
                    <a:pt x="418290" y="311285"/>
                  </a:lnTo>
                  <a:cubicBezTo>
                    <a:pt x="428018" y="308042"/>
                    <a:pt x="437418" y="303569"/>
                    <a:pt x="447473" y="301558"/>
                  </a:cubicBezTo>
                  <a:lnTo>
                    <a:pt x="496111" y="291830"/>
                  </a:lnTo>
                  <a:cubicBezTo>
                    <a:pt x="509081" y="295073"/>
                    <a:pt x="527606" y="290434"/>
                    <a:pt x="535022" y="301558"/>
                  </a:cubicBezTo>
                  <a:cubicBezTo>
                    <a:pt x="540109" y="309189"/>
                    <a:pt x="523430" y="316294"/>
                    <a:pt x="515566" y="321013"/>
                  </a:cubicBezTo>
                  <a:cubicBezTo>
                    <a:pt x="506773" y="326289"/>
                    <a:pt x="496111" y="327498"/>
                    <a:pt x="486383" y="330741"/>
                  </a:cubicBezTo>
                  <a:cubicBezTo>
                    <a:pt x="439424" y="321349"/>
                    <a:pt x="410965" y="310325"/>
                    <a:pt x="359924" y="330741"/>
                  </a:cubicBezTo>
                  <a:cubicBezTo>
                    <a:pt x="349069" y="335083"/>
                    <a:pt x="346953" y="350196"/>
                    <a:pt x="340468" y="359924"/>
                  </a:cubicBezTo>
                  <a:cubicBezTo>
                    <a:pt x="337226" y="369652"/>
                    <a:pt x="332427" y="378993"/>
                    <a:pt x="330741" y="389107"/>
                  </a:cubicBezTo>
                  <a:cubicBezTo>
                    <a:pt x="325914" y="418070"/>
                    <a:pt x="331048" y="449061"/>
                    <a:pt x="321013" y="476656"/>
                  </a:cubicBezTo>
                  <a:cubicBezTo>
                    <a:pt x="315811" y="490961"/>
                    <a:pt x="274405" y="501920"/>
                    <a:pt x="262647" y="505839"/>
                  </a:cubicBezTo>
                  <a:cubicBezTo>
                    <a:pt x="246434" y="502596"/>
                    <a:pt x="229206" y="502624"/>
                    <a:pt x="214009" y="496111"/>
                  </a:cubicBezTo>
                  <a:cubicBezTo>
                    <a:pt x="182852" y="482758"/>
                    <a:pt x="202429" y="453027"/>
                    <a:pt x="184826" y="505839"/>
                  </a:cubicBezTo>
                  <a:cubicBezTo>
                    <a:pt x="181583" y="557720"/>
                    <a:pt x="180540" y="609785"/>
                    <a:pt x="175098" y="661481"/>
                  </a:cubicBezTo>
                  <a:cubicBezTo>
                    <a:pt x="174025" y="671679"/>
                    <a:pt x="165370" y="680410"/>
                    <a:pt x="165370" y="690664"/>
                  </a:cubicBezTo>
                  <a:cubicBezTo>
                    <a:pt x="165370" y="710388"/>
                    <a:pt x="171855" y="729575"/>
                    <a:pt x="175098" y="749030"/>
                  </a:cubicBezTo>
                  <a:cubicBezTo>
                    <a:pt x="157006" y="803303"/>
                    <a:pt x="179884" y="757600"/>
                    <a:pt x="126460" y="797668"/>
                  </a:cubicBezTo>
                  <a:cubicBezTo>
                    <a:pt x="111786" y="808674"/>
                    <a:pt x="87549" y="836579"/>
                    <a:pt x="87549" y="836579"/>
                  </a:cubicBezTo>
                  <a:cubicBezTo>
                    <a:pt x="63744" y="907996"/>
                    <a:pt x="82595" y="880444"/>
                    <a:pt x="38911" y="924128"/>
                  </a:cubicBezTo>
                  <a:cubicBezTo>
                    <a:pt x="32426" y="943583"/>
                    <a:pt x="30832" y="965431"/>
                    <a:pt x="19456" y="982494"/>
                  </a:cubicBezTo>
                  <a:cubicBezTo>
                    <a:pt x="12971" y="992222"/>
                    <a:pt x="0" y="999986"/>
                    <a:pt x="0" y="1011677"/>
                  </a:cubicBezTo>
                  <a:cubicBezTo>
                    <a:pt x="0" y="1020848"/>
                    <a:pt x="11825" y="997309"/>
                    <a:pt x="19456" y="992222"/>
                  </a:cubicBezTo>
                  <a:cubicBezTo>
                    <a:pt x="31522" y="984178"/>
                    <a:pt x="45776" y="979961"/>
                    <a:pt x="58366" y="972766"/>
                  </a:cubicBezTo>
                  <a:cubicBezTo>
                    <a:pt x="110757" y="942828"/>
                    <a:pt x="67062" y="965810"/>
                    <a:pt x="107005" y="933856"/>
                  </a:cubicBezTo>
                  <a:cubicBezTo>
                    <a:pt x="133947" y="912302"/>
                    <a:pt x="134543" y="914948"/>
                    <a:pt x="165370" y="904673"/>
                  </a:cubicBezTo>
                  <a:cubicBezTo>
                    <a:pt x="181583" y="911158"/>
                    <a:pt x="197443" y="918606"/>
                    <a:pt x="214009" y="924128"/>
                  </a:cubicBezTo>
                  <a:cubicBezTo>
                    <a:pt x="226692" y="928356"/>
                    <a:pt x="240961" y="927877"/>
                    <a:pt x="252919" y="933856"/>
                  </a:cubicBezTo>
                  <a:cubicBezTo>
                    <a:pt x="273833" y="944313"/>
                    <a:pt x="311285" y="972766"/>
                    <a:pt x="311285" y="972766"/>
                  </a:cubicBezTo>
                  <a:cubicBezTo>
                    <a:pt x="301557" y="995464"/>
                    <a:pt x="299564" y="1023398"/>
                    <a:pt x="282102" y="1040860"/>
                  </a:cubicBezTo>
                  <a:cubicBezTo>
                    <a:pt x="274851" y="1048111"/>
                    <a:pt x="263173" y="1031132"/>
                    <a:pt x="252919" y="1031132"/>
                  </a:cubicBezTo>
                  <a:cubicBezTo>
                    <a:pt x="242665" y="1031132"/>
                    <a:pt x="223736" y="1040860"/>
                    <a:pt x="223736" y="1040860"/>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reeform 7"/>
            <p:cNvSpPr/>
            <p:nvPr/>
          </p:nvSpPr>
          <p:spPr>
            <a:xfrm>
              <a:off x="5238685" y="3290897"/>
              <a:ext cx="1745775" cy="3567103"/>
            </a:xfrm>
            <a:custGeom>
              <a:avLst/>
              <a:gdLst>
                <a:gd name="connsiteX0" fmla="*/ 140711 w 1745775"/>
                <a:gd name="connsiteY0" fmla="*/ 1378380 h 3567103"/>
                <a:gd name="connsiteX1" fmla="*/ 72617 w 1745775"/>
                <a:gd name="connsiteY1" fmla="*/ 1456201 h 3567103"/>
                <a:gd name="connsiteX2" fmla="*/ 43434 w 1745775"/>
                <a:gd name="connsiteY2" fmla="*/ 1475656 h 3567103"/>
                <a:gd name="connsiteX3" fmla="*/ 33706 w 1745775"/>
                <a:gd name="connsiteY3" fmla="*/ 1611843 h 3567103"/>
                <a:gd name="connsiteX4" fmla="*/ 62889 w 1745775"/>
                <a:gd name="connsiteY4" fmla="*/ 1602116 h 3567103"/>
                <a:gd name="connsiteX5" fmla="*/ 111528 w 1745775"/>
                <a:gd name="connsiteY5" fmla="*/ 1563205 h 3567103"/>
                <a:gd name="connsiteX6" fmla="*/ 140711 w 1745775"/>
                <a:gd name="connsiteY6" fmla="*/ 1543750 h 3567103"/>
                <a:gd name="connsiteX7" fmla="*/ 160166 w 1745775"/>
                <a:gd name="connsiteY7" fmla="*/ 1524294 h 3567103"/>
                <a:gd name="connsiteX8" fmla="*/ 189349 w 1745775"/>
                <a:gd name="connsiteY8" fmla="*/ 1514567 h 3567103"/>
                <a:gd name="connsiteX9" fmla="*/ 208804 w 1745775"/>
                <a:gd name="connsiteY9" fmla="*/ 1485384 h 3567103"/>
                <a:gd name="connsiteX10" fmla="*/ 228260 w 1745775"/>
                <a:gd name="connsiteY10" fmla="*/ 1465929 h 3567103"/>
                <a:gd name="connsiteX11" fmla="*/ 257443 w 1745775"/>
                <a:gd name="connsiteY11" fmla="*/ 1427018 h 3567103"/>
                <a:gd name="connsiteX12" fmla="*/ 276898 w 1745775"/>
                <a:gd name="connsiteY12" fmla="*/ 1193554 h 3567103"/>
                <a:gd name="connsiteX13" fmla="*/ 306081 w 1745775"/>
                <a:gd name="connsiteY13" fmla="*/ 1135188 h 3567103"/>
                <a:gd name="connsiteX14" fmla="*/ 344992 w 1745775"/>
                <a:gd name="connsiteY14" fmla="*/ 1086550 h 3567103"/>
                <a:gd name="connsiteX15" fmla="*/ 354719 w 1745775"/>
                <a:gd name="connsiteY15" fmla="*/ 1057367 h 3567103"/>
                <a:gd name="connsiteX16" fmla="*/ 383902 w 1745775"/>
                <a:gd name="connsiteY16" fmla="*/ 1037912 h 3567103"/>
                <a:gd name="connsiteX17" fmla="*/ 403358 w 1745775"/>
                <a:gd name="connsiteY17" fmla="*/ 1018456 h 3567103"/>
                <a:gd name="connsiteX18" fmla="*/ 461724 w 1745775"/>
                <a:gd name="connsiteY18" fmla="*/ 979546 h 3567103"/>
                <a:gd name="connsiteX19" fmla="*/ 539545 w 1745775"/>
                <a:gd name="connsiteY19" fmla="*/ 921180 h 3567103"/>
                <a:gd name="connsiteX20" fmla="*/ 636821 w 1745775"/>
                <a:gd name="connsiteY20" fmla="*/ 950363 h 3567103"/>
                <a:gd name="connsiteX21" fmla="*/ 695187 w 1745775"/>
                <a:gd name="connsiteY21" fmla="*/ 969818 h 3567103"/>
                <a:gd name="connsiteX22" fmla="*/ 724370 w 1745775"/>
                <a:gd name="connsiteY22" fmla="*/ 979546 h 3567103"/>
                <a:gd name="connsiteX23" fmla="*/ 802192 w 1745775"/>
                <a:gd name="connsiteY23" fmla="*/ 969818 h 3567103"/>
                <a:gd name="connsiteX24" fmla="*/ 841102 w 1745775"/>
                <a:gd name="connsiteY24" fmla="*/ 940635 h 3567103"/>
                <a:gd name="connsiteX25" fmla="*/ 870285 w 1745775"/>
                <a:gd name="connsiteY25" fmla="*/ 930907 h 3567103"/>
                <a:gd name="connsiteX26" fmla="*/ 938379 w 1745775"/>
                <a:gd name="connsiteY26" fmla="*/ 872541 h 3567103"/>
                <a:gd name="connsiteX27" fmla="*/ 957834 w 1745775"/>
                <a:gd name="connsiteY27" fmla="*/ 843358 h 3567103"/>
                <a:gd name="connsiteX28" fmla="*/ 977289 w 1745775"/>
                <a:gd name="connsiteY28" fmla="*/ 804448 h 3567103"/>
                <a:gd name="connsiteX29" fmla="*/ 996745 w 1745775"/>
                <a:gd name="connsiteY29" fmla="*/ 784992 h 3567103"/>
                <a:gd name="connsiteX30" fmla="*/ 1006472 w 1745775"/>
                <a:gd name="connsiteY30" fmla="*/ 415341 h 3567103"/>
                <a:gd name="connsiteX31" fmla="*/ 1016200 w 1745775"/>
                <a:gd name="connsiteY31" fmla="*/ 249971 h 3567103"/>
                <a:gd name="connsiteX32" fmla="*/ 1025928 w 1745775"/>
                <a:gd name="connsiteY32" fmla="*/ 211060 h 3567103"/>
                <a:gd name="connsiteX33" fmla="*/ 1045383 w 1745775"/>
                <a:gd name="connsiteY33" fmla="*/ 181877 h 3567103"/>
                <a:gd name="connsiteX34" fmla="*/ 1055111 w 1745775"/>
                <a:gd name="connsiteY34" fmla="*/ 152694 h 3567103"/>
                <a:gd name="connsiteX35" fmla="*/ 1064838 w 1745775"/>
                <a:gd name="connsiteY35" fmla="*/ 113784 h 3567103"/>
                <a:gd name="connsiteX36" fmla="*/ 1084294 w 1745775"/>
                <a:gd name="connsiteY36" fmla="*/ 94329 h 3567103"/>
                <a:gd name="connsiteX37" fmla="*/ 1094021 w 1745775"/>
                <a:gd name="connsiteY37" fmla="*/ 65146 h 3567103"/>
                <a:gd name="connsiteX38" fmla="*/ 1103749 w 1745775"/>
                <a:gd name="connsiteY38" fmla="*/ 16507 h 3567103"/>
                <a:gd name="connsiteX39" fmla="*/ 1113477 w 1745775"/>
                <a:gd name="connsiteY39" fmla="*/ 405614 h 3567103"/>
                <a:gd name="connsiteX40" fmla="*/ 1132932 w 1745775"/>
                <a:gd name="connsiteY40" fmla="*/ 580712 h 3567103"/>
                <a:gd name="connsiteX41" fmla="*/ 1142660 w 1745775"/>
                <a:gd name="connsiteY41" fmla="*/ 609894 h 3567103"/>
                <a:gd name="connsiteX42" fmla="*/ 1220481 w 1745775"/>
                <a:gd name="connsiteY42" fmla="*/ 668260 h 3567103"/>
                <a:gd name="connsiteX43" fmla="*/ 1259392 w 1745775"/>
                <a:gd name="connsiteY43" fmla="*/ 707171 h 3567103"/>
                <a:gd name="connsiteX44" fmla="*/ 1278847 w 1745775"/>
                <a:gd name="connsiteY44" fmla="*/ 989273 h 3567103"/>
                <a:gd name="connsiteX45" fmla="*/ 1298302 w 1745775"/>
                <a:gd name="connsiteY45" fmla="*/ 1008729 h 3567103"/>
                <a:gd name="connsiteX46" fmla="*/ 1395579 w 1745775"/>
                <a:gd name="connsiteY46" fmla="*/ 969818 h 3567103"/>
                <a:gd name="connsiteX47" fmla="*/ 1483128 w 1745775"/>
                <a:gd name="connsiteY47" fmla="*/ 921180 h 3567103"/>
                <a:gd name="connsiteX48" fmla="*/ 1531766 w 1745775"/>
                <a:gd name="connsiteY48" fmla="*/ 872541 h 3567103"/>
                <a:gd name="connsiteX49" fmla="*/ 1599860 w 1745775"/>
                <a:gd name="connsiteY49" fmla="*/ 853086 h 3567103"/>
                <a:gd name="connsiteX50" fmla="*/ 1629043 w 1745775"/>
                <a:gd name="connsiteY50" fmla="*/ 823903 h 3567103"/>
                <a:gd name="connsiteX51" fmla="*/ 1658226 w 1745775"/>
                <a:gd name="connsiteY51" fmla="*/ 804448 h 3567103"/>
                <a:gd name="connsiteX52" fmla="*/ 1745775 w 1745775"/>
                <a:gd name="connsiteY52" fmla="*/ 736354 h 3567103"/>
                <a:gd name="connsiteX53" fmla="*/ 1706864 w 1745775"/>
                <a:gd name="connsiteY53" fmla="*/ 814175 h 3567103"/>
                <a:gd name="connsiteX54" fmla="*/ 1667953 w 1745775"/>
                <a:gd name="connsiteY54" fmla="*/ 853086 h 3567103"/>
                <a:gd name="connsiteX55" fmla="*/ 1638770 w 1745775"/>
                <a:gd name="connsiteY55" fmla="*/ 891997 h 3567103"/>
                <a:gd name="connsiteX56" fmla="*/ 1609587 w 1745775"/>
                <a:gd name="connsiteY56" fmla="*/ 911452 h 3567103"/>
                <a:gd name="connsiteX57" fmla="*/ 1522038 w 1745775"/>
                <a:gd name="connsiteY57" fmla="*/ 979546 h 3567103"/>
                <a:gd name="connsiteX58" fmla="*/ 1483128 w 1745775"/>
                <a:gd name="connsiteY58" fmla="*/ 999001 h 3567103"/>
                <a:gd name="connsiteX59" fmla="*/ 1424762 w 1745775"/>
                <a:gd name="connsiteY59" fmla="*/ 1028184 h 3567103"/>
                <a:gd name="connsiteX60" fmla="*/ 1162115 w 1745775"/>
                <a:gd name="connsiteY60" fmla="*/ 1047639 h 3567103"/>
                <a:gd name="connsiteX61" fmla="*/ 1123204 w 1745775"/>
                <a:gd name="connsiteY61" fmla="*/ 1067094 h 3567103"/>
                <a:gd name="connsiteX62" fmla="*/ 1064838 w 1745775"/>
                <a:gd name="connsiteY62" fmla="*/ 1086550 h 3567103"/>
                <a:gd name="connsiteX63" fmla="*/ 1055111 w 1745775"/>
                <a:gd name="connsiteY63" fmla="*/ 1115733 h 3567103"/>
                <a:gd name="connsiteX64" fmla="*/ 1035655 w 1745775"/>
                <a:gd name="connsiteY64" fmla="*/ 1135188 h 3567103"/>
                <a:gd name="connsiteX65" fmla="*/ 1025928 w 1745775"/>
                <a:gd name="connsiteY65" fmla="*/ 1183826 h 3567103"/>
                <a:gd name="connsiteX66" fmla="*/ 1016200 w 1745775"/>
                <a:gd name="connsiteY66" fmla="*/ 1213009 h 3567103"/>
                <a:gd name="connsiteX67" fmla="*/ 1006472 w 1745775"/>
                <a:gd name="connsiteY67" fmla="*/ 1300558 h 3567103"/>
                <a:gd name="connsiteX68" fmla="*/ 987017 w 1745775"/>
                <a:gd name="connsiteY68" fmla="*/ 1320014 h 3567103"/>
                <a:gd name="connsiteX69" fmla="*/ 967562 w 1745775"/>
                <a:gd name="connsiteY69" fmla="*/ 1349197 h 3567103"/>
                <a:gd name="connsiteX70" fmla="*/ 967562 w 1745775"/>
                <a:gd name="connsiteY70" fmla="*/ 1504839 h 3567103"/>
                <a:gd name="connsiteX71" fmla="*/ 957834 w 1745775"/>
                <a:gd name="connsiteY71" fmla="*/ 1534022 h 3567103"/>
                <a:gd name="connsiteX72" fmla="*/ 928651 w 1745775"/>
                <a:gd name="connsiteY72" fmla="*/ 1553477 h 3567103"/>
                <a:gd name="connsiteX73" fmla="*/ 870285 w 1745775"/>
                <a:gd name="connsiteY73" fmla="*/ 1582660 h 3567103"/>
                <a:gd name="connsiteX74" fmla="*/ 841102 w 1745775"/>
                <a:gd name="connsiteY74" fmla="*/ 1572933 h 3567103"/>
                <a:gd name="connsiteX75" fmla="*/ 792464 w 1745775"/>
                <a:gd name="connsiteY75" fmla="*/ 1543750 h 3567103"/>
                <a:gd name="connsiteX76" fmla="*/ 743826 w 1745775"/>
                <a:gd name="connsiteY76" fmla="*/ 1514567 h 3567103"/>
                <a:gd name="connsiteX77" fmla="*/ 685460 w 1745775"/>
                <a:gd name="connsiteY77" fmla="*/ 1534022 h 3567103"/>
                <a:gd name="connsiteX78" fmla="*/ 666004 w 1745775"/>
                <a:gd name="connsiteY78" fmla="*/ 1553477 h 3567103"/>
                <a:gd name="connsiteX79" fmla="*/ 714643 w 1745775"/>
                <a:gd name="connsiteY79" fmla="*/ 1709120 h 3567103"/>
                <a:gd name="connsiteX80" fmla="*/ 743826 w 1745775"/>
                <a:gd name="connsiteY80" fmla="*/ 1728575 h 3567103"/>
                <a:gd name="connsiteX81" fmla="*/ 792464 w 1745775"/>
                <a:gd name="connsiteY81" fmla="*/ 1777214 h 3567103"/>
                <a:gd name="connsiteX82" fmla="*/ 821647 w 1745775"/>
                <a:gd name="connsiteY82" fmla="*/ 1845307 h 3567103"/>
                <a:gd name="connsiteX83" fmla="*/ 860558 w 1745775"/>
                <a:gd name="connsiteY83" fmla="*/ 1884218 h 3567103"/>
                <a:gd name="connsiteX84" fmla="*/ 899468 w 1745775"/>
                <a:gd name="connsiteY84" fmla="*/ 1893946 h 3567103"/>
                <a:gd name="connsiteX85" fmla="*/ 967562 w 1745775"/>
                <a:gd name="connsiteY85" fmla="*/ 1884218 h 3567103"/>
                <a:gd name="connsiteX86" fmla="*/ 1084294 w 1745775"/>
                <a:gd name="connsiteY86" fmla="*/ 1786941 h 3567103"/>
                <a:gd name="connsiteX87" fmla="*/ 1142660 w 1745775"/>
                <a:gd name="connsiteY87" fmla="*/ 1748031 h 3567103"/>
                <a:gd name="connsiteX88" fmla="*/ 1162115 w 1745775"/>
                <a:gd name="connsiteY88" fmla="*/ 1728575 h 3567103"/>
                <a:gd name="connsiteX89" fmla="*/ 1220481 w 1745775"/>
                <a:gd name="connsiteY89" fmla="*/ 1689665 h 3567103"/>
                <a:gd name="connsiteX90" fmla="*/ 1210753 w 1745775"/>
                <a:gd name="connsiteY90" fmla="*/ 1718848 h 3567103"/>
                <a:gd name="connsiteX91" fmla="*/ 1152387 w 1745775"/>
                <a:gd name="connsiteY91" fmla="*/ 1777214 h 3567103"/>
                <a:gd name="connsiteX92" fmla="*/ 1142660 w 1745775"/>
                <a:gd name="connsiteY92" fmla="*/ 1816124 h 3567103"/>
                <a:gd name="connsiteX93" fmla="*/ 1123204 w 1745775"/>
                <a:gd name="connsiteY93" fmla="*/ 1874490 h 3567103"/>
                <a:gd name="connsiteX94" fmla="*/ 1132932 w 1745775"/>
                <a:gd name="connsiteY94" fmla="*/ 2000950 h 3567103"/>
                <a:gd name="connsiteX95" fmla="*/ 1162115 w 1745775"/>
                <a:gd name="connsiteY95" fmla="*/ 2020405 h 3567103"/>
                <a:gd name="connsiteX96" fmla="*/ 1191298 w 1745775"/>
                <a:gd name="connsiteY96" fmla="*/ 2049588 h 3567103"/>
                <a:gd name="connsiteX97" fmla="*/ 1201026 w 1745775"/>
                <a:gd name="connsiteY97" fmla="*/ 2078771 h 3567103"/>
                <a:gd name="connsiteX98" fmla="*/ 1152387 w 1745775"/>
                <a:gd name="connsiteY98" fmla="*/ 2107954 h 3567103"/>
                <a:gd name="connsiteX99" fmla="*/ 1142660 w 1745775"/>
                <a:gd name="connsiteY99" fmla="*/ 2137137 h 3567103"/>
                <a:gd name="connsiteX100" fmla="*/ 1181570 w 1745775"/>
                <a:gd name="connsiteY100" fmla="*/ 2224686 h 3567103"/>
                <a:gd name="connsiteX101" fmla="*/ 1171843 w 1745775"/>
                <a:gd name="connsiteY101" fmla="*/ 2195503 h 3567103"/>
                <a:gd name="connsiteX102" fmla="*/ 1152387 w 1745775"/>
                <a:gd name="connsiteY102" fmla="*/ 2176048 h 3567103"/>
                <a:gd name="connsiteX103" fmla="*/ 1123204 w 1745775"/>
                <a:gd name="connsiteY103" fmla="*/ 2156592 h 3567103"/>
                <a:gd name="connsiteX104" fmla="*/ 996745 w 1745775"/>
                <a:gd name="connsiteY104" fmla="*/ 2137137 h 3567103"/>
                <a:gd name="connsiteX105" fmla="*/ 957834 w 1745775"/>
                <a:gd name="connsiteY105" fmla="*/ 2098226 h 3567103"/>
                <a:gd name="connsiteX106" fmla="*/ 928651 w 1745775"/>
                <a:gd name="connsiteY106" fmla="*/ 2069043 h 3567103"/>
                <a:gd name="connsiteX107" fmla="*/ 918924 w 1745775"/>
                <a:gd name="connsiteY107" fmla="*/ 2039860 h 3567103"/>
                <a:gd name="connsiteX108" fmla="*/ 870285 w 1745775"/>
                <a:gd name="connsiteY108" fmla="*/ 2010677 h 3567103"/>
                <a:gd name="connsiteX109" fmla="*/ 850830 w 1745775"/>
                <a:gd name="connsiteY109" fmla="*/ 2030133 h 3567103"/>
                <a:gd name="connsiteX110" fmla="*/ 802192 w 1745775"/>
                <a:gd name="connsiteY110" fmla="*/ 2117682 h 3567103"/>
                <a:gd name="connsiteX111" fmla="*/ 743826 w 1745775"/>
                <a:gd name="connsiteY111" fmla="*/ 2176048 h 3567103"/>
                <a:gd name="connsiteX112" fmla="*/ 724370 w 1745775"/>
                <a:gd name="connsiteY112" fmla="*/ 2195503 h 3567103"/>
                <a:gd name="connsiteX113" fmla="*/ 568728 w 1745775"/>
                <a:gd name="connsiteY113" fmla="*/ 2166320 h 3567103"/>
                <a:gd name="connsiteX114" fmla="*/ 529817 w 1745775"/>
                <a:gd name="connsiteY114" fmla="*/ 2127409 h 3567103"/>
                <a:gd name="connsiteX115" fmla="*/ 490906 w 1745775"/>
                <a:gd name="connsiteY115" fmla="*/ 2166320 h 3567103"/>
                <a:gd name="connsiteX116" fmla="*/ 461724 w 1745775"/>
                <a:gd name="connsiteY116" fmla="*/ 2195503 h 3567103"/>
                <a:gd name="connsiteX117" fmla="*/ 442268 w 1745775"/>
                <a:gd name="connsiteY117" fmla="*/ 2176048 h 3567103"/>
                <a:gd name="connsiteX118" fmla="*/ 422813 w 1745775"/>
                <a:gd name="connsiteY118" fmla="*/ 2146865 h 3567103"/>
                <a:gd name="connsiteX119" fmla="*/ 413085 w 1745775"/>
                <a:gd name="connsiteY119" fmla="*/ 2176048 h 3567103"/>
                <a:gd name="connsiteX120" fmla="*/ 403358 w 1745775"/>
                <a:gd name="connsiteY120" fmla="*/ 2321963 h 3567103"/>
                <a:gd name="connsiteX121" fmla="*/ 383902 w 1745775"/>
                <a:gd name="connsiteY121" fmla="*/ 2341418 h 3567103"/>
                <a:gd name="connsiteX122" fmla="*/ 364447 w 1745775"/>
                <a:gd name="connsiteY122" fmla="*/ 2399784 h 3567103"/>
                <a:gd name="connsiteX123" fmla="*/ 383902 w 1745775"/>
                <a:gd name="connsiteY123" fmla="*/ 2506788 h 3567103"/>
                <a:gd name="connsiteX124" fmla="*/ 393630 w 1745775"/>
                <a:gd name="connsiteY124" fmla="*/ 2954260 h 3567103"/>
                <a:gd name="connsiteX125" fmla="*/ 442268 w 1745775"/>
                <a:gd name="connsiteY125" fmla="*/ 3119631 h 3567103"/>
                <a:gd name="connsiteX126" fmla="*/ 461724 w 1745775"/>
                <a:gd name="connsiteY126" fmla="*/ 3148814 h 3567103"/>
                <a:gd name="connsiteX127" fmla="*/ 490906 w 1745775"/>
                <a:gd name="connsiteY127" fmla="*/ 3168269 h 3567103"/>
                <a:gd name="connsiteX128" fmla="*/ 529817 w 1745775"/>
                <a:gd name="connsiteY128" fmla="*/ 3207180 h 3567103"/>
                <a:gd name="connsiteX129" fmla="*/ 559000 w 1745775"/>
                <a:gd name="connsiteY129" fmla="*/ 3226635 h 3567103"/>
                <a:gd name="connsiteX130" fmla="*/ 617366 w 1745775"/>
                <a:gd name="connsiteY130" fmla="*/ 3285001 h 3567103"/>
                <a:gd name="connsiteX131" fmla="*/ 646549 w 1745775"/>
                <a:gd name="connsiteY131" fmla="*/ 3304456 h 3567103"/>
                <a:gd name="connsiteX132" fmla="*/ 695187 w 1745775"/>
                <a:gd name="connsiteY132" fmla="*/ 3362822 h 3567103"/>
                <a:gd name="connsiteX133" fmla="*/ 685460 w 1745775"/>
                <a:gd name="connsiteY133" fmla="*/ 3392005 h 3567103"/>
                <a:gd name="connsiteX134" fmla="*/ 704915 w 1745775"/>
                <a:gd name="connsiteY134" fmla="*/ 3421188 h 3567103"/>
                <a:gd name="connsiteX135" fmla="*/ 714643 w 1745775"/>
                <a:gd name="connsiteY135" fmla="*/ 3450371 h 3567103"/>
                <a:gd name="connsiteX136" fmla="*/ 734098 w 1745775"/>
                <a:gd name="connsiteY136" fmla="*/ 3567103 h 356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745775" h="3567103">
                  <a:moveTo>
                    <a:pt x="140711" y="1378380"/>
                  </a:moveTo>
                  <a:cubicBezTo>
                    <a:pt x="75049" y="1422154"/>
                    <a:pt x="152060" y="1365410"/>
                    <a:pt x="72617" y="1456201"/>
                  </a:cubicBezTo>
                  <a:cubicBezTo>
                    <a:pt x="64918" y="1464999"/>
                    <a:pt x="53162" y="1469171"/>
                    <a:pt x="43434" y="1475656"/>
                  </a:cubicBezTo>
                  <a:cubicBezTo>
                    <a:pt x="11595" y="1523416"/>
                    <a:pt x="0" y="1527577"/>
                    <a:pt x="33706" y="1611843"/>
                  </a:cubicBezTo>
                  <a:cubicBezTo>
                    <a:pt x="37514" y="1621363"/>
                    <a:pt x="53161" y="1605358"/>
                    <a:pt x="62889" y="1602116"/>
                  </a:cubicBezTo>
                  <a:cubicBezTo>
                    <a:pt x="152725" y="1542223"/>
                    <a:pt x="42211" y="1618657"/>
                    <a:pt x="111528" y="1563205"/>
                  </a:cubicBezTo>
                  <a:cubicBezTo>
                    <a:pt x="120657" y="1555902"/>
                    <a:pt x="131582" y="1551053"/>
                    <a:pt x="140711" y="1543750"/>
                  </a:cubicBezTo>
                  <a:cubicBezTo>
                    <a:pt x="147873" y="1538021"/>
                    <a:pt x="152302" y="1529013"/>
                    <a:pt x="160166" y="1524294"/>
                  </a:cubicBezTo>
                  <a:cubicBezTo>
                    <a:pt x="168959" y="1519018"/>
                    <a:pt x="179621" y="1517809"/>
                    <a:pt x="189349" y="1514567"/>
                  </a:cubicBezTo>
                  <a:cubicBezTo>
                    <a:pt x="195834" y="1504839"/>
                    <a:pt x="201501" y="1494513"/>
                    <a:pt x="208804" y="1485384"/>
                  </a:cubicBezTo>
                  <a:cubicBezTo>
                    <a:pt x="214533" y="1478222"/>
                    <a:pt x="222389" y="1472975"/>
                    <a:pt x="228260" y="1465929"/>
                  </a:cubicBezTo>
                  <a:cubicBezTo>
                    <a:pt x="238639" y="1453474"/>
                    <a:pt x="247715" y="1439988"/>
                    <a:pt x="257443" y="1427018"/>
                  </a:cubicBezTo>
                  <a:cubicBezTo>
                    <a:pt x="283055" y="1298948"/>
                    <a:pt x="252170" y="1465548"/>
                    <a:pt x="276898" y="1193554"/>
                  </a:cubicBezTo>
                  <a:cubicBezTo>
                    <a:pt x="279615" y="1163671"/>
                    <a:pt x="293148" y="1161055"/>
                    <a:pt x="306081" y="1135188"/>
                  </a:cubicBezTo>
                  <a:cubicBezTo>
                    <a:pt x="329574" y="1088202"/>
                    <a:pt x="295798" y="1119345"/>
                    <a:pt x="344992" y="1086550"/>
                  </a:cubicBezTo>
                  <a:cubicBezTo>
                    <a:pt x="348234" y="1076822"/>
                    <a:pt x="348314" y="1065374"/>
                    <a:pt x="354719" y="1057367"/>
                  </a:cubicBezTo>
                  <a:cubicBezTo>
                    <a:pt x="362022" y="1048238"/>
                    <a:pt x="374773" y="1045215"/>
                    <a:pt x="383902" y="1037912"/>
                  </a:cubicBezTo>
                  <a:cubicBezTo>
                    <a:pt x="391064" y="1032183"/>
                    <a:pt x="396021" y="1023959"/>
                    <a:pt x="403358" y="1018456"/>
                  </a:cubicBezTo>
                  <a:cubicBezTo>
                    <a:pt x="422064" y="1004427"/>
                    <a:pt x="445190" y="996080"/>
                    <a:pt x="461724" y="979546"/>
                  </a:cubicBezTo>
                  <a:cubicBezTo>
                    <a:pt x="517612" y="923656"/>
                    <a:pt x="488610" y="938157"/>
                    <a:pt x="539545" y="921180"/>
                  </a:cubicBezTo>
                  <a:cubicBezTo>
                    <a:pt x="598355" y="935882"/>
                    <a:pt x="565765" y="926677"/>
                    <a:pt x="636821" y="950363"/>
                  </a:cubicBezTo>
                  <a:lnTo>
                    <a:pt x="695187" y="969818"/>
                  </a:lnTo>
                  <a:lnTo>
                    <a:pt x="724370" y="979546"/>
                  </a:lnTo>
                  <a:cubicBezTo>
                    <a:pt x="750311" y="976303"/>
                    <a:pt x="777391" y="978085"/>
                    <a:pt x="802192" y="969818"/>
                  </a:cubicBezTo>
                  <a:cubicBezTo>
                    <a:pt x="817573" y="964691"/>
                    <a:pt x="827026" y="948679"/>
                    <a:pt x="841102" y="940635"/>
                  </a:cubicBezTo>
                  <a:cubicBezTo>
                    <a:pt x="850005" y="935548"/>
                    <a:pt x="861114" y="935493"/>
                    <a:pt x="870285" y="930907"/>
                  </a:cubicBezTo>
                  <a:cubicBezTo>
                    <a:pt x="892288" y="919905"/>
                    <a:pt x="926412" y="890492"/>
                    <a:pt x="938379" y="872541"/>
                  </a:cubicBezTo>
                  <a:cubicBezTo>
                    <a:pt x="944864" y="862813"/>
                    <a:pt x="952034" y="853509"/>
                    <a:pt x="957834" y="843358"/>
                  </a:cubicBezTo>
                  <a:cubicBezTo>
                    <a:pt x="965028" y="830768"/>
                    <a:pt x="969245" y="816513"/>
                    <a:pt x="977289" y="804448"/>
                  </a:cubicBezTo>
                  <a:cubicBezTo>
                    <a:pt x="982377" y="796817"/>
                    <a:pt x="990260" y="791477"/>
                    <a:pt x="996745" y="784992"/>
                  </a:cubicBezTo>
                  <a:cubicBezTo>
                    <a:pt x="1049028" y="628141"/>
                    <a:pt x="1016841" y="747124"/>
                    <a:pt x="1006472" y="415341"/>
                  </a:cubicBezTo>
                  <a:cubicBezTo>
                    <a:pt x="1009715" y="360218"/>
                    <a:pt x="1010965" y="304941"/>
                    <a:pt x="1016200" y="249971"/>
                  </a:cubicBezTo>
                  <a:cubicBezTo>
                    <a:pt x="1017468" y="236662"/>
                    <a:pt x="1020662" y="223349"/>
                    <a:pt x="1025928" y="211060"/>
                  </a:cubicBezTo>
                  <a:cubicBezTo>
                    <a:pt x="1030533" y="200314"/>
                    <a:pt x="1040155" y="192334"/>
                    <a:pt x="1045383" y="181877"/>
                  </a:cubicBezTo>
                  <a:cubicBezTo>
                    <a:pt x="1049969" y="172706"/>
                    <a:pt x="1052294" y="162553"/>
                    <a:pt x="1055111" y="152694"/>
                  </a:cubicBezTo>
                  <a:cubicBezTo>
                    <a:pt x="1058784" y="139839"/>
                    <a:pt x="1058859" y="125742"/>
                    <a:pt x="1064838" y="113784"/>
                  </a:cubicBezTo>
                  <a:cubicBezTo>
                    <a:pt x="1068940" y="105581"/>
                    <a:pt x="1077809" y="100814"/>
                    <a:pt x="1084294" y="94329"/>
                  </a:cubicBezTo>
                  <a:cubicBezTo>
                    <a:pt x="1087536" y="84601"/>
                    <a:pt x="1091534" y="75094"/>
                    <a:pt x="1094021" y="65146"/>
                  </a:cubicBezTo>
                  <a:cubicBezTo>
                    <a:pt x="1098031" y="49106"/>
                    <a:pt x="1102806" y="0"/>
                    <a:pt x="1103749" y="16507"/>
                  </a:cubicBezTo>
                  <a:cubicBezTo>
                    <a:pt x="1111151" y="146039"/>
                    <a:pt x="1108393" y="275971"/>
                    <a:pt x="1113477" y="405614"/>
                  </a:cubicBezTo>
                  <a:cubicBezTo>
                    <a:pt x="1114678" y="436229"/>
                    <a:pt x="1124926" y="540685"/>
                    <a:pt x="1132932" y="580712"/>
                  </a:cubicBezTo>
                  <a:cubicBezTo>
                    <a:pt x="1134943" y="590766"/>
                    <a:pt x="1137385" y="601102"/>
                    <a:pt x="1142660" y="609894"/>
                  </a:cubicBezTo>
                  <a:cubicBezTo>
                    <a:pt x="1155607" y="631472"/>
                    <a:pt x="1213228" y="661007"/>
                    <a:pt x="1220481" y="668260"/>
                  </a:cubicBezTo>
                  <a:lnTo>
                    <a:pt x="1259392" y="707171"/>
                  </a:lnTo>
                  <a:cubicBezTo>
                    <a:pt x="1299034" y="826106"/>
                    <a:pt x="1242088" y="646193"/>
                    <a:pt x="1278847" y="989273"/>
                  </a:cubicBezTo>
                  <a:cubicBezTo>
                    <a:pt x="1279824" y="998392"/>
                    <a:pt x="1291817" y="1002244"/>
                    <a:pt x="1298302" y="1008729"/>
                  </a:cubicBezTo>
                  <a:cubicBezTo>
                    <a:pt x="1428161" y="990177"/>
                    <a:pt x="1321295" y="1019341"/>
                    <a:pt x="1395579" y="969818"/>
                  </a:cubicBezTo>
                  <a:cubicBezTo>
                    <a:pt x="1468968" y="920892"/>
                    <a:pt x="1366009" y="1038302"/>
                    <a:pt x="1483128" y="921180"/>
                  </a:cubicBezTo>
                  <a:cubicBezTo>
                    <a:pt x="1499341" y="904967"/>
                    <a:pt x="1509522" y="878102"/>
                    <a:pt x="1531766" y="872541"/>
                  </a:cubicBezTo>
                  <a:cubicBezTo>
                    <a:pt x="1580625" y="860327"/>
                    <a:pt x="1557994" y="867042"/>
                    <a:pt x="1599860" y="853086"/>
                  </a:cubicBezTo>
                  <a:cubicBezTo>
                    <a:pt x="1609588" y="843358"/>
                    <a:pt x="1618475" y="832710"/>
                    <a:pt x="1629043" y="823903"/>
                  </a:cubicBezTo>
                  <a:cubicBezTo>
                    <a:pt x="1638024" y="816419"/>
                    <a:pt x="1649428" y="812147"/>
                    <a:pt x="1658226" y="804448"/>
                  </a:cubicBezTo>
                  <a:cubicBezTo>
                    <a:pt x="1736749" y="735740"/>
                    <a:pt x="1673940" y="772271"/>
                    <a:pt x="1745775" y="736354"/>
                  </a:cubicBezTo>
                  <a:cubicBezTo>
                    <a:pt x="1732859" y="768641"/>
                    <a:pt x="1728719" y="788678"/>
                    <a:pt x="1706864" y="814175"/>
                  </a:cubicBezTo>
                  <a:cubicBezTo>
                    <a:pt x="1694927" y="828102"/>
                    <a:pt x="1678959" y="838412"/>
                    <a:pt x="1667953" y="853086"/>
                  </a:cubicBezTo>
                  <a:cubicBezTo>
                    <a:pt x="1658225" y="866056"/>
                    <a:pt x="1650234" y="880533"/>
                    <a:pt x="1638770" y="891997"/>
                  </a:cubicBezTo>
                  <a:cubicBezTo>
                    <a:pt x="1630503" y="900264"/>
                    <a:pt x="1618325" y="903685"/>
                    <a:pt x="1609587" y="911452"/>
                  </a:cubicBezTo>
                  <a:cubicBezTo>
                    <a:pt x="1497441" y="1011137"/>
                    <a:pt x="1594664" y="948420"/>
                    <a:pt x="1522038" y="979546"/>
                  </a:cubicBezTo>
                  <a:cubicBezTo>
                    <a:pt x="1508710" y="985258"/>
                    <a:pt x="1495718" y="991807"/>
                    <a:pt x="1483128" y="999001"/>
                  </a:cubicBezTo>
                  <a:cubicBezTo>
                    <a:pt x="1460524" y="1011918"/>
                    <a:pt x="1451783" y="1025482"/>
                    <a:pt x="1424762" y="1028184"/>
                  </a:cubicBezTo>
                  <a:cubicBezTo>
                    <a:pt x="1337409" y="1036919"/>
                    <a:pt x="1162115" y="1047639"/>
                    <a:pt x="1162115" y="1047639"/>
                  </a:cubicBezTo>
                  <a:cubicBezTo>
                    <a:pt x="1149145" y="1054124"/>
                    <a:pt x="1136668" y="1061708"/>
                    <a:pt x="1123204" y="1067094"/>
                  </a:cubicBezTo>
                  <a:cubicBezTo>
                    <a:pt x="1104163" y="1074710"/>
                    <a:pt x="1064838" y="1086550"/>
                    <a:pt x="1064838" y="1086550"/>
                  </a:cubicBezTo>
                  <a:cubicBezTo>
                    <a:pt x="1061596" y="1096278"/>
                    <a:pt x="1060387" y="1106940"/>
                    <a:pt x="1055111" y="1115733"/>
                  </a:cubicBezTo>
                  <a:cubicBezTo>
                    <a:pt x="1050392" y="1123597"/>
                    <a:pt x="1039268" y="1126758"/>
                    <a:pt x="1035655" y="1135188"/>
                  </a:cubicBezTo>
                  <a:cubicBezTo>
                    <a:pt x="1029142" y="1150385"/>
                    <a:pt x="1029938" y="1167786"/>
                    <a:pt x="1025928" y="1183826"/>
                  </a:cubicBezTo>
                  <a:cubicBezTo>
                    <a:pt x="1023441" y="1193774"/>
                    <a:pt x="1019443" y="1203281"/>
                    <a:pt x="1016200" y="1213009"/>
                  </a:cubicBezTo>
                  <a:cubicBezTo>
                    <a:pt x="1012957" y="1242192"/>
                    <a:pt x="1014198" y="1272230"/>
                    <a:pt x="1006472" y="1300558"/>
                  </a:cubicBezTo>
                  <a:cubicBezTo>
                    <a:pt x="1004059" y="1309406"/>
                    <a:pt x="992746" y="1312852"/>
                    <a:pt x="987017" y="1320014"/>
                  </a:cubicBezTo>
                  <a:cubicBezTo>
                    <a:pt x="979714" y="1329143"/>
                    <a:pt x="974047" y="1339469"/>
                    <a:pt x="967562" y="1349197"/>
                  </a:cubicBezTo>
                  <a:cubicBezTo>
                    <a:pt x="978129" y="1433741"/>
                    <a:pt x="982933" y="1420295"/>
                    <a:pt x="967562" y="1504839"/>
                  </a:cubicBezTo>
                  <a:cubicBezTo>
                    <a:pt x="965728" y="1514928"/>
                    <a:pt x="964240" y="1526015"/>
                    <a:pt x="957834" y="1534022"/>
                  </a:cubicBezTo>
                  <a:cubicBezTo>
                    <a:pt x="950531" y="1543151"/>
                    <a:pt x="937780" y="1546174"/>
                    <a:pt x="928651" y="1553477"/>
                  </a:cubicBezTo>
                  <a:cubicBezTo>
                    <a:pt x="889229" y="1585015"/>
                    <a:pt x="933420" y="1566878"/>
                    <a:pt x="870285" y="1582660"/>
                  </a:cubicBezTo>
                  <a:cubicBezTo>
                    <a:pt x="860557" y="1579418"/>
                    <a:pt x="849895" y="1578209"/>
                    <a:pt x="841102" y="1572933"/>
                  </a:cubicBezTo>
                  <a:cubicBezTo>
                    <a:pt x="774338" y="1532874"/>
                    <a:pt x="875134" y="1571305"/>
                    <a:pt x="792464" y="1543750"/>
                  </a:cubicBezTo>
                  <a:cubicBezTo>
                    <a:pt x="779311" y="1530597"/>
                    <a:pt x="766558" y="1512041"/>
                    <a:pt x="743826" y="1514567"/>
                  </a:cubicBezTo>
                  <a:cubicBezTo>
                    <a:pt x="723444" y="1516832"/>
                    <a:pt x="685460" y="1534022"/>
                    <a:pt x="685460" y="1534022"/>
                  </a:cubicBezTo>
                  <a:cubicBezTo>
                    <a:pt x="678975" y="1540507"/>
                    <a:pt x="666657" y="1544329"/>
                    <a:pt x="666004" y="1553477"/>
                  </a:cubicBezTo>
                  <a:cubicBezTo>
                    <a:pt x="660528" y="1630136"/>
                    <a:pt x="655981" y="1670012"/>
                    <a:pt x="714643" y="1709120"/>
                  </a:cubicBezTo>
                  <a:cubicBezTo>
                    <a:pt x="724371" y="1715605"/>
                    <a:pt x="735028" y="1720876"/>
                    <a:pt x="743826" y="1728575"/>
                  </a:cubicBezTo>
                  <a:cubicBezTo>
                    <a:pt x="761081" y="1743674"/>
                    <a:pt x="792464" y="1777214"/>
                    <a:pt x="792464" y="1777214"/>
                  </a:cubicBezTo>
                  <a:cubicBezTo>
                    <a:pt x="799977" y="1799753"/>
                    <a:pt x="807223" y="1826075"/>
                    <a:pt x="821647" y="1845307"/>
                  </a:cubicBezTo>
                  <a:cubicBezTo>
                    <a:pt x="832653" y="1859981"/>
                    <a:pt x="842763" y="1879769"/>
                    <a:pt x="860558" y="1884218"/>
                  </a:cubicBezTo>
                  <a:lnTo>
                    <a:pt x="899468" y="1893946"/>
                  </a:lnTo>
                  <a:cubicBezTo>
                    <a:pt x="922166" y="1890703"/>
                    <a:pt x="946162" y="1892449"/>
                    <a:pt x="967562" y="1884218"/>
                  </a:cubicBezTo>
                  <a:cubicBezTo>
                    <a:pt x="1042790" y="1855284"/>
                    <a:pt x="1016491" y="1832142"/>
                    <a:pt x="1084294" y="1786941"/>
                  </a:cubicBezTo>
                  <a:cubicBezTo>
                    <a:pt x="1103749" y="1773971"/>
                    <a:pt x="1126127" y="1764565"/>
                    <a:pt x="1142660" y="1748031"/>
                  </a:cubicBezTo>
                  <a:cubicBezTo>
                    <a:pt x="1149145" y="1741546"/>
                    <a:pt x="1154778" y="1734078"/>
                    <a:pt x="1162115" y="1728575"/>
                  </a:cubicBezTo>
                  <a:cubicBezTo>
                    <a:pt x="1180821" y="1714546"/>
                    <a:pt x="1220481" y="1689665"/>
                    <a:pt x="1220481" y="1689665"/>
                  </a:cubicBezTo>
                  <a:cubicBezTo>
                    <a:pt x="1217238" y="1699393"/>
                    <a:pt x="1217048" y="1710754"/>
                    <a:pt x="1210753" y="1718848"/>
                  </a:cubicBezTo>
                  <a:cubicBezTo>
                    <a:pt x="1193861" y="1740566"/>
                    <a:pt x="1152387" y="1777214"/>
                    <a:pt x="1152387" y="1777214"/>
                  </a:cubicBezTo>
                  <a:cubicBezTo>
                    <a:pt x="1149145" y="1790184"/>
                    <a:pt x="1146502" y="1803319"/>
                    <a:pt x="1142660" y="1816124"/>
                  </a:cubicBezTo>
                  <a:cubicBezTo>
                    <a:pt x="1136767" y="1835767"/>
                    <a:pt x="1123204" y="1874490"/>
                    <a:pt x="1123204" y="1874490"/>
                  </a:cubicBezTo>
                  <a:cubicBezTo>
                    <a:pt x="1126447" y="1916643"/>
                    <a:pt x="1122038" y="1960100"/>
                    <a:pt x="1132932" y="2000950"/>
                  </a:cubicBezTo>
                  <a:cubicBezTo>
                    <a:pt x="1135944" y="2012246"/>
                    <a:pt x="1153134" y="2012921"/>
                    <a:pt x="1162115" y="2020405"/>
                  </a:cubicBezTo>
                  <a:cubicBezTo>
                    <a:pt x="1172683" y="2029212"/>
                    <a:pt x="1181570" y="2039860"/>
                    <a:pt x="1191298" y="2049588"/>
                  </a:cubicBezTo>
                  <a:cubicBezTo>
                    <a:pt x="1194541" y="2059316"/>
                    <a:pt x="1203037" y="2068716"/>
                    <a:pt x="1201026" y="2078771"/>
                  </a:cubicBezTo>
                  <a:cubicBezTo>
                    <a:pt x="1197211" y="2097846"/>
                    <a:pt x="1164677" y="2103857"/>
                    <a:pt x="1152387" y="2107954"/>
                  </a:cubicBezTo>
                  <a:cubicBezTo>
                    <a:pt x="1149145" y="2117682"/>
                    <a:pt x="1141528" y="2126946"/>
                    <a:pt x="1142660" y="2137137"/>
                  </a:cubicBezTo>
                  <a:cubicBezTo>
                    <a:pt x="1147291" y="2178812"/>
                    <a:pt x="1161298" y="2194278"/>
                    <a:pt x="1181570" y="2224686"/>
                  </a:cubicBezTo>
                  <a:cubicBezTo>
                    <a:pt x="1178328" y="2214958"/>
                    <a:pt x="1177119" y="2204296"/>
                    <a:pt x="1171843" y="2195503"/>
                  </a:cubicBezTo>
                  <a:cubicBezTo>
                    <a:pt x="1167124" y="2187639"/>
                    <a:pt x="1159549" y="2181777"/>
                    <a:pt x="1152387" y="2176048"/>
                  </a:cubicBezTo>
                  <a:cubicBezTo>
                    <a:pt x="1143258" y="2168745"/>
                    <a:pt x="1133661" y="2161821"/>
                    <a:pt x="1123204" y="2156592"/>
                  </a:cubicBezTo>
                  <a:cubicBezTo>
                    <a:pt x="1088151" y="2139065"/>
                    <a:pt x="1024631" y="2139926"/>
                    <a:pt x="996745" y="2137137"/>
                  </a:cubicBezTo>
                  <a:lnTo>
                    <a:pt x="957834" y="2098226"/>
                  </a:lnTo>
                  <a:lnTo>
                    <a:pt x="928651" y="2069043"/>
                  </a:lnTo>
                  <a:cubicBezTo>
                    <a:pt x="925409" y="2059315"/>
                    <a:pt x="924200" y="2048653"/>
                    <a:pt x="918924" y="2039860"/>
                  </a:cubicBezTo>
                  <a:cubicBezTo>
                    <a:pt x="905572" y="2017606"/>
                    <a:pt x="893238" y="2018328"/>
                    <a:pt x="870285" y="2010677"/>
                  </a:cubicBezTo>
                  <a:cubicBezTo>
                    <a:pt x="863800" y="2017162"/>
                    <a:pt x="855549" y="2022269"/>
                    <a:pt x="850830" y="2030133"/>
                  </a:cubicBezTo>
                  <a:cubicBezTo>
                    <a:pt x="814136" y="2091291"/>
                    <a:pt x="891420" y="2028454"/>
                    <a:pt x="802192" y="2117682"/>
                  </a:cubicBezTo>
                  <a:lnTo>
                    <a:pt x="743826" y="2176048"/>
                  </a:lnTo>
                  <a:lnTo>
                    <a:pt x="724370" y="2195503"/>
                  </a:lnTo>
                  <a:cubicBezTo>
                    <a:pt x="621187" y="2169708"/>
                    <a:pt x="673081" y="2179365"/>
                    <a:pt x="568728" y="2166320"/>
                  </a:cubicBezTo>
                  <a:cubicBezTo>
                    <a:pt x="555758" y="2153350"/>
                    <a:pt x="542787" y="2114439"/>
                    <a:pt x="529817" y="2127409"/>
                  </a:cubicBezTo>
                  <a:lnTo>
                    <a:pt x="490906" y="2166320"/>
                  </a:lnTo>
                  <a:lnTo>
                    <a:pt x="461724" y="2195503"/>
                  </a:lnTo>
                  <a:cubicBezTo>
                    <a:pt x="455239" y="2189018"/>
                    <a:pt x="447997" y="2183210"/>
                    <a:pt x="442268" y="2176048"/>
                  </a:cubicBezTo>
                  <a:cubicBezTo>
                    <a:pt x="434965" y="2166919"/>
                    <a:pt x="434504" y="2146865"/>
                    <a:pt x="422813" y="2146865"/>
                  </a:cubicBezTo>
                  <a:cubicBezTo>
                    <a:pt x="412559" y="2146865"/>
                    <a:pt x="416328" y="2166320"/>
                    <a:pt x="413085" y="2176048"/>
                  </a:cubicBezTo>
                  <a:cubicBezTo>
                    <a:pt x="409843" y="2224686"/>
                    <a:pt x="411829" y="2273958"/>
                    <a:pt x="403358" y="2321963"/>
                  </a:cubicBezTo>
                  <a:cubicBezTo>
                    <a:pt x="401764" y="2330995"/>
                    <a:pt x="388004" y="2333215"/>
                    <a:pt x="383902" y="2341418"/>
                  </a:cubicBezTo>
                  <a:cubicBezTo>
                    <a:pt x="374731" y="2359761"/>
                    <a:pt x="364447" y="2399784"/>
                    <a:pt x="364447" y="2399784"/>
                  </a:cubicBezTo>
                  <a:cubicBezTo>
                    <a:pt x="368108" y="2418089"/>
                    <a:pt x="383309" y="2491371"/>
                    <a:pt x="383902" y="2506788"/>
                  </a:cubicBezTo>
                  <a:cubicBezTo>
                    <a:pt x="389636" y="2655870"/>
                    <a:pt x="388004" y="2805174"/>
                    <a:pt x="393630" y="2954260"/>
                  </a:cubicBezTo>
                  <a:cubicBezTo>
                    <a:pt x="395820" y="3012296"/>
                    <a:pt x="413568" y="3069407"/>
                    <a:pt x="442268" y="3119631"/>
                  </a:cubicBezTo>
                  <a:cubicBezTo>
                    <a:pt x="448069" y="3129782"/>
                    <a:pt x="453457" y="3140547"/>
                    <a:pt x="461724" y="3148814"/>
                  </a:cubicBezTo>
                  <a:cubicBezTo>
                    <a:pt x="469991" y="3157081"/>
                    <a:pt x="482030" y="3160661"/>
                    <a:pt x="490906" y="3168269"/>
                  </a:cubicBezTo>
                  <a:cubicBezTo>
                    <a:pt x="504833" y="3180206"/>
                    <a:pt x="514555" y="3197005"/>
                    <a:pt x="529817" y="3207180"/>
                  </a:cubicBezTo>
                  <a:cubicBezTo>
                    <a:pt x="539545" y="3213665"/>
                    <a:pt x="550262" y="3218868"/>
                    <a:pt x="559000" y="3226635"/>
                  </a:cubicBezTo>
                  <a:cubicBezTo>
                    <a:pt x="579564" y="3244914"/>
                    <a:pt x="594473" y="3269739"/>
                    <a:pt x="617366" y="3285001"/>
                  </a:cubicBezTo>
                  <a:cubicBezTo>
                    <a:pt x="627094" y="3291486"/>
                    <a:pt x="637568" y="3296972"/>
                    <a:pt x="646549" y="3304456"/>
                  </a:cubicBezTo>
                  <a:cubicBezTo>
                    <a:pt x="674637" y="3327862"/>
                    <a:pt x="676058" y="3334127"/>
                    <a:pt x="695187" y="3362822"/>
                  </a:cubicBezTo>
                  <a:cubicBezTo>
                    <a:pt x="691945" y="3372550"/>
                    <a:pt x="683774" y="3381891"/>
                    <a:pt x="685460" y="3392005"/>
                  </a:cubicBezTo>
                  <a:cubicBezTo>
                    <a:pt x="687382" y="3403537"/>
                    <a:pt x="699687" y="3410731"/>
                    <a:pt x="704915" y="3421188"/>
                  </a:cubicBezTo>
                  <a:cubicBezTo>
                    <a:pt x="709501" y="3430359"/>
                    <a:pt x="711945" y="3440478"/>
                    <a:pt x="714643" y="3450371"/>
                  </a:cubicBezTo>
                  <a:cubicBezTo>
                    <a:pt x="737244" y="3533240"/>
                    <a:pt x="734098" y="3505108"/>
                    <a:pt x="734098" y="3567103"/>
                  </a:cubicBez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 name="Freeform 12"/>
          <p:cNvSpPr/>
          <p:nvPr/>
        </p:nvSpPr>
        <p:spPr>
          <a:xfrm>
            <a:off x="5797685" y="2587557"/>
            <a:ext cx="29183" cy="87549"/>
          </a:xfrm>
          <a:custGeom>
            <a:avLst/>
            <a:gdLst>
              <a:gd name="connsiteX0" fmla="*/ 29183 w 29183"/>
              <a:gd name="connsiteY0" fmla="*/ 0 h 87549"/>
              <a:gd name="connsiteX1" fmla="*/ 0 w 29183"/>
              <a:gd name="connsiteY1" fmla="*/ 87549 h 87549"/>
            </a:gdLst>
            <a:ahLst/>
            <a:cxnLst>
              <a:cxn ang="0">
                <a:pos x="connsiteX0" y="connsiteY0"/>
              </a:cxn>
              <a:cxn ang="0">
                <a:pos x="connsiteX1" y="connsiteY1"/>
              </a:cxn>
            </a:cxnLst>
            <a:rect l="l" t="t" r="r" b="b"/>
            <a:pathLst>
              <a:path w="29183" h="87549">
                <a:moveTo>
                  <a:pt x="29183" y="0"/>
                </a:moveTo>
                <a:lnTo>
                  <a:pt x="0" y="8754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Freeform 17"/>
          <p:cNvSpPr/>
          <p:nvPr/>
        </p:nvSpPr>
        <p:spPr>
          <a:xfrm>
            <a:off x="6634264" y="4416357"/>
            <a:ext cx="914400" cy="924128"/>
          </a:xfrm>
          <a:custGeom>
            <a:avLst/>
            <a:gdLst>
              <a:gd name="connsiteX0" fmla="*/ 447472 w 914400"/>
              <a:gd name="connsiteY0" fmla="*/ 0 h 924128"/>
              <a:gd name="connsiteX1" fmla="*/ 350196 w 914400"/>
              <a:gd name="connsiteY1" fmla="*/ 68094 h 924128"/>
              <a:gd name="connsiteX2" fmla="*/ 282102 w 914400"/>
              <a:gd name="connsiteY2" fmla="*/ 116732 h 924128"/>
              <a:gd name="connsiteX3" fmla="*/ 194553 w 914400"/>
              <a:gd name="connsiteY3" fmla="*/ 155643 h 924128"/>
              <a:gd name="connsiteX4" fmla="*/ 136187 w 914400"/>
              <a:gd name="connsiteY4" fmla="*/ 223737 h 924128"/>
              <a:gd name="connsiteX5" fmla="*/ 175098 w 914400"/>
              <a:gd name="connsiteY5" fmla="*/ 398834 h 924128"/>
              <a:gd name="connsiteX6" fmla="*/ 175098 w 914400"/>
              <a:gd name="connsiteY6" fmla="*/ 535022 h 924128"/>
              <a:gd name="connsiteX7" fmla="*/ 68093 w 914400"/>
              <a:gd name="connsiteY7" fmla="*/ 642026 h 924128"/>
              <a:gd name="connsiteX8" fmla="*/ 0 w 914400"/>
              <a:gd name="connsiteY8" fmla="*/ 739303 h 924128"/>
              <a:gd name="connsiteX9" fmla="*/ 77821 w 914400"/>
              <a:gd name="connsiteY9" fmla="*/ 807396 h 924128"/>
              <a:gd name="connsiteX10" fmla="*/ 214008 w 914400"/>
              <a:gd name="connsiteY10" fmla="*/ 807396 h 924128"/>
              <a:gd name="connsiteX11" fmla="*/ 330740 w 914400"/>
              <a:gd name="connsiteY11" fmla="*/ 671209 h 924128"/>
              <a:gd name="connsiteX12" fmla="*/ 398834 w 914400"/>
              <a:gd name="connsiteY12" fmla="*/ 661481 h 924128"/>
              <a:gd name="connsiteX13" fmla="*/ 496110 w 914400"/>
              <a:gd name="connsiteY13" fmla="*/ 836579 h 924128"/>
              <a:gd name="connsiteX14" fmla="*/ 671208 w 914400"/>
              <a:gd name="connsiteY14" fmla="*/ 875490 h 924128"/>
              <a:gd name="connsiteX15" fmla="*/ 768485 w 914400"/>
              <a:gd name="connsiteY15" fmla="*/ 894945 h 924128"/>
              <a:gd name="connsiteX16" fmla="*/ 914400 w 914400"/>
              <a:gd name="connsiteY16" fmla="*/ 924128 h 9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 h="924128">
                <a:moveTo>
                  <a:pt x="447472" y="0"/>
                </a:moveTo>
                <a:lnTo>
                  <a:pt x="350196" y="68094"/>
                </a:lnTo>
                <a:lnTo>
                  <a:pt x="282102" y="116732"/>
                </a:lnTo>
                <a:cubicBezTo>
                  <a:pt x="201381" y="157093"/>
                  <a:pt x="233283" y="155643"/>
                  <a:pt x="194553" y="155643"/>
                </a:cubicBezTo>
                <a:lnTo>
                  <a:pt x="136187" y="223737"/>
                </a:lnTo>
                <a:lnTo>
                  <a:pt x="175098" y="398834"/>
                </a:lnTo>
                <a:lnTo>
                  <a:pt x="175098" y="535022"/>
                </a:lnTo>
                <a:lnTo>
                  <a:pt x="68093" y="642026"/>
                </a:lnTo>
                <a:lnTo>
                  <a:pt x="0" y="739303"/>
                </a:lnTo>
                <a:lnTo>
                  <a:pt x="77821" y="807396"/>
                </a:lnTo>
                <a:lnTo>
                  <a:pt x="214008" y="807396"/>
                </a:lnTo>
                <a:lnTo>
                  <a:pt x="330740" y="671209"/>
                </a:lnTo>
                <a:lnTo>
                  <a:pt x="398834" y="661481"/>
                </a:lnTo>
                <a:lnTo>
                  <a:pt x="496110" y="836579"/>
                </a:lnTo>
                <a:lnTo>
                  <a:pt x="671208" y="875490"/>
                </a:lnTo>
                <a:lnTo>
                  <a:pt x="768485" y="894945"/>
                </a:lnTo>
                <a:lnTo>
                  <a:pt x="914400" y="92412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2" name="Picture 21" descr="googlefor.jpg"/>
          <p:cNvPicPr>
            <a:picLocks noChangeAspect="1"/>
          </p:cNvPicPr>
          <p:nvPr/>
        </p:nvPicPr>
        <p:blipFill>
          <a:blip r:embed="rId4" cstate="screen"/>
          <a:stretch>
            <a:fillRect/>
          </a:stretch>
        </p:blipFill>
        <p:spPr>
          <a:xfrm>
            <a:off x="0" y="749808"/>
            <a:ext cx="9144000" cy="6108192"/>
          </a:xfrm>
          <a:prstGeom prst="rect">
            <a:avLst/>
          </a:prstGeom>
        </p:spPr>
      </p:pic>
      <p:sp>
        <p:nvSpPr>
          <p:cNvPr id="9" name="Rounded Rectangle 8"/>
          <p:cNvSpPr/>
          <p:nvPr/>
        </p:nvSpPr>
        <p:spPr>
          <a:xfrm>
            <a:off x="152400" y="9144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Long coastline </a:t>
            </a:r>
            <a:r>
              <a:rPr lang="en-US" dirty="0" smtClean="0">
                <a:solidFill>
                  <a:schemeClr val="tx1"/>
                </a:solidFill>
              </a:rPr>
              <a:t>– So more areas can be affected by </a:t>
            </a:r>
            <a:r>
              <a:rPr lang="en-US" dirty="0" smtClean="0">
                <a:solidFill>
                  <a:srgbClr val="FFFF00"/>
                </a:solidFill>
              </a:rPr>
              <a:t>storms, sea level rise and submergence</a:t>
            </a:r>
          </a:p>
        </p:txBody>
      </p:sp>
      <p:sp>
        <p:nvSpPr>
          <p:cNvPr id="11" name="Rounded Rectangle 10"/>
          <p:cNvSpPr/>
          <p:nvPr/>
        </p:nvSpPr>
        <p:spPr>
          <a:xfrm>
            <a:off x="152400" y="23622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Many low lying areas can be affected by </a:t>
            </a:r>
            <a:r>
              <a:rPr lang="en-US" dirty="0" smtClean="0">
                <a:solidFill>
                  <a:srgbClr val="FFFF00"/>
                </a:solidFill>
              </a:rPr>
              <a:t>flooding of rivers </a:t>
            </a:r>
            <a:r>
              <a:rPr lang="en-US" dirty="0" smtClean="0">
                <a:solidFill>
                  <a:schemeClr val="tx1"/>
                </a:solidFill>
              </a:rPr>
              <a:t>and</a:t>
            </a:r>
            <a:r>
              <a:rPr lang="en-US" dirty="0" smtClean="0">
                <a:solidFill>
                  <a:srgbClr val="FFFF00"/>
                </a:solidFill>
              </a:rPr>
              <a:t> flash flooding </a:t>
            </a:r>
            <a:r>
              <a:rPr lang="en-US" dirty="0" smtClean="0">
                <a:solidFill>
                  <a:schemeClr val="tx1"/>
                </a:solidFill>
              </a:rPr>
              <a:t>due to </a:t>
            </a:r>
            <a:r>
              <a:rPr lang="en-US" dirty="0" smtClean="0">
                <a:solidFill>
                  <a:srgbClr val="FFFF00"/>
                </a:solidFill>
              </a:rPr>
              <a:t>extreme rainfall.</a:t>
            </a:r>
          </a:p>
          <a:p>
            <a:pPr algn="ctr"/>
            <a:r>
              <a:rPr lang="en-US" dirty="0" smtClean="0">
                <a:solidFill>
                  <a:srgbClr val="FFFF00"/>
                </a:solidFill>
              </a:rPr>
              <a:t>Water logging </a:t>
            </a:r>
            <a:r>
              <a:rPr lang="en-US" dirty="0" smtClean="0">
                <a:solidFill>
                  <a:schemeClr val="tx1"/>
                </a:solidFill>
              </a:rPr>
              <a:t>– increase in spread of diseases like </a:t>
            </a:r>
            <a:r>
              <a:rPr lang="en-US" dirty="0" smtClean="0">
                <a:solidFill>
                  <a:srgbClr val="FFFF00"/>
                </a:solidFill>
              </a:rPr>
              <a:t>malaria, dengue </a:t>
            </a:r>
            <a:r>
              <a:rPr lang="en-US" dirty="0" smtClean="0">
                <a:solidFill>
                  <a:schemeClr val="tx1"/>
                </a:solidFill>
              </a:rPr>
              <a:t>etc.</a:t>
            </a:r>
          </a:p>
        </p:txBody>
      </p:sp>
      <p:sp>
        <p:nvSpPr>
          <p:cNvPr id="12" name="Rounded Rectangle 11"/>
          <p:cNvSpPr/>
          <p:nvPr/>
        </p:nvSpPr>
        <p:spPr>
          <a:xfrm>
            <a:off x="152400" y="38100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Less rainfall </a:t>
            </a:r>
            <a:r>
              <a:rPr lang="en-US" dirty="0" smtClean="0">
                <a:solidFill>
                  <a:schemeClr val="tx1"/>
                </a:solidFill>
              </a:rPr>
              <a:t>can affect </a:t>
            </a:r>
            <a:r>
              <a:rPr lang="en-US" dirty="0" smtClean="0">
                <a:solidFill>
                  <a:srgbClr val="FFFF00"/>
                </a:solidFill>
              </a:rPr>
              <a:t>agriculture and forests </a:t>
            </a:r>
            <a:r>
              <a:rPr lang="en-US" dirty="0" smtClean="0">
                <a:solidFill>
                  <a:schemeClr val="tx1"/>
                </a:solidFill>
              </a:rPr>
              <a:t>which provide us with food and timber.</a:t>
            </a:r>
          </a:p>
          <a:p>
            <a:pPr algn="ctr"/>
            <a:r>
              <a:rPr lang="en-US" dirty="0" smtClean="0">
                <a:solidFill>
                  <a:schemeClr val="tx1"/>
                </a:solidFill>
              </a:rPr>
              <a:t>Less rainfall also means </a:t>
            </a:r>
            <a:r>
              <a:rPr lang="en-US" dirty="0" smtClean="0">
                <a:solidFill>
                  <a:srgbClr val="FFFF00"/>
                </a:solidFill>
              </a:rPr>
              <a:t>less water for drinking, washing and bathing</a:t>
            </a:r>
          </a:p>
        </p:txBody>
      </p:sp>
      <p:sp>
        <p:nvSpPr>
          <p:cNvPr id="20" name="Rounded Rectangle 19"/>
          <p:cNvSpPr/>
          <p:nvPr/>
        </p:nvSpPr>
        <p:spPr>
          <a:xfrm>
            <a:off x="152400" y="5257800"/>
            <a:ext cx="4495800" cy="137160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Change in forests can affect </a:t>
            </a:r>
            <a:r>
              <a:rPr lang="en-US" dirty="0" smtClean="0">
                <a:solidFill>
                  <a:srgbClr val="FFFF00"/>
                </a:solidFill>
              </a:rPr>
              <a:t>birds and animals </a:t>
            </a:r>
            <a:r>
              <a:rPr lang="en-US" dirty="0" smtClean="0">
                <a:solidFill>
                  <a:schemeClr val="tx1"/>
                </a:solidFill>
              </a:rPr>
              <a:t> living in the forests </a:t>
            </a:r>
          </a:p>
        </p:txBody>
      </p:sp>
      <p:pic>
        <p:nvPicPr>
          <p:cNvPr id="15" name="Picture 1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Avoid-Take Action</a:t>
            </a:r>
            <a:endParaRPr lang="en-US" dirty="0"/>
          </a:p>
        </p:txBody>
      </p:sp>
      <p:sp>
        <p:nvSpPr>
          <p:cNvPr id="4" name="Rounded Rectangle 3"/>
          <p:cNvSpPr/>
          <p:nvPr/>
        </p:nvSpPr>
        <p:spPr>
          <a:xfrm>
            <a:off x="228600" y="838200"/>
            <a:ext cx="22860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a:t>
            </a:r>
          </a:p>
        </p:txBody>
      </p:sp>
      <p:sp>
        <p:nvSpPr>
          <p:cNvPr id="5" name="Rounded Rectangle 4"/>
          <p:cNvSpPr/>
          <p:nvPr/>
        </p:nvSpPr>
        <p:spPr>
          <a:xfrm>
            <a:off x="1238249" y="1600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Vaccinate yourself and spread awareness to your neighbors</a:t>
            </a:r>
          </a:p>
        </p:txBody>
      </p:sp>
      <p:sp>
        <p:nvSpPr>
          <p:cNvPr id="6" name="Rounded Rectangle 5"/>
          <p:cNvSpPr/>
          <p:nvPr/>
        </p:nvSpPr>
        <p:spPr>
          <a:xfrm>
            <a:off x="1238249" y="2362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Keep your surroundings clean</a:t>
            </a:r>
          </a:p>
        </p:txBody>
      </p:sp>
      <p:sp>
        <p:nvSpPr>
          <p:cNvPr id="7" name="Rounded Rectangle 6"/>
          <p:cNvSpPr/>
          <p:nvPr/>
        </p:nvSpPr>
        <p:spPr>
          <a:xfrm>
            <a:off x="1238249" y="3124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let water log in your surroundings</a:t>
            </a:r>
          </a:p>
        </p:txBody>
      </p:sp>
      <p:sp>
        <p:nvSpPr>
          <p:cNvPr id="8" name="Rounded Rectangle 7"/>
          <p:cNvSpPr/>
          <p:nvPr/>
        </p:nvSpPr>
        <p:spPr>
          <a:xfrm>
            <a:off x="1238249" y="3886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Avoid eating outside, eat home made nutritious food </a:t>
            </a:r>
          </a:p>
        </p:txBody>
      </p:sp>
      <p:sp>
        <p:nvSpPr>
          <p:cNvPr id="9" name="Rounded Rectangle 8"/>
          <p:cNvSpPr/>
          <p:nvPr/>
        </p:nvSpPr>
        <p:spPr>
          <a:xfrm>
            <a:off x="1238249" y="5410199"/>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Drink plenty of water during summers</a:t>
            </a:r>
          </a:p>
        </p:txBody>
      </p:sp>
      <p:sp>
        <p:nvSpPr>
          <p:cNvPr id="10" name="Rounded Rectangle 9"/>
          <p:cNvSpPr/>
          <p:nvPr/>
        </p:nvSpPr>
        <p:spPr>
          <a:xfrm>
            <a:off x="1238249" y="6172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Do not move out at noon if heat waves are predicted</a:t>
            </a:r>
          </a:p>
        </p:txBody>
      </p:sp>
      <p:pic>
        <p:nvPicPr>
          <p:cNvPr id="16386" name="Picture 2" descr="http://topnews.in/usa/files/Vaccination_Illustration.jpg"/>
          <p:cNvPicPr>
            <a:picLocks noChangeAspect="1" noChangeArrowheads="1"/>
          </p:cNvPicPr>
          <p:nvPr/>
        </p:nvPicPr>
        <p:blipFill>
          <a:blip r:embed="rId3" cstate="screen">
            <a:clrChange>
              <a:clrFrom>
                <a:srgbClr val="FEFEFE"/>
              </a:clrFrom>
              <a:clrTo>
                <a:srgbClr val="FEFEFE">
                  <a:alpha val="0"/>
                </a:srgbClr>
              </a:clrTo>
            </a:clrChange>
          </a:blip>
          <a:srcRect/>
          <a:stretch>
            <a:fillRect/>
          </a:stretch>
        </p:blipFill>
        <p:spPr bwMode="auto">
          <a:xfrm>
            <a:off x="7715249" y="1219200"/>
            <a:ext cx="971551" cy="971551"/>
          </a:xfrm>
          <a:prstGeom prst="rect">
            <a:avLst/>
          </a:prstGeom>
          <a:noFill/>
        </p:spPr>
      </p:pic>
      <p:pic>
        <p:nvPicPr>
          <p:cNvPr id="16388" name="Picture 4" descr="http://edweb.tusd.k12.az.us/uhs/news/Pictures/sweeps.jpg"/>
          <p:cNvPicPr>
            <a:picLocks noChangeAspect="1" noChangeArrowheads="1"/>
          </p:cNvPicPr>
          <p:nvPr/>
        </p:nvPicPr>
        <p:blipFill>
          <a:blip r:embed="rId4" cstate="screen">
            <a:clrChange>
              <a:clrFrom>
                <a:srgbClr val="FEFEFE"/>
              </a:clrFrom>
              <a:clrTo>
                <a:srgbClr val="FEFEFE">
                  <a:alpha val="0"/>
                </a:srgbClr>
              </a:clrTo>
            </a:clrChange>
          </a:blip>
          <a:srcRect/>
          <a:stretch>
            <a:fillRect/>
          </a:stretch>
        </p:blipFill>
        <p:spPr bwMode="auto">
          <a:xfrm>
            <a:off x="1466849" y="2057400"/>
            <a:ext cx="609600" cy="850605"/>
          </a:xfrm>
          <a:prstGeom prst="rect">
            <a:avLst/>
          </a:prstGeom>
          <a:noFill/>
        </p:spPr>
      </p:pic>
      <p:pic>
        <p:nvPicPr>
          <p:cNvPr id="16392" name="Picture 8" descr="Flood"/>
          <p:cNvPicPr>
            <a:picLocks noChangeAspect="1" noChangeArrowheads="1"/>
          </p:cNvPicPr>
          <p:nvPr/>
        </p:nvPicPr>
        <p:blipFill>
          <a:blip r:embed="rId5" cstate="screen"/>
          <a:srcRect/>
          <a:stretch>
            <a:fillRect/>
          </a:stretch>
        </p:blipFill>
        <p:spPr bwMode="auto">
          <a:xfrm>
            <a:off x="7410449" y="3048000"/>
            <a:ext cx="990600" cy="673609"/>
          </a:xfrm>
          <a:prstGeom prst="rect">
            <a:avLst/>
          </a:prstGeom>
          <a:noFill/>
        </p:spPr>
      </p:pic>
      <p:pic>
        <p:nvPicPr>
          <p:cNvPr id="16394" name="Picture 10" descr="http://3.bp.blogspot.com/-oT2Yjqp0-sA/TimNbw58u2I/AAAAAAAADis/-GO9qrWCiHo/s1600/clipart.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466849" y="3581400"/>
            <a:ext cx="990600" cy="990600"/>
          </a:xfrm>
          <a:prstGeom prst="rect">
            <a:avLst/>
          </a:prstGeom>
          <a:noFill/>
        </p:spPr>
      </p:pic>
      <p:pic>
        <p:nvPicPr>
          <p:cNvPr id="16398" name="Picture 14" descr="http://www.gnurf.net/v3/wp-content/uploads/2008/05/034-heat-wave.pn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7467600" y="5791200"/>
            <a:ext cx="1147886" cy="895351"/>
          </a:xfrm>
          <a:prstGeom prst="rect">
            <a:avLst/>
          </a:prstGeom>
          <a:noFill/>
        </p:spPr>
      </p:pic>
      <p:sp>
        <p:nvSpPr>
          <p:cNvPr id="16" name="Rounded Rectangle 15"/>
          <p:cNvSpPr/>
          <p:nvPr/>
        </p:nvSpPr>
        <p:spPr>
          <a:xfrm>
            <a:off x="1219200" y="46482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Wash your hands/ use sanitizer before eating</a:t>
            </a:r>
          </a:p>
        </p:txBody>
      </p:sp>
      <p:pic>
        <p:nvPicPr>
          <p:cNvPr id="16396" name="Picture 12" descr="http://lh3.ggpht.com/_rpiNFFKB8DQ/TVFkP6Mi8_I/AAAAAAAAEH4/FPC8ucM8DE0/clipart-drinking-water_thumb2.jpg"/>
          <p:cNvPicPr>
            <a:picLocks noChangeAspect="1" noChangeArrowheads="1"/>
          </p:cNvPicPr>
          <p:nvPr/>
        </p:nvPicPr>
        <p:blipFill>
          <a:blip r:embed="rId8" cstate="screen">
            <a:clrChange>
              <a:clrFrom>
                <a:srgbClr val="FEFEFE"/>
              </a:clrFrom>
              <a:clrTo>
                <a:srgbClr val="FEFEFE">
                  <a:alpha val="0"/>
                </a:srgbClr>
              </a:clrTo>
            </a:clrChange>
          </a:blip>
          <a:srcRect/>
          <a:stretch>
            <a:fillRect/>
          </a:stretch>
        </p:blipFill>
        <p:spPr bwMode="auto">
          <a:xfrm>
            <a:off x="1447800" y="4953000"/>
            <a:ext cx="762000" cy="1076326"/>
          </a:xfrm>
          <a:prstGeom prst="rect">
            <a:avLst/>
          </a:prstGeom>
          <a:noFill/>
        </p:spPr>
      </p:pic>
      <p:pic>
        <p:nvPicPr>
          <p:cNvPr id="22530" name="Picture 2" descr="http://pediatricspckazoo.com/images/SC_handwashing.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15200" y="4267200"/>
            <a:ext cx="1112867" cy="1133476"/>
          </a:xfrm>
          <a:prstGeom prst="rect">
            <a:avLst/>
          </a:prstGeom>
          <a:noFill/>
        </p:spPr>
      </p:pic>
      <p:pic>
        <p:nvPicPr>
          <p:cNvPr id="18" name="Picture 1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Avoid-Take Action</a:t>
            </a:r>
            <a:endParaRPr lang="en-US" dirty="0"/>
          </a:p>
        </p:txBody>
      </p:sp>
      <p:sp>
        <p:nvSpPr>
          <p:cNvPr id="5" name="Rounded Rectangle 4"/>
          <p:cNvSpPr/>
          <p:nvPr/>
        </p:nvSpPr>
        <p:spPr>
          <a:xfrm>
            <a:off x="228600" y="838200"/>
            <a:ext cx="22860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FLOODING</a:t>
            </a:r>
          </a:p>
        </p:txBody>
      </p:sp>
      <p:sp>
        <p:nvSpPr>
          <p:cNvPr id="6" name="Rounded Rectangle 5"/>
          <p:cNvSpPr/>
          <p:nvPr/>
        </p:nvSpPr>
        <p:spPr>
          <a:xfrm>
            <a:off x="1295400" y="1676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throw garbage in storm water drains</a:t>
            </a:r>
          </a:p>
        </p:txBody>
      </p:sp>
      <p:sp>
        <p:nvSpPr>
          <p:cNvPr id="7" name="Rounded Rectangle 6"/>
          <p:cNvSpPr/>
          <p:nvPr/>
        </p:nvSpPr>
        <p:spPr>
          <a:xfrm>
            <a:off x="1295400" y="2438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block natural water run-off </a:t>
            </a:r>
          </a:p>
        </p:txBody>
      </p:sp>
      <p:pic>
        <p:nvPicPr>
          <p:cNvPr id="8" name="Picture 4" descr="http://aquafornia.com/wp-content/uploads/2008/09/no-dumping-drains-to-ocean.jpg"/>
          <p:cNvPicPr>
            <a:picLocks noChangeAspect="1" noChangeArrowheads="1"/>
          </p:cNvPicPr>
          <p:nvPr/>
        </p:nvPicPr>
        <p:blipFill>
          <a:blip r:embed="rId3" cstate="screen">
            <a:clrChange>
              <a:clrFrom>
                <a:srgbClr val="939393"/>
              </a:clrFrom>
              <a:clrTo>
                <a:srgbClr val="939393">
                  <a:alpha val="0"/>
                </a:srgbClr>
              </a:clrTo>
            </a:clrChange>
            <a:lum contrast="30000"/>
          </a:blip>
          <a:srcRect/>
          <a:stretch>
            <a:fillRect/>
          </a:stretch>
        </p:blipFill>
        <p:spPr bwMode="auto">
          <a:xfrm>
            <a:off x="7239000" y="1066800"/>
            <a:ext cx="1219200" cy="1162929"/>
          </a:xfrm>
          <a:prstGeom prst="rect">
            <a:avLst/>
          </a:prstGeom>
          <a:noFill/>
        </p:spPr>
      </p:pic>
      <p:pic>
        <p:nvPicPr>
          <p:cNvPr id="9" name="Picture 6" descr="http://newindianexpress.com/incoming/article579301.ece/ALTERNATES/w460/Floods-Still-a-Threat-in-Lo.jpg"/>
          <p:cNvPicPr>
            <a:picLocks noChangeAspect="1" noChangeArrowheads="1"/>
          </p:cNvPicPr>
          <p:nvPr/>
        </p:nvPicPr>
        <p:blipFill>
          <a:blip r:embed="rId4" cstate="screen"/>
          <a:srcRect/>
          <a:stretch>
            <a:fillRect/>
          </a:stretch>
        </p:blipFill>
        <p:spPr bwMode="auto">
          <a:xfrm>
            <a:off x="1447800" y="2057400"/>
            <a:ext cx="1600200" cy="994907"/>
          </a:xfrm>
          <a:prstGeom prst="rect">
            <a:avLst/>
          </a:prstGeom>
          <a:noFill/>
        </p:spPr>
      </p:pic>
      <p:sp>
        <p:nvSpPr>
          <p:cNvPr id="10" name="Rounded Rectangle 9"/>
          <p:cNvSpPr/>
          <p:nvPr/>
        </p:nvSpPr>
        <p:spPr>
          <a:xfrm>
            <a:off x="228600" y="3581400"/>
            <a:ext cx="37338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DROUGHTS &amp; WATER SCARCITY</a:t>
            </a:r>
          </a:p>
        </p:txBody>
      </p:sp>
      <p:sp>
        <p:nvSpPr>
          <p:cNvPr id="11" name="Rounded Rectangle 10"/>
          <p:cNvSpPr/>
          <p:nvPr/>
        </p:nvSpPr>
        <p:spPr>
          <a:xfrm>
            <a:off x="1295400" y="44196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waste water, use it economically</a:t>
            </a:r>
          </a:p>
        </p:txBody>
      </p:sp>
      <p:sp>
        <p:nvSpPr>
          <p:cNvPr id="12" name="Rounded Rectangle 11"/>
          <p:cNvSpPr/>
          <p:nvPr/>
        </p:nvSpPr>
        <p:spPr>
          <a:xfrm>
            <a:off x="1295400" y="51816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Harvest rain water at your home/ society</a:t>
            </a:r>
          </a:p>
        </p:txBody>
      </p:sp>
      <p:pic>
        <p:nvPicPr>
          <p:cNvPr id="8194" name="Picture 2" descr="http://www.free-clipart-pictures.net/free_clipart/object_clipart/bucket_clipart.gif"/>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7162800" y="3657600"/>
            <a:ext cx="1295400" cy="1363579"/>
          </a:xfrm>
          <a:prstGeom prst="rect">
            <a:avLst/>
          </a:prstGeom>
          <a:noFill/>
        </p:spPr>
      </p:pic>
      <p:pic>
        <p:nvPicPr>
          <p:cNvPr id="8196" name="Picture 4" descr="http://www.marinebuzz.com/marinebuzzuploads/groundwaterandrainwaterharvesting_9D25/Rain_Water_Harvesting_6.png"/>
          <p:cNvPicPr>
            <a:picLocks noChangeAspect="1" noChangeArrowheads="1"/>
          </p:cNvPicPr>
          <p:nvPr/>
        </p:nvPicPr>
        <p:blipFill>
          <a:blip r:embed="rId6" cstate="screen"/>
          <a:srcRect/>
          <a:stretch>
            <a:fillRect/>
          </a:stretch>
        </p:blipFill>
        <p:spPr bwMode="auto">
          <a:xfrm>
            <a:off x="609600" y="4572000"/>
            <a:ext cx="1923571" cy="1295400"/>
          </a:xfrm>
          <a:prstGeom prst="rect">
            <a:avLst/>
          </a:prstGeom>
          <a:noFill/>
        </p:spPr>
      </p:pic>
      <p:pic>
        <p:nvPicPr>
          <p:cNvPr id="13" name="Picture 1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Avoid-Take Action</a:t>
            </a:r>
            <a:endParaRPr lang="en-US" dirty="0"/>
          </a:p>
        </p:txBody>
      </p:sp>
      <p:sp>
        <p:nvSpPr>
          <p:cNvPr id="7" name="Rounded Rectangle 6"/>
          <p:cNvSpPr/>
          <p:nvPr/>
        </p:nvSpPr>
        <p:spPr>
          <a:xfrm>
            <a:off x="1295400" y="3200400"/>
            <a:ext cx="7239000" cy="1371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Protect the mangrove forests</a:t>
            </a:r>
          </a:p>
          <a:p>
            <a:pPr algn="ctr"/>
            <a:r>
              <a:rPr lang="en-US" dirty="0" smtClean="0">
                <a:solidFill>
                  <a:schemeClr val="tx1"/>
                </a:solidFill>
              </a:rPr>
              <a:t>As </a:t>
            </a:r>
          </a:p>
          <a:p>
            <a:pPr algn="ctr"/>
            <a:r>
              <a:rPr lang="en-US" dirty="0" smtClean="0">
                <a:solidFill>
                  <a:schemeClr val="tx1"/>
                </a:solidFill>
              </a:rPr>
              <a:t>They reduce the flood impact</a:t>
            </a:r>
          </a:p>
          <a:p>
            <a:pPr algn="ctr"/>
            <a:r>
              <a:rPr lang="en-US" dirty="0" smtClean="0">
                <a:solidFill>
                  <a:schemeClr val="tx1"/>
                </a:solidFill>
              </a:rPr>
              <a:t>They reduce effects of storms and tsunamis</a:t>
            </a:r>
          </a:p>
          <a:p>
            <a:pPr algn="ctr"/>
            <a:r>
              <a:rPr lang="en-US" dirty="0" smtClean="0">
                <a:solidFill>
                  <a:schemeClr val="tx1"/>
                </a:solidFill>
              </a:rPr>
              <a:t>They are home to many different birds, animals and fishes</a:t>
            </a:r>
          </a:p>
        </p:txBody>
      </p:sp>
      <p:sp>
        <p:nvSpPr>
          <p:cNvPr id="8" name="Rounded Rectangle 7"/>
          <p:cNvSpPr/>
          <p:nvPr/>
        </p:nvSpPr>
        <p:spPr>
          <a:xfrm>
            <a:off x="228600" y="838200"/>
            <a:ext cx="3733800" cy="6858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FORESTS AND WILDLIFE</a:t>
            </a:r>
          </a:p>
        </p:txBody>
      </p:sp>
      <p:sp>
        <p:nvSpPr>
          <p:cNvPr id="9" name="Rounded Rectangle 8"/>
          <p:cNvSpPr/>
          <p:nvPr/>
        </p:nvSpPr>
        <p:spPr>
          <a:xfrm>
            <a:off x="1295400" y="1676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 not cut trees in your neighborhood, preserve them</a:t>
            </a:r>
          </a:p>
        </p:txBody>
      </p:sp>
      <p:sp>
        <p:nvSpPr>
          <p:cNvPr id="10" name="Rounded Rectangle 9"/>
          <p:cNvSpPr/>
          <p:nvPr/>
        </p:nvSpPr>
        <p:spPr>
          <a:xfrm>
            <a:off x="1295400" y="2438400"/>
            <a:ext cx="7239000" cy="685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Plant more trees. They help to absorb water, give shade and purify the air</a:t>
            </a:r>
          </a:p>
        </p:txBody>
      </p:sp>
      <p:pic>
        <p:nvPicPr>
          <p:cNvPr id="11" name="Picture 2" descr="http://www.mumbaiaction.org/files/2010/07/Mangroves.jpg"/>
          <p:cNvPicPr>
            <a:picLocks noChangeAspect="1" noChangeArrowheads="1"/>
          </p:cNvPicPr>
          <p:nvPr/>
        </p:nvPicPr>
        <p:blipFill>
          <a:blip r:embed="rId3" cstate="screen"/>
          <a:srcRect/>
          <a:stretch>
            <a:fillRect/>
          </a:stretch>
        </p:blipFill>
        <p:spPr bwMode="auto">
          <a:xfrm>
            <a:off x="6638367" y="5029200"/>
            <a:ext cx="2581833" cy="1828800"/>
          </a:xfrm>
          <a:prstGeom prst="rect">
            <a:avLst/>
          </a:prstGeom>
          <a:noFill/>
        </p:spPr>
      </p:pic>
      <p:pic>
        <p:nvPicPr>
          <p:cNvPr id="12" name="Picture 4" descr="http://www.flonnet.com/fl2222/images/20051104001904401.jpg"/>
          <p:cNvPicPr>
            <a:picLocks noChangeAspect="1" noChangeArrowheads="1"/>
          </p:cNvPicPr>
          <p:nvPr/>
        </p:nvPicPr>
        <p:blipFill>
          <a:blip r:embed="rId4" cstate="screen"/>
          <a:srcRect/>
          <a:stretch>
            <a:fillRect/>
          </a:stretch>
        </p:blipFill>
        <p:spPr bwMode="auto">
          <a:xfrm>
            <a:off x="0" y="5029200"/>
            <a:ext cx="2547254" cy="1828800"/>
          </a:xfrm>
          <a:prstGeom prst="rect">
            <a:avLst/>
          </a:prstGeom>
          <a:noFill/>
        </p:spPr>
      </p:pic>
      <p:pic>
        <p:nvPicPr>
          <p:cNvPr id="13" name="Picture 6" descr="http://i.cdn.cnngo.com/sites/default/files/imagecache/inline_image_624x416/2010/07/20/5_Bombay_Mumbai1.jpg"/>
          <p:cNvPicPr>
            <a:picLocks noChangeAspect="1" noChangeArrowheads="1"/>
          </p:cNvPicPr>
          <p:nvPr/>
        </p:nvPicPr>
        <p:blipFill>
          <a:blip r:embed="rId5" cstate="screen"/>
          <a:srcRect/>
          <a:stretch>
            <a:fillRect/>
          </a:stretch>
        </p:blipFill>
        <p:spPr bwMode="auto">
          <a:xfrm>
            <a:off x="2190458" y="5029200"/>
            <a:ext cx="2381542" cy="1828800"/>
          </a:xfrm>
          <a:prstGeom prst="rect">
            <a:avLst/>
          </a:prstGeom>
          <a:noFill/>
        </p:spPr>
      </p:pic>
      <p:pic>
        <p:nvPicPr>
          <p:cNvPr id="14" name="Picture 8" descr="http://mumbaimangroves.files.wordpress.com/2007/05/lwala-creek-empty.jpg"/>
          <p:cNvPicPr>
            <a:picLocks noChangeAspect="1" noChangeArrowheads="1"/>
          </p:cNvPicPr>
          <p:nvPr/>
        </p:nvPicPr>
        <p:blipFill>
          <a:blip r:embed="rId6" cstate="screen"/>
          <a:srcRect/>
          <a:stretch>
            <a:fillRect/>
          </a:stretch>
        </p:blipFill>
        <p:spPr bwMode="auto">
          <a:xfrm>
            <a:off x="4572000" y="5029200"/>
            <a:ext cx="2438400" cy="1828800"/>
          </a:xfrm>
          <a:prstGeom prst="rect">
            <a:avLst/>
          </a:prstGeom>
          <a:noFill/>
        </p:spPr>
      </p:pic>
      <p:pic>
        <p:nvPicPr>
          <p:cNvPr id="15" name="Picture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Picture 16" descr="http://www.mumbai77.com/images/Pictures/Mumbai-Flood1.jpg"/>
          <p:cNvPicPr>
            <a:picLocks noChangeAspect="1" noChangeArrowheads="1"/>
          </p:cNvPicPr>
          <p:nvPr/>
        </p:nvPicPr>
        <p:blipFill>
          <a:blip r:embed="rId3" cstate="screen"/>
          <a:srcRect/>
          <a:stretch>
            <a:fillRect/>
          </a:stretch>
        </p:blipFill>
        <p:spPr bwMode="auto">
          <a:xfrm>
            <a:off x="0" y="5638800"/>
            <a:ext cx="1971948" cy="1219200"/>
          </a:xfrm>
          <a:prstGeom prst="rect">
            <a:avLst/>
          </a:prstGeom>
          <a:noFill/>
        </p:spPr>
      </p:pic>
      <p:pic>
        <p:nvPicPr>
          <p:cNvPr id="32786" name="Picture 18" descr="http://www.outlookindia.com/images/mumbai_rains_floods_20060717.jpg"/>
          <p:cNvPicPr>
            <a:picLocks noChangeAspect="1" noChangeArrowheads="1"/>
          </p:cNvPicPr>
          <p:nvPr/>
        </p:nvPicPr>
        <p:blipFill>
          <a:blip r:embed="rId4" cstate="screen"/>
          <a:srcRect/>
          <a:stretch>
            <a:fillRect/>
          </a:stretch>
        </p:blipFill>
        <p:spPr bwMode="auto">
          <a:xfrm>
            <a:off x="1905000" y="5638800"/>
            <a:ext cx="2029968" cy="1219200"/>
          </a:xfrm>
          <a:prstGeom prst="rect">
            <a:avLst/>
          </a:prstGeom>
          <a:noFill/>
        </p:spPr>
      </p:pic>
      <p:pic>
        <p:nvPicPr>
          <p:cNvPr id="32788" name="Picture 20" descr="http://i2.cdn.turner.com/cnn/2009/WORLD/asiapcf/07/23/india.flood.deaths/art.india.floods.afp.gi.jpg"/>
          <p:cNvPicPr>
            <a:picLocks noChangeAspect="1" noChangeArrowheads="1"/>
          </p:cNvPicPr>
          <p:nvPr/>
        </p:nvPicPr>
        <p:blipFill>
          <a:blip r:embed="rId5" cstate="screen"/>
          <a:srcRect/>
          <a:stretch>
            <a:fillRect/>
          </a:stretch>
        </p:blipFill>
        <p:spPr bwMode="auto">
          <a:xfrm>
            <a:off x="3886200" y="5638800"/>
            <a:ext cx="1828799" cy="1219200"/>
          </a:xfrm>
          <a:prstGeom prst="rect">
            <a:avLst/>
          </a:prstGeom>
          <a:noFill/>
        </p:spPr>
      </p:pic>
      <p:pic>
        <p:nvPicPr>
          <p:cNvPr id="32790" name="Picture 22" descr="Image"/>
          <p:cNvPicPr>
            <a:picLocks noChangeAspect="1" noChangeArrowheads="1"/>
          </p:cNvPicPr>
          <p:nvPr/>
        </p:nvPicPr>
        <p:blipFill>
          <a:blip r:embed="rId6" cstate="screen"/>
          <a:srcRect/>
          <a:stretch>
            <a:fillRect/>
          </a:stretch>
        </p:blipFill>
        <p:spPr bwMode="auto">
          <a:xfrm>
            <a:off x="5486400" y="5638800"/>
            <a:ext cx="2437721" cy="1219200"/>
          </a:xfrm>
          <a:prstGeom prst="rect">
            <a:avLst/>
          </a:prstGeom>
          <a:noFill/>
        </p:spPr>
      </p:pic>
      <p:pic>
        <p:nvPicPr>
          <p:cNvPr id="32792" name="Picture 24" descr="http://www.indianweekender.co.nz/Uploads/Articles/284.jpg"/>
          <p:cNvPicPr>
            <a:picLocks noChangeAspect="1" noChangeArrowheads="1"/>
          </p:cNvPicPr>
          <p:nvPr/>
        </p:nvPicPr>
        <p:blipFill>
          <a:blip r:embed="rId7" cstate="screen"/>
          <a:srcRect/>
          <a:stretch>
            <a:fillRect/>
          </a:stretch>
        </p:blipFill>
        <p:spPr bwMode="auto">
          <a:xfrm>
            <a:off x="7239000" y="5638800"/>
            <a:ext cx="2019107" cy="1219200"/>
          </a:xfrm>
          <a:prstGeom prst="rect">
            <a:avLst/>
          </a:prstGeom>
          <a:noFill/>
        </p:spPr>
      </p:pic>
      <p:sp>
        <p:nvSpPr>
          <p:cNvPr id="2" name="Title 1"/>
          <p:cNvSpPr>
            <a:spLocks noGrp="1"/>
          </p:cNvSpPr>
          <p:nvPr>
            <p:ph type="title"/>
          </p:nvPr>
        </p:nvSpPr>
        <p:spPr/>
        <p:txBody>
          <a:bodyPr>
            <a:normAutofit/>
          </a:bodyPr>
          <a:lstStyle/>
          <a:p>
            <a:r>
              <a:rPr lang="en-US" dirty="0" smtClean="0"/>
              <a:t>In emergencies</a:t>
            </a:r>
            <a:endParaRPr lang="en-US" dirty="0"/>
          </a:p>
        </p:txBody>
      </p:sp>
      <p:sp>
        <p:nvSpPr>
          <p:cNvPr id="4" name="Rounded Rectangle 3"/>
          <p:cNvSpPr/>
          <p:nvPr/>
        </p:nvSpPr>
        <p:spPr>
          <a:xfrm>
            <a:off x="1143000" y="2057400"/>
            <a:ext cx="72390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Think of safety first during a flood</a:t>
            </a:r>
          </a:p>
        </p:txBody>
      </p:sp>
      <p:sp>
        <p:nvSpPr>
          <p:cNvPr id="5" name="Rounded Rectangle 4"/>
          <p:cNvSpPr/>
          <p:nvPr/>
        </p:nvSpPr>
        <p:spPr>
          <a:xfrm>
            <a:off x="228600" y="762000"/>
            <a:ext cx="3733800" cy="533400"/>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Like FLOOD and STORMS</a:t>
            </a:r>
          </a:p>
        </p:txBody>
      </p:sp>
      <p:sp>
        <p:nvSpPr>
          <p:cNvPr id="6" name="Rounded Rectangle 5"/>
          <p:cNvSpPr/>
          <p:nvPr/>
        </p:nvSpPr>
        <p:spPr>
          <a:xfrm>
            <a:off x="1143000" y="3276600"/>
            <a:ext cx="72390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Take care when walking through water logged areas</a:t>
            </a:r>
          </a:p>
        </p:txBody>
      </p:sp>
      <p:sp>
        <p:nvSpPr>
          <p:cNvPr id="7" name="Rounded Rectangle 6"/>
          <p:cNvSpPr/>
          <p:nvPr/>
        </p:nvSpPr>
        <p:spPr>
          <a:xfrm>
            <a:off x="1143000" y="2667000"/>
            <a:ext cx="72390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Turn off electricity and gas supply when evacuating</a:t>
            </a:r>
          </a:p>
        </p:txBody>
      </p:sp>
      <p:sp>
        <p:nvSpPr>
          <p:cNvPr id="8" name="Rounded Rectangle 7"/>
          <p:cNvSpPr/>
          <p:nvPr/>
        </p:nvSpPr>
        <p:spPr>
          <a:xfrm>
            <a:off x="1143000" y="4495800"/>
            <a:ext cx="72390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Don’t try to walk or drive through floodwater.</a:t>
            </a:r>
          </a:p>
        </p:txBody>
      </p:sp>
      <p:sp>
        <p:nvSpPr>
          <p:cNvPr id="11" name="Rounded Rectangle 10"/>
          <p:cNvSpPr/>
          <p:nvPr/>
        </p:nvSpPr>
        <p:spPr>
          <a:xfrm>
            <a:off x="1143000" y="3886200"/>
            <a:ext cx="72390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Avoid contact with floodwater as it may be contaminated</a:t>
            </a:r>
          </a:p>
        </p:txBody>
      </p:sp>
      <p:sp>
        <p:nvSpPr>
          <p:cNvPr id="12" name="Rounded Rectangle 11"/>
          <p:cNvSpPr/>
          <p:nvPr/>
        </p:nvSpPr>
        <p:spPr>
          <a:xfrm>
            <a:off x="1143000" y="1447800"/>
            <a:ext cx="72390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Listen to warnings, follow the given instructions and paths</a:t>
            </a:r>
          </a:p>
        </p:txBody>
      </p:sp>
      <p:sp>
        <p:nvSpPr>
          <p:cNvPr id="13" name="Rounded Rectangle 12"/>
          <p:cNvSpPr/>
          <p:nvPr/>
        </p:nvSpPr>
        <p:spPr>
          <a:xfrm>
            <a:off x="1143000" y="5105400"/>
            <a:ext cx="7239000" cy="457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Take refuge under strong buildings and structures </a:t>
            </a:r>
          </a:p>
        </p:txBody>
      </p:sp>
      <p:pic>
        <p:nvPicPr>
          <p:cNvPr id="18" name="Picture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1953</Words>
  <Application>Microsoft Office PowerPoint</Application>
  <PresentationFormat>On-screen Show (4:3)</PresentationFormat>
  <Paragraphs>313</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What is Global Warming?</vt:lpstr>
      <vt:lpstr>Earth’s Climate</vt:lpstr>
      <vt:lpstr>Impacts of Global Warming</vt:lpstr>
      <vt:lpstr>How will it affect us?</vt:lpstr>
      <vt:lpstr>To Avoid-Take Action</vt:lpstr>
      <vt:lpstr>To Avoid-Take Action</vt:lpstr>
      <vt:lpstr>To Avoid-Take Action</vt:lpstr>
      <vt:lpstr>In emergencies</vt:lpstr>
      <vt:lpstr>What can we do to reduce GHG emissions?</vt:lpstr>
      <vt:lpstr>@ Home</vt:lpstr>
      <vt:lpstr>@Home</vt:lpstr>
      <vt:lpstr>What can we do to reduce GHG emissions?</vt:lpstr>
      <vt:lpstr>Transport</vt:lpstr>
      <vt:lpstr>What can we do to reduce GHG emissions?</vt:lpstr>
      <vt:lpstr>FOOD</vt:lpstr>
      <vt:lpstr>What can we do to reduce GHG emissions?</vt:lpstr>
      <vt:lpstr>Consumption and Waste</vt:lpstr>
      <vt:lpstr>Activities</vt:lpstr>
      <vt:lpstr>Activities </vt:lpstr>
      <vt:lpstr>Activities </vt:lpstr>
      <vt:lpstr>Activities</vt:lpstr>
      <vt:lpstr>And Finally to Conclude…</vt:lpstr>
      <vt:lpstr>And Finally to Conclude…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Namrata</dc:creator>
  <cp:lastModifiedBy>Namrata</cp:lastModifiedBy>
  <cp:revision>225</cp:revision>
  <dcterms:created xsi:type="dcterms:W3CDTF">2012-08-28T11:36:34Z</dcterms:created>
  <dcterms:modified xsi:type="dcterms:W3CDTF">2012-12-27T04:59:11Z</dcterms:modified>
</cp:coreProperties>
</file>